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7.bin" ContentType="application/vnd.openxmlformats-officedocument.oleObject"/>
  <Override PartName="/ppt/notesSlides/notesSlide2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4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5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8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29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30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32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33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notesSlides/notesSlide39.xml" ContentType="application/vnd.openxmlformats-officedocument.presentationml.notesSlide+xml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40.xml" ContentType="application/vnd.openxmlformats-officedocument.presentationml.notesSlide+xml"/>
  <Override PartName="/ppt/embeddings/oleObject98.bin" ContentType="application/vnd.openxmlformats-officedocument.oleObject"/>
  <Override PartName="/ppt/notesSlides/notesSlide41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42.xml" ContentType="application/vnd.openxmlformats-officedocument.presentationml.notesSlide+xml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43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notesSlides/notesSlide44.xml" ContentType="application/vnd.openxmlformats-officedocument.presentationml.notesSlide+xml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45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notesSlides/notesSlide46.xml" ContentType="application/vnd.openxmlformats-officedocument.presentationml.notesSlide+xml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47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48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notesSlides/notesSlide49.xml" ContentType="application/vnd.openxmlformats-officedocument.presentationml.notesSlide+xml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notesSlides/notesSlide50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notesSlides/notesSlide51.xml" ContentType="application/vnd.openxmlformats-officedocument.presentationml.notesSlide+xml"/>
  <Override PartName="/ppt/embeddings/oleObject130.bin" ContentType="application/vnd.openxmlformats-officedocument.oleObject"/>
  <Override PartName="/ppt/notesSlides/notesSlide52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notesSlides/notesSlide53.xml" ContentType="application/vnd.openxmlformats-officedocument.presentationml.notesSlide+xml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notesSlides/notesSlide54.xml" ContentType="application/vnd.openxmlformats-officedocument.presentationml.notesSlide+xml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notesSlides/notesSlide55.xml" ContentType="application/vnd.openxmlformats-officedocument.presentationml.notesSlide+xml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notesSlides/notesSlide56.xml" ContentType="application/vnd.openxmlformats-officedocument.presentationml.notesSlide+xml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notesSlides/notesSlide57.xml" ContentType="application/vnd.openxmlformats-officedocument.presentationml.notesSlide+xml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notesSlides/notesSlide58.xml" ContentType="application/vnd.openxmlformats-officedocument.presentationml.notesSlide+xml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59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notesSlides/notesSlide60.xml" ContentType="application/vnd.openxmlformats-officedocument.presentationml.notesSlide+xml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155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notesSlides/notesSlide66.xml" ContentType="application/vnd.openxmlformats-officedocument.presentationml.notesSlide+xml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notesSlides/notesSlide67.xml" ContentType="application/vnd.openxmlformats-officedocument.presentationml.notesSlide+xml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notesSlides/notesSlide68.xml" ContentType="application/vnd.openxmlformats-officedocument.presentationml.notesSlide+xml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notesSlides/notesSlide69.xml" ContentType="application/vnd.openxmlformats-officedocument.presentationml.notesSlide+xml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notesSlides/notesSlide70.xml" ContentType="application/vnd.openxmlformats-officedocument.presentationml.notesSlide+xml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notesSlides/notesSlide71.xml" ContentType="application/vnd.openxmlformats-officedocument.presentationml.notesSlide+xml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notesSlides/notesSlide72.xml" ContentType="application/vnd.openxmlformats-officedocument.presentationml.notesSlide+xml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notesSlides/notesSlide73.xml" ContentType="application/vnd.openxmlformats-officedocument.presentationml.notesSlide+xml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notesSlides/notesSlide74.xml" ContentType="application/vnd.openxmlformats-officedocument.presentationml.notesSlide+xml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notesSlides/notesSlide75.xml" ContentType="application/vnd.openxmlformats-officedocument.presentationml.notesSlide+xml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notesSlides/notesSlide76.xml" ContentType="application/vnd.openxmlformats-officedocument.presentationml.notesSlide+xml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notesSlides/notesSlide77.xml" ContentType="application/vnd.openxmlformats-officedocument.presentationml.notesSlide+xml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notesSlides/notesSlide78.xml" ContentType="application/vnd.openxmlformats-officedocument.presentationml.notesSlide+xml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notesSlides/notesSlide79.xml" ContentType="application/vnd.openxmlformats-officedocument.presentationml.notesSlide+xml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notesSlides/notesSlide80.xml" ContentType="application/vnd.openxmlformats-officedocument.presentationml.notesSlide+xml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notesSlides/notesSlide81.xml" ContentType="application/vnd.openxmlformats-officedocument.presentationml.notesSlide+xml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notesSlides/notesSlide82.xml" ContentType="application/vnd.openxmlformats-officedocument.presentationml.notesSlide+xml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notesSlides/notesSlide83.xml" ContentType="application/vnd.openxmlformats-officedocument.presentationml.notesSlide+xml"/>
  <Override PartName="/ppt/embeddings/oleObject194.bin" ContentType="application/vnd.openxmlformats-officedocument.oleObject"/>
  <Override PartName="/ppt/notesSlides/notesSlide84.xml" ContentType="application/vnd.openxmlformats-officedocument.presentationml.notesSlide+xml"/>
  <Override PartName="/ppt/embeddings/oleObject195.bin" ContentType="application/vnd.openxmlformats-officedocument.oleObject"/>
  <Override PartName="/ppt/notesSlides/notesSlide85.xml" ContentType="application/vnd.openxmlformats-officedocument.presentationml.notesSlide+xml"/>
  <Override PartName="/ppt/embeddings/oleObject196.bin" ContentType="application/vnd.openxmlformats-officedocument.oleObject"/>
  <Override PartName="/ppt/notesSlides/notesSlide86.xml" ContentType="application/vnd.openxmlformats-officedocument.presentationml.notesSlide+xml"/>
  <Override PartName="/ppt/embeddings/oleObject197.bin" ContentType="application/vnd.openxmlformats-officedocument.oleObject"/>
  <Override PartName="/ppt/notesSlides/notesSlide87.xml" ContentType="application/vnd.openxmlformats-officedocument.presentationml.notesSlide+xml"/>
  <Override PartName="/ppt/embeddings/oleObject198.bin" ContentType="application/vnd.openxmlformats-officedocument.oleObject"/>
  <Override PartName="/ppt/notesSlides/notesSlide88.xml" ContentType="application/vnd.openxmlformats-officedocument.presentationml.notesSlide+xml"/>
  <Override PartName="/ppt/embeddings/oleObject199.bin" ContentType="application/vnd.openxmlformats-officedocument.oleObject"/>
  <Override PartName="/ppt/notesSlides/notesSlide89.xml" ContentType="application/vnd.openxmlformats-officedocument.presentationml.notesSlide+xml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notesSlides/notesSlide90.xml" ContentType="application/vnd.openxmlformats-officedocument.presentationml.notesSlide+xml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notesSlides/notesSlide91.xml" ContentType="application/vnd.openxmlformats-officedocument.presentationml.notesSlide+xml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notesSlides/notesSlide92.xml" ContentType="application/vnd.openxmlformats-officedocument.presentationml.notesSlide+xml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notesSlides/notesSlide93.xml" ContentType="application/vnd.openxmlformats-officedocument.presentationml.notesSlide+xml"/>
  <Override PartName="/ppt/embeddings/oleObject257.bin" ContentType="application/vnd.openxmlformats-officedocument.oleObject"/>
  <Override PartName="/ppt/notesSlides/notesSlide94.xml" ContentType="application/vnd.openxmlformats-officedocument.presentationml.notesSlide+xml"/>
  <Override PartName="/ppt/embeddings/oleObject258.bin" ContentType="application/vnd.openxmlformats-officedocument.oleObject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notesSlides/notesSlide98.xml" ContentType="application/vnd.openxmlformats-officedocument.presentationml.notesSlide+xml"/>
  <Override PartName="/ppt/embeddings/oleObject261.bin" ContentType="application/vnd.openxmlformats-officedocument.oleObject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6"/>
  </p:notesMasterIdLst>
  <p:handoutMasterIdLst>
    <p:handoutMasterId r:id="rId177"/>
  </p:handoutMasterIdLst>
  <p:sldIdLst>
    <p:sldId id="256" r:id="rId2"/>
    <p:sldId id="260" r:id="rId3"/>
    <p:sldId id="266" r:id="rId4"/>
    <p:sldId id="268" r:id="rId5"/>
    <p:sldId id="269" r:id="rId6"/>
    <p:sldId id="270" r:id="rId7"/>
    <p:sldId id="272" r:id="rId8"/>
    <p:sldId id="291" r:id="rId9"/>
    <p:sldId id="442" r:id="rId10"/>
    <p:sldId id="394" r:id="rId11"/>
    <p:sldId id="289" r:id="rId12"/>
    <p:sldId id="290" r:id="rId13"/>
    <p:sldId id="277" r:id="rId14"/>
    <p:sldId id="262" r:id="rId15"/>
    <p:sldId id="396" r:id="rId16"/>
    <p:sldId id="444" r:id="rId17"/>
    <p:sldId id="443" r:id="rId18"/>
    <p:sldId id="397" r:id="rId19"/>
    <p:sldId id="398" r:id="rId20"/>
    <p:sldId id="422" r:id="rId21"/>
    <p:sldId id="424" r:id="rId22"/>
    <p:sldId id="421" r:id="rId23"/>
    <p:sldId id="395" r:id="rId24"/>
    <p:sldId id="428" r:id="rId25"/>
    <p:sldId id="454" r:id="rId26"/>
    <p:sldId id="455" r:id="rId27"/>
    <p:sldId id="456" r:id="rId28"/>
    <p:sldId id="457" r:id="rId29"/>
    <p:sldId id="452" r:id="rId30"/>
    <p:sldId id="451" r:id="rId31"/>
    <p:sldId id="449" r:id="rId32"/>
    <p:sldId id="450" r:id="rId33"/>
    <p:sldId id="446" r:id="rId34"/>
    <p:sldId id="447" r:id="rId35"/>
    <p:sldId id="448" r:id="rId36"/>
    <p:sldId id="279" r:id="rId37"/>
    <p:sldId id="263" r:id="rId38"/>
    <p:sldId id="283" r:id="rId39"/>
    <p:sldId id="293" r:id="rId40"/>
    <p:sldId id="300" r:id="rId41"/>
    <p:sldId id="306" r:id="rId42"/>
    <p:sldId id="305" r:id="rId43"/>
    <p:sldId id="301" r:id="rId44"/>
    <p:sldId id="309" r:id="rId45"/>
    <p:sldId id="307" r:id="rId46"/>
    <p:sldId id="304" r:id="rId47"/>
    <p:sldId id="310" r:id="rId48"/>
    <p:sldId id="302" r:id="rId49"/>
    <p:sldId id="303" r:id="rId50"/>
    <p:sldId id="299" r:id="rId51"/>
    <p:sldId id="349" r:id="rId52"/>
    <p:sldId id="350" r:id="rId53"/>
    <p:sldId id="351" r:id="rId54"/>
    <p:sldId id="399" r:id="rId55"/>
    <p:sldId id="400" r:id="rId56"/>
    <p:sldId id="401" r:id="rId57"/>
    <p:sldId id="352" r:id="rId58"/>
    <p:sldId id="323" r:id="rId59"/>
    <p:sldId id="326" r:id="rId60"/>
    <p:sldId id="321" r:id="rId61"/>
    <p:sldId id="327" r:id="rId62"/>
    <p:sldId id="328" r:id="rId63"/>
    <p:sldId id="330" r:id="rId64"/>
    <p:sldId id="332" r:id="rId65"/>
    <p:sldId id="355" r:id="rId66"/>
    <p:sldId id="393" r:id="rId67"/>
    <p:sldId id="402" r:id="rId68"/>
    <p:sldId id="33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297" r:id="rId79"/>
    <p:sldId id="287" r:id="rId80"/>
    <p:sldId id="288" r:id="rId81"/>
    <p:sldId id="295" r:id="rId82"/>
    <p:sldId id="296" r:id="rId83"/>
    <p:sldId id="334" r:id="rId84"/>
    <p:sldId id="385" r:id="rId85"/>
    <p:sldId id="338" r:id="rId86"/>
    <p:sldId id="403" r:id="rId87"/>
    <p:sldId id="427" r:id="rId88"/>
    <p:sldId id="280" r:id="rId89"/>
    <p:sldId id="458" r:id="rId90"/>
    <p:sldId id="281" r:id="rId91"/>
    <p:sldId id="405" r:id="rId92"/>
    <p:sldId id="412" r:id="rId93"/>
    <p:sldId id="411" r:id="rId94"/>
    <p:sldId id="404" r:id="rId95"/>
    <p:sldId id="333" r:id="rId96"/>
    <p:sldId id="335" r:id="rId97"/>
    <p:sldId id="406" r:id="rId98"/>
    <p:sldId id="336" r:id="rId99"/>
    <p:sldId id="413" r:id="rId100"/>
    <p:sldId id="414" r:id="rId101"/>
    <p:sldId id="410" r:id="rId102"/>
    <p:sldId id="408" r:id="rId103"/>
    <p:sldId id="409" r:id="rId104"/>
    <p:sldId id="407" r:id="rId105"/>
    <p:sldId id="420" r:id="rId106"/>
    <p:sldId id="419" r:id="rId107"/>
    <p:sldId id="432" r:id="rId108"/>
    <p:sldId id="415" r:id="rId109"/>
    <p:sldId id="416" r:id="rId110"/>
    <p:sldId id="426" r:id="rId111"/>
    <p:sldId id="425" r:id="rId112"/>
    <p:sldId id="417" r:id="rId113"/>
    <p:sldId id="418" r:id="rId114"/>
    <p:sldId id="373" r:id="rId115"/>
    <p:sldId id="386" r:id="rId116"/>
    <p:sldId id="429" r:id="rId117"/>
    <p:sldId id="376" r:id="rId118"/>
    <p:sldId id="430" r:id="rId119"/>
    <p:sldId id="375" r:id="rId120"/>
    <p:sldId id="431" r:id="rId121"/>
    <p:sldId id="460" r:id="rId122"/>
    <p:sldId id="463" r:id="rId123"/>
    <p:sldId id="467" r:id="rId124"/>
    <p:sldId id="464" r:id="rId125"/>
    <p:sldId id="466" r:id="rId126"/>
    <p:sldId id="465" r:id="rId127"/>
    <p:sldId id="469" r:id="rId128"/>
    <p:sldId id="468" r:id="rId129"/>
    <p:sldId id="470" r:id="rId130"/>
    <p:sldId id="472" r:id="rId131"/>
    <p:sldId id="471" r:id="rId132"/>
    <p:sldId id="473" r:id="rId133"/>
    <p:sldId id="474" r:id="rId134"/>
    <p:sldId id="433" r:id="rId135"/>
    <p:sldId id="441" r:id="rId136"/>
    <p:sldId id="377" r:id="rId137"/>
    <p:sldId id="374" r:id="rId138"/>
    <p:sldId id="339" r:id="rId139"/>
    <p:sldId id="343" r:id="rId140"/>
    <p:sldId id="340" r:id="rId141"/>
    <p:sldId id="437" r:id="rId142"/>
    <p:sldId id="438" r:id="rId143"/>
    <p:sldId id="439" r:id="rId144"/>
    <p:sldId id="440" r:id="rId145"/>
    <p:sldId id="342" r:id="rId146"/>
    <p:sldId id="379" r:id="rId147"/>
    <p:sldId id="378" r:id="rId148"/>
    <p:sldId id="380" r:id="rId149"/>
    <p:sldId id="434" r:id="rId150"/>
    <p:sldId id="345" r:id="rId151"/>
    <p:sldId id="357" r:id="rId152"/>
    <p:sldId id="360" r:id="rId153"/>
    <p:sldId id="361" r:id="rId154"/>
    <p:sldId id="362" r:id="rId155"/>
    <p:sldId id="363" r:id="rId156"/>
    <p:sldId id="347" r:id="rId157"/>
    <p:sldId id="364" r:id="rId158"/>
    <p:sldId id="370" r:id="rId159"/>
    <p:sldId id="369" r:id="rId160"/>
    <p:sldId id="371" r:id="rId161"/>
    <p:sldId id="365" r:id="rId162"/>
    <p:sldId id="368" r:id="rId163"/>
    <p:sldId id="367" r:id="rId164"/>
    <p:sldId id="383" r:id="rId165"/>
    <p:sldId id="381" r:id="rId166"/>
    <p:sldId id="387" r:id="rId167"/>
    <p:sldId id="475" r:id="rId168"/>
    <p:sldId id="384" r:id="rId169"/>
    <p:sldId id="388" r:id="rId170"/>
    <p:sldId id="389" r:id="rId171"/>
    <p:sldId id="390" r:id="rId172"/>
    <p:sldId id="436" r:id="rId173"/>
    <p:sldId id="391" r:id="rId174"/>
    <p:sldId id="392" r:id="rId17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27CC6F1-8220-E248-AA16-34C3682FD928}">
          <p14:sldIdLst>
            <p14:sldId id="256"/>
            <p14:sldId id="260"/>
            <p14:sldId id="266"/>
            <p14:sldId id="268"/>
            <p14:sldId id="269"/>
            <p14:sldId id="270"/>
          </p14:sldIdLst>
        </p14:section>
        <p14:section name="Blame calculus in introductin" id="{BC745289-9372-954A-915B-686801896750}">
          <p14:sldIdLst>
            <p14:sldId id="272"/>
            <p14:sldId id="291"/>
            <p14:sldId id="442"/>
            <p14:sldId id="394"/>
            <p14:sldId id="289"/>
            <p14:sldId id="290"/>
            <p14:sldId id="277"/>
            <p14:sldId id="262"/>
            <p14:sldId id="396"/>
            <p14:sldId id="444"/>
            <p14:sldId id="443"/>
            <p14:sldId id="397"/>
            <p14:sldId id="398"/>
            <p14:sldId id="422"/>
            <p14:sldId id="424"/>
            <p14:sldId id="421"/>
            <p14:sldId id="395"/>
            <p14:sldId id="428"/>
            <p14:sldId id="454"/>
            <p14:sldId id="455"/>
            <p14:sldId id="456"/>
            <p14:sldId id="457"/>
            <p14:sldId id="452"/>
            <p14:sldId id="451"/>
            <p14:sldId id="449"/>
            <p14:sldId id="450"/>
            <p14:sldId id="446"/>
            <p14:sldId id="447"/>
            <p14:sldId id="448"/>
          </p14:sldIdLst>
        </p14:section>
        <p14:section name="Introduction without blame calculus" id="{E5AC1ECA-7649-534A-95BB-C9A46656CE89}">
          <p14:sldIdLst>
            <p14:sldId id="279"/>
          </p14:sldIdLst>
        </p14:section>
        <p14:section name="Outline" id="{75D7A4E1-F24E-DD4F-8658-8D03F33F2B5A}">
          <p14:sldIdLst>
            <p14:sldId id="263"/>
          </p14:sldIdLst>
        </p14:section>
        <p14:section name="Blame calculus" id="{A2FB1BE1-7C92-B64B-8B5D-D29093DC901A}">
          <p14:sldIdLst>
            <p14:sldId id="283"/>
            <p14:sldId id="293"/>
            <p14:sldId id="300"/>
            <p14:sldId id="306"/>
            <p14:sldId id="305"/>
            <p14:sldId id="301"/>
            <p14:sldId id="309"/>
            <p14:sldId id="307"/>
            <p14:sldId id="304"/>
            <p14:sldId id="310"/>
            <p14:sldId id="302"/>
            <p14:sldId id="303"/>
            <p14:sldId id="299"/>
            <p14:sldId id="349"/>
            <p14:sldId id="350"/>
            <p14:sldId id="351"/>
            <p14:sldId id="399"/>
            <p14:sldId id="400"/>
            <p14:sldId id="401"/>
            <p14:sldId id="352"/>
            <p14:sldId id="323"/>
            <p14:sldId id="326"/>
            <p14:sldId id="321"/>
            <p14:sldId id="327"/>
            <p14:sldId id="328"/>
            <p14:sldId id="330"/>
            <p14:sldId id="332"/>
            <p14:sldId id="355"/>
            <p14:sldId id="393"/>
            <p14:sldId id="402"/>
            <p14:sldId id="33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97"/>
            <p14:sldId id="287"/>
            <p14:sldId id="288"/>
            <p14:sldId id="295"/>
            <p14:sldId id="296"/>
            <p14:sldId id="334"/>
            <p14:sldId id="385"/>
            <p14:sldId id="338"/>
            <p14:sldId id="403"/>
            <p14:sldId id="427"/>
          </p14:sldIdLst>
        </p14:section>
        <p14:section name="Shift and reset" id="{0DFCE453-D06D-064A-B0BD-7B16DEC0446A}">
          <p14:sldIdLst>
            <p14:sldId id="280"/>
            <p14:sldId id="458"/>
            <p14:sldId id="281"/>
            <p14:sldId id="405"/>
            <p14:sldId id="412"/>
            <p14:sldId id="411"/>
            <p14:sldId id="404"/>
            <p14:sldId id="333"/>
            <p14:sldId id="335"/>
            <p14:sldId id="406"/>
            <p14:sldId id="336"/>
            <p14:sldId id="413"/>
            <p14:sldId id="414"/>
            <p14:sldId id="410"/>
            <p14:sldId id="408"/>
            <p14:sldId id="409"/>
            <p14:sldId id="407"/>
            <p14:sldId id="420"/>
            <p14:sldId id="419"/>
            <p14:sldId id="432"/>
            <p14:sldId id="415"/>
            <p14:sldId id="416"/>
            <p14:sldId id="426"/>
            <p14:sldId id="425"/>
            <p14:sldId id="417"/>
            <p14:sldId id="418"/>
            <p14:sldId id="373"/>
            <p14:sldId id="386"/>
            <p14:sldId id="429"/>
            <p14:sldId id="376"/>
            <p14:sldId id="430"/>
            <p14:sldId id="375"/>
            <p14:sldId id="431"/>
            <p14:sldId id="460"/>
            <p14:sldId id="463"/>
            <p14:sldId id="467"/>
            <p14:sldId id="464"/>
            <p14:sldId id="466"/>
            <p14:sldId id="465"/>
            <p14:sldId id="469"/>
            <p14:sldId id="468"/>
            <p14:sldId id="470"/>
            <p14:sldId id="472"/>
            <p14:sldId id="471"/>
            <p14:sldId id="473"/>
            <p14:sldId id="474"/>
            <p14:sldId id="433"/>
            <p14:sldId id="441"/>
            <p14:sldId id="377"/>
            <p14:sldId id="374"/>
            <p14:sldId id="339"/>
            <p14:sldId id="343"/>
            <p14:sldId id="340"/>
            <p14:sldId id="437"/>
            <p14:sldId id="438"/>
            <p14:sldId id="439"/>
            <p14:sldId id="440"/>
            <p14:sldId id="342"/>
            <p14:sldId id="379"/>
            <p14:sldId id="378"/>
            <p14:sldId id="380"/>
            <p14:sldId id="434"/>
            <p14:sldId id="345"/>
            <p14:sldId id="357"/>
            <p14:sldId id="360"/>
            <p14:sldId id="361"/>
            <p14:sldId id="362"/>
            <p14:sldId id="363"/>
            <p14:sldId id="347"/>
            <p14:sldId id="364"/>
            <p14:sldId id="370"/>
            <p14:sldId id="369"/>
            <p14:sldId id="371"/>
            <p14:sldId id="365"/>
            <p14:sldId id="368"/>
            <p14:sldId id="367"/>
            <p14:sldId id="383"/>
            <p14:sldId id="381"/>
            <p14:sldId id="387"/>
            <p14:sldId id="475"/>
            <p14:sldId id="384"/>
            <p14:sldId id="388"/>
            <p14:sldId id="389"/>
            <p14:sldId id="390"/>
            <p14:sldId id="436"/>
            <p14:sldId id="391"/>
            <p14:sldId id="3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F7B"/>
    <a:srgbClr val="FFFFFF"/>
    <a:srgbClr val="C85021"/>
    <a:srgbClr val="C82650"/>
    <a:srgbClr val="4B6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64124" autoAdjust="0"/>
  </p:normalViewPr>
  <p:slideViewPr>
    <p:cSldViewPr snapToGrid="0" snapToObjects="1">
      <p:cViewPr>
        <p:scale>
          <a:sx n="71" d="100"/>
          <a:sy n="71" d="100"/>
        </p:scale>
        <p:origin x="-56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viewProps" Target="viewProps.xml"/><Relationship Id="rId181" Type="http://schemas.openxmlformats.org/officeDocument/2006/relationships/theme" Target="theme/theme1.xml"/><Relationship Id="rId18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notesMaster" Target="notesMasters/notesMaster1.xml"/><Relationship Id="rId177" Type="http://schemas.openxmlformats.org/officeDocument/2006/relationships/handoutMaster" Target="handoutMasters/handoutMaster1.xml"/><Relationship Id="rId178" Type="http://schemas.openxmlformats.org/officeDocument/2006/relationships/printerSettings" Target="printerSettings/printerSettings1.bin"/><Relationship Id="rId179" Type="http://schemas.openxmlformats.org/officeDocument/2006/relationships/presProps" Target="presProp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F124-983C-954C-A6E6-C03A0DF7EEA5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50586-9ECC-924A-9F42-3D6A51B88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0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8D83-EC79-064D-81E7-92E9B318D1C9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C84B-EB7D-104C-B7EA-4D704D652F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49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Hi everyone.</a:t>
            </a:r>
            <a:r>
              <a:rPr kumimoji="1" lang="en-US" altLang="ja-JP" baseline="0" dirty="0" smtClean="0"/>
              <a:t>  I’m Taro </a:t>
            </a:r>
            <a:r>
              <a:rPr kumimoji="1" lang="en-US" altLang="ja-JP" baseline="0" dirty="0" err="1" smtClean="0"/>
              <a:t>Sekiyama</a:t>
            </a:r>
            <a:r>
              <a:rPr kumimoji="1" lang="en-US" altLang="ja-JP" baseline="0" dirty="0" smtClean="0"/>
              <a:t>.  Today, I’m going to talk about a blame calculus extended with delimited control.</a:t>
            </a:r>
          </a:p>
          <a:p>
            <a:r>
              <a:rPr kumimoji="1" lang="en-US" altLang="ja-JP" baseline="0" dirty="0" smtClean="0"/>
              <a:t>Since blame calculus works as a model of gradual typing, let’s start with seeing gradual typing.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8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15:02) -----</a:t>
            </a:r>
          </a:p>
          <a:p>
            <a:r>
              <a:rPr kumimoji="1" lang="ja-JP" altLang="en-US"/>
              <a:t>criteria (複数)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15:25) -----</a:t>
            </a:r>
          </a:p>
          <a:p>
            <a:r>
              <a:rPr kumimoji="1" lang="ja-JP" altLang="en-US"/>
              <a:t>これを先に出す</a:t>
            </a:r>
          </a:p>
          <a:p>
            <a:r>
              <a:rPr kumimoji="1" lang="ja-JP" altLang="en-US"/>
              <a:t>(CPS は場合によっては飛ばす)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6710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work most related to our work is Constraining delimited control with contracts by </a:t>
            </a:r>
            <a:r>
              <a:rPr kumimoji="1" lang="en-US" altLang="ja-JP" baseline="0" dirty="0" err="1" smtClean="0"/>
              <a:t>Takikawa</a:t>
            </a:r>
            <a:r>
              <a:rPr kumimoji="1" lang="en-US" altLang="ja-JP" baseline="0" dirty="0" smtClean="0"/>
              <a:t> and others.</a:t>
            </a:r>
          </a:p>
          <a:p>
            <a:r>
              <a:rPr kumimoji="1" lang="en-US" altLang="ja-JP" baseline="0" dirty="0" smtClean="0"/>
              <a:t>Their work studies macro gradual typing, where modules are fully typed or fully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whereas our blame calculus supports micro gradual typing, which means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 coexist in one module.</a:t>
            </a:r>
          </a:p>
          <a:p>
            <a:r>
              <a:rPr kumimoji="1" lang="en-US" altLang="ja-JP" baseline="0" dirty="0" smtClean="0"/>
              <a:t>They also focus on control operators but their operators are not based on CPS, so they didn’t study CPS-transformation in gradual typing.</a:t>
            </a:r>
          </a:p>
          <a:p>
            <a:r>
              <a:rPr kumimoji="1" lang="en-US" altLang="ja-JP" baseline="0" dirty="0" smtClean="0"/>
              <a:t>However, their operators are powerful enough to express shift and reset.</a:t>
            </a:r>
          </a:p>
          <a:p>
            <a:r>
              <a:rPr kumimoji="1" lang="en-US" altLang="ja-JP" baseline="0" dirty="0" smtClean="0"/>
              <a:t>Another difference from our work is that they focus on contract system rather than type system.  Contract system can represent many predicates and simulate refinement types.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403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Conclusion is that we extend a simply typed blame calculus with delimited control operators shift and reset.</a:t>
            </a:r>
          </a:p>
          <a:p>
            <a:r>
              <a:rPr kumimoji="1" lang="en-US" altLang="ja-JP" dirty="0" smtClean="0"/>
              <a:t>Our cast semantics is designed to monitor capturing</a:t>
            </a:r>
            <a:r>
              <a:rPr kumimoji="1" lang="en-US" altLang="ja-JP" baseline="0" dirty="0" smtClean="0"/>
              <a:t> and calling continuations.</a:t>
            </a:r>
          </a:p>
          <a:p>
            <a:r>
              <a:rPr kumimoji="1" lang="en-US" altLang="ja-JP" baseline="0" dirty="0" smtClean="0"/>
              <a:t>We also give a CPS=transformation for our calculus and investigate three standard theorems in study of blame calculus and CPS-transformation.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80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Invalidated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はおかしい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70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work</a:t>
            </a:r>
            <a:r>
              <a:rPr kumimoji="1" lang="en-US" altLang="ja-JP" baseline="0" dirty="0" smtClean="0"/>
              <a:t> introduces a new blame calculus with these theorems.  Our calculus is an extension of a simply typed blame calculus with CPS-based delimited control operators shift/</a:t>
            </a:r>
            <a:r>
              <a:rPr kumimoji="1" lang="en-US" altLang="ja-JP" baseline="0" dirty="0" err="1" smtClean="0"/>
              <a:t>rseset</a:t>
            </a:r>
            <a:r>
              <a:rPr kumimoji="1" lang="en-US" altLang="ja-JP" baseline="0" dirty="0" smtClean="0"/>
              <a:t>.  These operators have many applications.  For example, they can implement various control effects.</a:t>
            </a:r>
          </a:p>
          <a:p>
            <a:r>
              <a:rPr kumimoji="1" lang="en-US" altLang="ja-JP" baseline="0" dirty="0" smtClean="0"/>
              <a:t>The support for shift/reset introduces capture and call of continuations.</a:t>
            </a:r>
          </a:p>
          <a:p>
            <a:r>
              <a:rPr kumimoji="1" lang="en-US" altLang="ja-JP" baseline="0" dirty="0" smtClean="0"/>
              <a:t>To monitor such actions, our calculus provides a new form of casts.</a:t>
            </a:r>
          </a:p>
          <a:p>
            <a:r>
              <a:rPr kumimoji="1" lang="en-US" altLang="ja-JP" baseline="0" dirty="0" smtClean="0"/>
              <a:t>Since shift and reset are CPS-based, our work defines CPS-transformation for our calculus.  And, finally, we investigate three standard properties.  The first two are foundational theorems of blame calculus and the last shows soundness of our CPS-transformation in a sense.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8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seeing the details,</a:t>
            </a:r>
            <a:r>
              <a:rPr kumimoji="1" lang="en-US" altLang="ja-JP" baseline="0" dirty="0" smtClean="0"/>
              <a:t> I presents one challenge for our extension briefly.  The challenge is in Type Soundness.  Type Soundness in blame calculus can be rephrased to like this.</a:t>
            </a:r>
          </a:p>
          <a:p>
            <a:r>
              <a:rPr kumimoji="1" lang="en-US" altLang="ja-JP" baseline="0" dirty="0" smtClean="0"/>
              <a:t>All value flows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 have to be monitored by casts.  When a blame calculus is extended with control operators, It’s nontrivial to satisfy this property.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Because</a:t>
            </a:r>
            <a:r>
              <a:rPr kumimoji="1" lang="en-US" altLang="ja-JP" baseline="0" dirty="0" smtClean="0"/>
              <a:t> terms with control operators can take more actions than terms in simply typed calculus.</a:t>
            </a:r>
          </a:p>
          <a:p>
            <a:r>
              <a:rPr kumimoji="1" lang="en-US" altLang="ja-JP" baseline="0" dirty="0" smtClean="0"/>
              <a:t>They can return a value, or capture a continuation or call a continuation.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action </a:t>
            </a:r>
            <a:r>
              <a:rPr kumimoji="1" lang="en-US" altLang="ja-JP" baseline="0" dirty="0" err="1" smtClean="0"/>
              <a:t>ican</a:t>
            </a:r>
            <a:r>
              <a:rPr kumimoji="1" lang="en-US" altLang="ja-JP" baseline="0" dirty="0" smtClean="0"/>
              <a:t> be monitored by early blame calculi.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work extends such a blame</a:t>
            </a:r>
            <a:r>
              <a:rPr kumimoji="1" lang="en-US" altLang="ja-JP" baseline="0" dirty="0" smtClean="0"/>
              <a:t> calculus to monitor the last two actions.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15:02) -----</a:t>
            </a:r>
          </a:p>
          <a:p>
            <a:r>
              <a:rPr kumimoji="1" lang="ja-JP" altLang="en-US"/>
              <a:t>criteria (複数)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15:02) -----</a:t>
            </a:r>
          </a:p>
          <a:p>
            <a:r>
              <a:rPr kumimoji="1" lang="ja-JP" altLang="en-US"/>
              <a:t>criteria (複数)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15:02) -----</a:t>
            </a:r>
          </a:p>
          <a:p>
            <a:r>
              <a:rPr kumimoji="1" lang="ja-JP" altLang="en-US"/>
              <a:t>criteria (複数)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NG =&gt; Bad</a:t>
            </a:r>
          </a:p>
          <a:p>
            <a:r>
              <a:rPr kumimoji="1" lang="en-US" altLang="ja-JP" dirty="0" smtClean="0"/>
              <a:t>----- 会議メモ (2015/11/24 18:32) -----</a:t>
            </a:r>
          </a:p>
          <a:p>
            <a:r>
              <a:rPr kumimoji="1" lang="en-US" altLang="ja-JP" dirty="0" smtClean="0"/>
              <a:t>without no bugs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55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(2015/11/26 15:02) -----</a:t>
            </a:r>
          </a:p>
          <a:p>
            <a:r>
              <a:rPr kumimoji="1" lang="ja-JP" altLang="en-US"/>
              <a:t>criteria (複数)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Invalidated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はおかしい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707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Okay, I’ve finished introduction.</a:t>
            </a:r>
          </a:p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introduce blame calculus and its cast semantics.</a:t>
            </a:r>
          </a:p>
          <a:p>
            <a:r>
              <a:rPr kumimoji="1" lang="en-US" altLang="ja-JP" baseline="0" dirty="0" smtClean="0"/>
              <a:t>Then, I presents the standard cast semantics cannot monitor all value flows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parts, using  an example.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457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I said early,</a:t>
            </a:r>
            <a:r>
              <a:rPr kumimoji="1" lang="en-US" altLang="ja-JP" baseline="0" dirty="0" smtClean="0"/>
              <a:t> a blame calculus is a simply typed lambda calculus.</a:t>
            </a:r>
          </a:p>
          <a:p>
            <a:r>
              <a:rPr kumimoji="1" lang="en-US" altLang="ja-JP" baseline="0" dirty="0" smtClean="0"/>
              <a:t>Types of it consist of base types, function types, and the Dynamic type, which is used as the typed for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code.</a:t>
            </a:r>
          </a:p>
          <a:p>
            <a:r>
              <a:rPr kumimoji="1" lang="en-US" altLang="ja-JP" baseline="0" dirty="0" smtClean="0"/>
              <a:t>Terms consist of constants, lambda abstractions. Applications, and casts.  A cast of this form monitors that the value of s at S can behave as 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7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intro 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76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I</a:t>
            </a:r>
            <a:r>
              <a:rPr kumimoji="1" lang="en-US" altLang="ja-JP" baseline="0" dirty="0" smtClean="0"/>
              <a:t> introduce some notations to make presentation clear.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76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First,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 are colored green.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751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Second, statically</a:t>
            </a:r>
            <a:r>
              <a:rPr kumimoji="1" lang="en-US" altLang="ja-JP" baseline="0" dirty="0" smtClean="0"/>
              <a:t> typed parts are colored blue.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756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casts are represented as red rectangles.</a:t>
            </a:r>
          </a:p>
          <a:p>
            <a:r>
              <a:rPr kumimoji="1" lang="en-US" altLang="ja-JP" baseline="0" dirty="0" smtClean="0"/>
              <a:t>In the following, I use these notations.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051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 is so simple.</a:t>
            </a:r>
          </a:p>
          <a:p>
            <a:r>
              <a:rPr kumimoji="1" lang="en-US" altLang="ja-JP" dirty="0" smtClean="0"/>
              <a:t>First, casts</a:t>
            </a:r>
            <a:r>
              <a:rPr kumimoji="1" lang="en-US" altLang="ja-JP" baseline="0" dirty="0" smtClean="0"/>
              <a:t> from base types to the Dynamic type always succeed and the result values have the target value, in this example true, and its type, in the example </a:t>
            </a:r>
            <a:r>
              <a:rPr kumimoji="1" lang="en-US" altLang="ja-JP" baseline="0" dirty="0" err="1" smtClean="0"/>
              <a:t>bool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23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Gradual typing is a typing style to integrate static and dynamic typing.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a gradually typed program,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 can coexist and interact.</a:t>
            </a:r>
          </a:p>
          <a:p>
            <a:r>
              <a:rPr kumimoji="1" lang="en-US" altLang="ja-JP" baseline="0" dirty="0" smtClean="0"/>
              <a:t>So, for example, typed code can refer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components and, conversely, typed code can refer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components.</a:t>
            </a:r>
          </a:p>
          <a:p>
            <a:r>
              <a:rPr kumimoji="1" lang="en-US" altLang="ja-JP" baseline="0" dirty="0" smtClean="0"/>
              <a:t>Of course, code can refer to components in the same typing as the code.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055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Conversely,</a:t>
            </a:r>
            <a:r>
              <a:rPr kumimoji="1" lang="en-US" altLang="ja-JP" baseline="0" dirty="0" smtClean="0"/>
              <a:t> casts from the dynamic type succeed if the tagged type matches with the target type.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Then, cast expressions return values of the dynamic values.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example, both the tagged and the target types match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447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the tagged type and the target type don’t match,</a:t>
            </a:r>
            <a:r>
              <a:rPr kumimoji="1" lang="en-US" altLang="ja-JP" baseline="0" dirty="0" smtClean="0"/>
              <a:t> then the cast fails.  So, this example results in cast failure.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65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Cast semant</a:t>
            </a:r>
            <a:r>
              <a:rPr kumimoji="1" lang="en-US" altLang="ja-JP" baseline="0" dirty="0" smtClean="0"/>
              <a:t>ics for function types are a little more difficult.</a:t>
            </a:r>
          </a:p>
          <a:p>
            <a:r>
              <a:rPr kumimoji="1" lang="en-US" altLang="ja-JP" dirty="0" smtClean="0"/>
              <a:t>Casts from function types to the Dynamic type generate wrappers of</a:t>
            </a:r>
            <a:r>
              <a:rPr kumimoji="1" lang="en-US" altLang="ja-JP" baseline="0" dirty="0" smtClean="0"/>
              <a:t> the target function.</a:t>
            </a:r>
          </a:p>
          <a:p>
            <a:r>
              <a:rPr kumimoji="1" lang="en-US" altLang="ja-JP" baseline="0" dirty="0" smtClean="0"/>
              <a:t>The tagged type means the dynamic value should be used as functions.</a:t>
            </a:r>
          </a:p>
          <a:p>
            <a:r>
              <a:rPr kumimoji="1" lang="en-US" altLang="ja-JP" baseline="0" dirty="0" smtClean="0"/>
              <a:t>In this example, successor function expects an argument is an integer value, so the argument to the wrapper function is checked to be an integer by casts.</a:t>
            </a:r>
          </a:p>
          <a:p>
            <a:r>
              <a:rPr kumimoji="1" lang="en-US" altLang="ja-JP" baseline="0" dirty="0" smtClean="0"/>
              <a:t>And the wrapper is expected to return a dynamic value, so the return value of successor is coerced to the Dynamic value.</a:t>
            </a:r>
          </a:p>
          <a:p>
            <a:r>
              <a:rPr kumimoji="1" lang="en-US" altLang="ja-JP" baseline="0" dirty="0" smtClean="0"/>
              <a:t>Here, it is so important that all value flows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 are monitored by casts.</a:t>
            </a:r>
          </a:p>
          <a:p>
            <a:r>
              <a:rPr kumimoji="1" lang="en-US" altLang="ja-JP" baseline="0" dirty="0" smtClean="0"/>
              <a:t>This property is broken when control operators are introduced naively.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838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Dyn-&gt;Dyn --&gt; Fun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838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let</a:t>
            </a:r>
            <a:r>
              <a:rPr kumimoji="1" lang="en-US" altLang="ja-JP" baseline="0" dirty="0" smtClean="0"/>
              <a:t>’s see that 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399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Message:</a:t>
            </a:r>
            <a:r>
              <a:rPr kumimoji="1" lang="en-US" altLang="ja-JP" baseline="0" dirty="0" smtClean="0"/>
              <a:t> some value flows are NOT monitored in combining blame calculus with control operators naively</a:t>
            </a:r>
          </a:p>
          <a:p>
            <a:r>
              <a:rPr kumimoji="1" lang="en-US" altLang="ja-JP" baseline="0" dirty="0" smtClean="0"/>
              <a:t>----- 会議メモ (2015/11/24 18:32) -----</a:t>
            </a:r>
          </a:p>
          <a:p>
            <a:r>
              <a:rPr kumimoji="1" lang="en-US" altLang="ja-JP" baseline="0" dirty="0" smtClean="0"/>
              <a:t>Problem with 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75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Message:</a:t>
            </a:r>
            <a:r>
              <a:rPr kumimoji="1" lang="en-US" altLang="ja-JP" baseline="0" dirty="0" smtClean="0"/>
              <a:t> some value flows are NOT monitored in combining blame calculus with control operators naively</a:t>
            </a:r>
          </a:p>
          <a:p>
            <a:r>
              <a:rPr kumimoji="1" lang="en-US" altLang="ja-JP" baseline="0" dirty="0" smtClean="0"/>
              <a:t>----- 会議メモ (2015/11/24 18:32) -----</a:t>
            </a:r>
          </a:p>
          <a:p>
            <a:r>
              <a:rPr kumimoji="1" lang="en-US" altLang="ja-JP" baseline="0" dirty="0" smtClean="0"/>
              <a:t>Problem with 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75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I showed early,</a:t>
            </a:r>
            <a:r>
              <a:rPr kumimoji="1" lang="en-US" altLang="ja-JP" baseline="0" dirty="0" smtClean="0"/>
              <a:t> the property we want does not hold for a naïve extension because the standard cast semantics cannot monitor actions of capturing and calling continuations.</a:t>
            </a:r>
          </a:p>
          <a:p>
            <a:r>
              <a:rPr kumimoji="1" lang="en-US" altLang="ja-JP" baseline="0" dirty="0" smtClean="0"/>
              <a:t>To make the problem concrete, here I introduce a specific control operator shift and reset.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75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94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Shift/reset</a:t>
            </a:r>
            <a:r>
              <a:rPr kumimoji="1" lang="en-US" altLang="ja-JP" baseline="0" dirty="0" smtClean="0"/>
              <a:t> are CPS-based control operators to manipulate delimited continuations.  It’s well known that they can implement various control effects such as exception handling, backtracking, monads, and so on.</a:t>
            </a:r>
          </a:p>
          <a:p>
            <a:r>
              <a:rPr kumimoji="1" lang="en-US" altLang="ja-JP" baseline="0" dirty="0" smtClean="0"/>
              <a:t>A reset expression of this form </a:t>
            </a:r>
            <a:r>
              <a:rPr kumimoji="1" lang="en-US" altLang="ja-JP" baseline="0" dirty="0" err="1" smtClean="0"/>
              <a:t>delimites</a:t>
            </a:r>
            <a:r>
              <a:rPr kumimoji="1" lang="en-US" altLang="ja-JP" baseline="0" dirty="0" smtClean="0"/>
              <a:t> continuations in s.</a:t>
            </a:r>
          </a:p>
          <a:p>
            <a:r>
              <a:rPr kumimoji="1" lang="en-US" altLang="ja-JP" baseline="0" dirty="0" smtClean="0"/>
              <a:t>Capture of continuations is performed by shift.</a:t>
            </a:r>
          </a:p>
          <a:p>
            <a:r>
              <a:rPr kumimoji="1" lang="en-US" altLang="ja-JP" baseline="0" dirty="0" smtClean="0"/>
              <a:t>A shift expressions of this form captures continuations up to the closest and variable k represents the captured continuation.</a:t>
            </a:r>
          </a:p>
          <a:p>
            <a:r>
              <a:rPr kumimoji="1" lang="en-US" altLang="ja-JP" baseline="0" dirty="0" smtClean="0"/>
              <a:t>This rule is the most interesting reduction rule in a calculus with shift/reset.</a:t>
            </a:r>
          </a:p>
          <a:p>
            <a:r>
              <a:rPr kumimoji="1" lang="en-US" altLang="ja-JP" baseline="0" dirty="0" smtClean="0"/>
              <a:t>It means that, if a shift reduces, then a continuation up to the closest rest is captured and substituted for variable k.</a:t>
            </a:r>
          </a:p>
          <a:p>
            <a:r>
              <a:rPr kumimoji="1" lang="en-US" altLang="ja-JP" baseline="0" dirty="0" smtClean="0"/>
              <a:t>Moreover, the body of the reset is replaced with the body of the shift.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9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吹き出しを下に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5416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As an example, I’ll reduce this expression.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First, this expression can be seemed to be like this.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Since this shift reduces, the body of the closest reset is replaced with the body of the shift.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6980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Here, k means the captured continuation, so it is a lambda abstraction of this form.</a:t>
            </a:r>
            <a:endParaRPr kumimoji="1" lang="ja-JP" altLang="en-US" dirty="0" smtClean="0"/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next reduction is beta-reduction, so the result terms is this.  </a:t>
            </a:r>
          </a:p>
          <a:p>
            <a:r>
              <a:rPr kumimoji="1" lang="en-US" altLang="ja-JP" baseline="0" dirty="0" smtClean="0"/>
              <a:t>Since reset expressions returns values of their bodies, so the expression returns true.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760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Blame calculus is a typed lambda calculus proposed</a:t>
            </a:r>
            <a:r>
              <a:rPr kumimoji="1" lang="en-US" altLang="ja-JP" baseline="0" dirty="0" smtClean="0"/>
              <a:t> as a model of intermediate languages for gradual typing.</a:t>
            </a:r>
          </a:p>
          <a:p>
            <a:r>
              <a:rPr kumimoji="1" lang="en-US" altLang="ja-JP" baseline="0" dirty="0" smtClean="0"/>
              <a:t>To simulate gradual typing, blame calculus provides two key features.</a:t>
            </a:r>
          </a:p>
          <a:p>
            <a:r>
              <a:rPr kumimoji="1" lang="en-US" altLang="ja-JP" baseline="0" dirty="0" smtClean="0"/>
              <a:t>The first is the Dynamic type, which is used as the type for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code.</a:t>
            </a:r>
          </a:p>
          <a:p>
            <a:r>
              <a:rPr kumimoji="1" lang="en-US" altLang="ja-JP" baseline="0" dirty="0" smtClean="0"/>
              <a:t>The second is casts, which are written like this.  This cast coerces term s of type S to type T.</a:t>
            </a:r>
          </a:p>
          <a:p>
            <a:r>
              <a:rPr kumimoji="1" lang="en-US" altLang="ja-JP" baseline="0" dirty="0" smtClean="0"/>
              <a:t>Casts play a so important role in blame calculus because they are used to monitor value flows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541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finished reviewing shift/reset and, </a:t>
            </a:r>
            <a:r>
              <a:rPr kumimoji="1" lang="en-US" altLang="ja-JP" baseline="0" dirty="0" err="1" smtClean="0"/>
              <a:t>fron</a:t>
            </a:r>
            <a:r>
              <a:rPr kumimoji="1" lang="en-US" altLang="ja-JP" baseline="0" dirty="0" smtClean="0"/>
              <a:t> now, I present a problem of the standard cast semantics in the presence of shift/reset.</a:t>
            </a:r>
          </a:p>
          <a:p>
            <a:r>
              <a:rPr kumimoji="1" lang="en-US" altLang="ja-JP" baseline="0" dirty="0" smtClean="0"/>
              <a:t>Here, suppose that v is a statically typed function like this, which when </a:t>
            </a:r>
            <a:r>
              <a:rPr kumimoji="1" lang="en-US" altLang="ja-JP" baseline="0" dirty="0" err="1" smtClean="0"/>
              <a:t>receicing</a:t>
            </a:r>
            <a:r>
              <a:rPr kumimoji="1" lang="en-US" altLang="ja-JP" baseline="0" dirty="0" smtClean="0"/>
              <a:t> an integer, captures a continuation and calls it with number 1 and checks equality of the return value and the argument.</a:t>
            </a:r>
          </a:p>
          <a:p>
            <a:r>
              <a:rPr kumimoji="1" lang="en-US" altLang="ja-JP" baseline="0" dirty="0" smtClean="0"/>
              <a:t>As an example, I reduce this expression, where v is coerced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 and it’s applied to number 4.</a:t>
            </a:r>
          </a:p>
          <a:p>
            <a:r>
              <a:rPr kumimoji="1" lang="en-US" altLang="ja-JP" baseline="0" dirty="0" smtClean="0"/>
              <a:t>Then, the application result is passed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function f. Finally, the whole term is enclosed by reset constructor.</a:t>
            </a:r>
          </a:p>
          <a:p>
            <a:r>
              <a:rPr kumimoji="1" lang="en-US" altLang="ja-JP" baseline="0" dirty="0" smtClean="0"/>
              <a:t>First, the standard cast semantics produces a wrapper abstraction of v.</a:t>
            </a:r>
          </a:p>
          <a:p>
            <a:r>
              <a:rPr kumimoji="1" lang="en-US" altLang="ja-JP" baseline="0" dirty="0" smtClean="0"/>
              <a:t>By beta-reduction, 4 is substituted for bound variable y.  Since the inner cast is that from the Dynamic type to the argument type </a:t>
            </a:r>
            <a:r>
              <a:rPr kumimoji="1" lang="en-US" altLang="ja-JP" baseline="0" dirty="0" err="1" smtClean="0"/>
              <a:t>int</a:t>
            </a:r>
            <a:r>
              <a:rPr kumimoji="1" lang="en-US" altLang="ja-JP" baseline="0" dirty="0" smtClean="0"/>
              <a:t> of v and 4 is an integer, the cast expression return 4.</a:t>
            </a:r>
          </a:p>
          <a:p>
            <a:r>
              <a:rPr kumimoji="1" lang="en-US" altLang="ja-JP" baseline="0" dirty="0" smtClean="0"/>
              <a:t>Since v is a lambda abstraction, beta-reduction is performed again, so number 4 is substituted for bound variable x.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17:23) -----</a:t>
            </a:r>
          </a:p>
          <a:p>
            <a:r>
              <a:rPr kumimoji="1" lang="ja-JP" altLang="en-US"/>
              <a:t>矢印の支点をもっと k に近づける</a:t>
            </a:r>
          </a:p>
          <a:p>
            <a:r>
              <a:rPr kumimoji="1" lang="ja-JP" altLang="en-US"/>
              <a:t>----- 会議メモ (2015/11/24 17:43) -----</a:t>
            </a:r>
          </a:p>
          <a:p>
            <a:r>
              <a:rPr kumimoji="1" lang="ja-JP" altLang="en-US"/>
              <a:t>k は埋め込む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the</a:t>
            </a:r>
            <a:r>
              <a:rPr kumimoji="1" lang="en-US" altLang="ja-JP" baseline="0" dirty="0" smtClean="0"/>
              <a:t> shift reduces.  So, the body of the closest reset is replaced with the body of the shift.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k denotes the captured continuation.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Thus, k is replaced</a:t>
            </a:r>
            <a:r>
              <a:rPr kumimoji="1" lang="en-US" altLang="ja-JP" baseline="0" dirty="0" smtClean="0"/>
              <a:t> with this lambda abstraction which is the captured continuation.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</a:t>
            </a:r>
            <a:r>
              <a:rPr kumimoji="1" lang="en-US" altLang="ja-JP" baseline="0" dirty="0" smtClean="0"/>
              <a:t>, this is a result term.</a:t>
            </a:r>
          </a:p>
          <a:p>
            <a:r>
              <a:rPr kumimoji="1" lang="en-US" altLang="ja-JP" baseline="0" dirty="0" smtClean="0"/>
              <a:t>Here, there are two value flows not to be monitored by casts.</a:t>
            </a:r>
          </a:p>
          <a:p>
            <a:r>
              <a:rPr kumimoji="1" lang="en-US" altLang="ja-JP" baseline="0" dirty="0" smtClean="0"/>
              <a:t>Thus, the property that all values flows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 are monitored by casts does not hold.</a:t>
            </a:r>
          </a:p>
          <a:p>
            <a:r>
              <a:rPr kumimoji="1" lang="en-US" altLang="ja-JP" baseline="0" dirty="0" smtClean="0"/>
              <a:t>It means Type soundness also doesn’t hold.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Let’s see an example, which shows how blame calculus works as a</a:t>
            </a:r>
            <a:r>
              <a:rPr kumimoji="1" lang="en-US" altLang="ja-JP" baseline="0" dirty="0" smtClean="0"/>
              <a:t> model of gradually typed languages.</a:t>
            </a:r>
          </a:p>
          <a:p>
            <a:r>
              <a:rPr kumimoji="1" lang="en-US" altLang="ja-JP" baseline="0" dirty="0" smtClean="0"/>
              <a:t>Here, successor function is primitive and true is a constant, so these are statically typed parts.</a:t>
            </a:r>
          </a:p>
          <a:p>
            <a:r>
              <a:rPr kumimoji="1" lang="en-US" altLang="ja-JP" baseline="0" dirty="0" smtClean="0"/>
              <a:t>The branches of the first if expression returns values of different types.  So, the type of x can’t be determined statically.</a:t>
            </a:r>
            <a:endParaRPr kumimoji="1" lang="en-US" altLang="ja-JP" baseline="0" dirty="0"/>
          </a:p>
          <a:p>
            <a:r>
              <a:rPr kumimoji="1" lang="en-US" altLang="ja-JP" baseline="0" dirty="0" smtClean="0"/>
              <a:t>Thus, the first let declaration is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next declaration is statically typed because it is given type annotation String and the branches in the body return String values</a:t>
            </a:r>
          </a:p>
          <a:p>
            <a:r>
              <a:rPr kumimoji="1" lang="en-US" altLang="ja-JP" baseline="0" dirty="0" smtClean="0"/>
              <a:t>However, the body refers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variable x.</a:t>
            </a:r>
          </a:p>
          <a:p>
            <a:r>
              <a:rPr kumimoji="1" lang="en-US" altLang="ja-JP" baseline="0" dirty="0" smtClean="0"/>
              <a:t>This program is represented in blame calculus like this.</a:t>
            </a:r>
          </a:p>
          <a:p>
            <a:r>
              <a:rPr kumimoji="1" lang="en-US" altLang="ja-JP" baseline="0" dirty="0" smtClean="0"/>
              <a:t>Here,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 is given type annotation Dynamic.</a:t>
            </a:r>
          </a:p>
          <a:p>
            <a:r>
              <a:rPr kumimoji="1" lang="en-US" altLang="ja-JP" baseline="0" dirty="0" smtClean="0"/>
              <a:t>The first two casts are injection of typed values into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code.</a:t>
            </a:r>
          </a:p>
          <a:p>
            <a:r>
              <a:rPr kumimoji="1" lang="en-US" altLang="ja-JP" baseline="0" dirty="0" smtClean="0"/>
              <a:t>The last cast performs runtime test to check that the dynamic value is a Boolean because conditionals are required to evaluate to Boolean values.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76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fix this problem, we design</a:t>
            </a:r>
            <a:r>
              <a:rPr kumimoji="1" lang="en-US" altLang="ja-JP" baseline="0" dirty="0" smtClean="0"/>
              <a:t> a monitoring system to such value flows.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84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introducing it,</a:t>
            </a:r>
            <a:r>
              <a:rPr kumimoji="1" lang="en-US" altLang="ja-JP" baseline="0" dirty="0" smtClean="0"/>
              <a:t> I consider how the problem happens.</a:t>
            </a:r>
          </a:p>
          <a:p>
            <a:r>
              <a:rPr kumimoji="1" lang="en-US" altLang="ja-JP" baseline="0" dirty="0" smtClean="0"/>
              <a:t>It happens by capturing an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continuation and sending it to typed code.</a:t>
            </a:r>
          </a:p>
          <a:p>
            <a:r>
              <a:rPr kumimoji="1" lang="en-US" altLang="ja-JP" baseline="0" dirty="0" smtClean="0"/>
              <a:t>In that example, v is statically typed, so k is supposed to be statically typed.</a:t>
            </a:r>
          </a:p>
          <a:p>
            <a:r>
              <a:rPr kumimoji="1" lang="en-US" altLang="ja-JP" baseline="0" dirty="0" smtClean="0"/>
              <a:t>However, in the reduction, k is replaced with the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continuation.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863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</a:p>
          <a:p>
            <a:r>
              <a:rPr kumimoji="1" lang="ja-JP" altLang="en-US" dirty="0" smtClean="0"/>
              <a:t>----- 会議メモ (2015/11/24 17:57) -----</a:t>
            </a:r>
          </a:p>
          <a:p>
            <a:r>
              <a:rPr kumimoji="1" lang="ja-JP" altLang="en-US" dirty="0" smtClean="0"/>
              <a:t>such that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our rough </a:t>
            </a:r>
            <a:r>
              <a:rPr kumimoji="1" lang="en-US" altLang="ja-JP" baseline="0" dirty="0" smtClean="0"/>
              <a:t>solution is to change the cast semantics so that </a:t>
            </a:r>
          </a:p>
          <a:p>
            <a:r>
              <a:rPr kumimoji="1" lang="en-US" altLang="ja-JP" baseline="0" dirty="0" smtClean="0"/>
              <a:t>Typed code captures only typed continuations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 captures only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continuations.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Problem: typed functions may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Typed</a:t>
            </a:r>
            <a:r>
              <a:rPr kumimoji="1" lang="en-US" altLang="ja-JP" baseline="0" dirty="0" smtClean="0"/>
              <a:t> functions captures the context up to the typed reset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(2015/11/24 18:32) -----</a:t>
            </a:r>
          </a:p>
          <a:p>
            <a:r>
              <a:rPr kumimoji="1" lang="ja-JP" altLang="en-US" dirty="0"/>
              <a:t>Ideal --&gt; Our</a:t>
            </a:r>
          </a:p>
          <a:p>
            <a:r>
              <a:rPr kumimoji="1" lang="ja-JP" altLang="en-US" dirty="0"/>
              <a:t>ここで Danvy&amp;Filinski を使うことを言う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Problem: typed functions may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Typed</a:t>
            </a:r>
            <a:r>
              <a:rPr kumimoji="1" lang="en-US" altLang="ja-JP" baseline="0" dirty="0" smtClean="0"/>
              <a:t> functions captures the context up to the typed reset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(2015/11/24 18:32) -----</a:t>
            </a:r>
          </a:p>
          <a:p>
            <a:r>
              <a:rPr kumimoji="1" lang="ja-JP" altLang="en-US" dirty="0"/>
              <a:t>Ideal --&gt; Our</a:t>
            </a:r>
          </a:p>
          <a:p>
            <a:r>
              <a:rPr kumimoji="1" lang="ja-JP" altLang="en-US" dirty="0"/>
              <a:t>ここで Danvy&amp;Filinski を使うことを言う</a:t>
            </a:r>
          </a:p>
          <a:p>
            <a:r>
              <a:rPr kumimoji="1" lang="ja-JP" altLang="en-US" dirty="0"/>
              <a:t>----- 会議メモ (2015/11/26 14:47) -----</a:t>
            </a:r>
          </a:p>
          <a:p>
            <a:r>
              <a:rPr kumimoji="1" lang="ja-JP" altLang="en-US" dirty="0"/>
              <a:t>saishoni ni zentai wo dasu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Following this policy, we</a:t>
            </a:r>
            <a:r>
              <a:rPr kumimoji="1" lang="en-US" altLang="ja-JP" baseline="0" dirty="0" smtClean="0"/>
              <a:t> design a cast semantics for shift/reset.</a:t>
            </a:r>
          </a:p>
          <a:p>
            <a:r>
              <a:rPr kumimoji="1" lang="en-US" altLang="ja-JP" dirty="0" smtClean="0"/>
              <a:t>I show our</a:t>
            </a:r>
            <a:r>
              <a:rPr kumimoji="1" lang="en-US" altLang="ja-JP" baseline="0" dirty="0" smtClean="0"/>
              <a:t> cast semantics via this example.</a:t>
            </a:r>
          </a:p>
          <a:p>
            <a:r>
              <a:rPr kumimoji="1" lang="en-US" altLang="ja-JP" baseline="0" dirty="0" smtClean="0"/>
              <a:t>Here, suppose that v’ is a cast result of v.</a:t>
            </a:r>
          </a:p>
          <a:p>
            <a:r>
              <a:rPr kumimoji="1" lang="en-US" altLang="ja-JP" baseline="0" dirty="0" smtClean="0"/>
              <a:t>As a </a:t>
            </a:r>
            <a:r>
              <a:rPr kumimoji="1" lang="en-US" altLang="ja-JP" baseline="0" dirty="0" err="1" smtClean="0"/>
              <a:t>conclution</a:t>
            </a:r>
            <a:r>
              <a:rPr kumimoji="1" lang="en-US" altLang="ja-JP" baseline="0" dirty="0" smtClean="0"/>
              <a:t>, this expression reduces to this term.</a:t>
            </a:r>
          </a:p>
          <a:p>
            <a:r>
              <a:rPr kumimoji="1" lang="en-US" altLang="ja-JP" baseline="0" dirty="0" smtClean="0"/>
              <a:t>This may look complex, but when observed carefully, it’s semantically equivalent to the original term if all casts are ignored.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From now, I explain how this result is derived.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application of v to</a:t>
            </a:r>
            <a:r>
              <a:rPr kumimoji="1" lang="en-US" altLang="ja-JP" baseline="0" dirty="0" smtClean="0"/>
              <a:t> number 4 is the same as the standard cast semantics.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we have a blame calculus.</a:t>
            </a:r>
            <a:r>
              <a:rPr kumimoji="1" lang="en-US" altLang="ja-JP" baseline="0" dirty="0" smtClean="0"/>
              <a:t>  Then, what properties do we expect it to satisfy?</a:t>
            </a:r>
            <a:endParaRPr kumimoji="1" lang="en-US" altLang="ja-JP" dirty="0" smtClean="0"/>
          </a:p>
          <a:p>
            <a:r>
              <a:rPr kumimoji="1" lang="en-US" altLang="ja-JP" dirty="0" smtClean="0"/>
              <a:t>Blame calculus has</a:t>
            </a:r>
            <a:r>
              <a:rPr kumimoji="1" lang="en-US" altLang="ja-JP" baseline="0" dirty="0" smtClean="0"/>
              <a:t> two foundational theorems.</a:t>
            </a:r>
          </a:p>
          <a:p>
            <a:r>
              <a:rPr kumimoji="1" lang="en-US" altLang="ja-JP" baseline="0" dirty="0" smtClean="0"/>
              <a:t>The first is Type Soundness.  Type Soundness in blame calculus means that if something wrong happens, for example, an integer value is called as a function, then the wrong state is detected as cast failure.</a:t>
            </a:r>
          </a:p>
          <a:p>
            <a:r>
              <a:rPr kumimoji="1" lang="en-US" altLang="ja-JP" baseline="0" dirty="0" smtClean="0"/>
              <a:t>The second is Blame Theorem, which intuitively says that statically typed terms are never sources of cast failure.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466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</a:t>
            </a:r>
            <a:r>
              <a:rPr kumimoji="1" lang="en-US" altLang="ja-JP" baseline="0" dirty="0" smtClean="0"/>
              <a:t> the standard case semantics, we insert the cast for the argument type.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</a:t>
            </a:r>
            <a:r>
              <a:rPr kumimoji="1" lang="en-US" altLang="ja-JP" baseline="0" dirty="0" smtClean="0"/>
              <a:t> design policy is that typed functions capture only statically typed continuations, so statically typed function v should be called with statically typed reset.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By following</a:t>
            </a:r>
            <a:r>
              <a:rPr kumimoji="1" lang="en-US" altLang="ja-JP" baseline="0" dirty="0" smtClean="0"/>
              <a:t> the original expression, the result of v should be passed to f.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en-US" altLang="ja-JP" baseline="0" dirty="0" smtClean="0"/>
              <a:t> requires to be given dynamic values, so the cast to the Dynamic is inserted.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 is an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function, so it should be called under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reset.  So, we enclose the application of f with reset constructor.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we insert casts</a:t>
            </a:r>
            <a:r>
              <a:rPr kumimoji="1" lang="en-US" altLang="ja-JP" baseline="0" dirty="0" smtClean="0"/>
              <a:t> with appropriate type information to monitor value flows on boarders between typed and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parts.</a:t>
            </a:r>
          </a:p>
          <a:p>
            <a:r>
              <a:rPr kumimoji="1" lang="en-US" altLang="ja-JP" dirty="0" smtClean="0"/>
              <a:t>The type information is got with</a:t>
            </a:r>
            <a:r>
              <a:rPr kumimoji="1" lang="en-US" altLang="ja-JP" baseline="0" dirty="0" smtClean="0"/>
              <a:t> help of </a:t>
            </a:r>
            <a:r>
              <a:rPr kumimoji="1" lang="en-US" altLang="ja-JP" baseline="0" dirty="0" err="1" smtClean="0"/>
              <a:t>Danvy&amp;Filinski’s</a:t>
            </a:r>
            <a:r>
              <a:rPr kumimoji="1" lang="en-US" altLang="ja-JP" baseline="0" dirty="0" smtClean="0"/>
              <a:t> type system for shift/reset.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that type system,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Two</a:t>
            </a:r>
            <a:r>
              <a:rPr kumimoji="1" lang="en-US" altLang="ja-JP" baseline="0" dirty="0" smtClean="0"/>
              <a:t> kinds of type information are added to function types.</a:t>
            </a:r>
          </a:p>
          <a:p>
            <a:r>
              <a:rPr kumimoji="1" lang="en-US" altLang="ja-JP" baseline="0" dirty="0" smtClean="0"/>
              <a:t>The left integer type requires that the body of the closest reset is required to result in an integer.</a:t>
            </a:r>
          </a:p>
          <a:p>
            <a:r>
              <a:rPr kumimoji="1" lang="en-US" altLang="ja-JP" baseline="0" dirty="0" smtClean="0"/>
              <a:t>The body of the reset including v returns this part, so we cast its result from the Dynamic type to the integer type to satisfy the requirement of this type information.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right </a:t>
            </a:r>
            <a:r>
              <a:rPr kumimoji="1" lang="en-US" altLang="ja-JP" baseline="0" dirty="0" err="1" smtClean="0"/>
              <a:t>bool</a:t>
            </a:r>
            <a:r>
              <a:rPr kumimoji="1" lang="en-US" altLang="ja-JP" baseline="0" dirty="0" smtClean="0"/>
              <a:t> type guarantees that the closest reset results in a Boolean value.  So, the outer cast injects Boolean values to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code.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Thus, this is a result term of this expression.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Blame calculus </a:t>
            </a:r>
            <a:r>
              <a:rPr kumimoji="1" lang="en-US" altLang="ja-JP" dirty="0" smtClean="0">
                <a:sym typeface="Wingdings"/>
              </a:rPr>
              <a:t> gradually</a:t>
            </a:r>
            <a:r>
              <a:rPr kumimoji="1" lang="en-US" altLang="ja-JP" baseline="0" dirty="0" smtClean="0">
                <a:sym typeface="Wingdings"/>
              </a:rPr>
              <a:t> typing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466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Problem: typed functions may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Typed</a:t>
            </a:r>
            <a:r>
              <a:rPr kumimoji="1" lang="en-US" altLang="ja-JP" baseline="0" dirty="0" smtClean="0"/>
              <a:t> functions captures the context up to the typed reset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(2015/11/24 18:32) -----</a:t>
            </a:r>
          </a:p>
          <a:p>
            <a:r>
              <a:rPr kumimoji="1" lang="ja-JP" altLang="en-US" dirty="0"/>
              <a:t>Ideal --&gt; Our</a:t>
            </a:r>
          </a:p>
          <a:p>
            <a:r>
              <a:rPr kumimoji="1" lang="ja-JP" altLang="en-US" dirty="0"/>
              <a:t>ここで Danvy&amp;Filinski を使うことを言う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Problem: typed functions may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Typed</a:t>
            </a:r>
            <a:r>
              <a:rPr kumimoji="1" lang="en-US" altLang="ja-JP" baseline="0" dirty="0" smtClean="0"/>
              <a:t> functions captures the context up to the typed reset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(2015/11/24 18:32) -----</a:t>
            </a:r>
          </a:p>
          <a:p>
            <a:r>
              <a:rPr kumimoji="1" lang="ja-JP" altLang="en-US" dirty="0"/>
              <a:t>Ideal --&gt; Our</a:t>
            </a:r>
          </a:p>
          <a:p>
            <a:r>
              <a:rPr kumimoji="1" lang="ja-JP" altLang="en-US" dirty="0"/>
              <a:t>ここで Danvy&amp;Filinski を使うことを言う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最初にアイディアをいれる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1508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空を 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650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空を 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650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空を 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6505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空を 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650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空を 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650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call-point call point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06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Blame calculus </a:t>
            </a:r>
            <a:r>
              <a:rPr kumimoji="1" lang="en-US" altLang="ja-JP" dirty="0" smtClean="0">
                <a:sym typeface="Wingdings"/>
              </a:rPr>
              <a:t> gradually</a:t>
            </a:r>
            <a:r>
              <a:rPr kumimoji="1" lang="en-US" altLang="ja-JP" baseline="0" dirty="0" smtClean="0">
                <a:sym typeface="Wingdings"/>
              </a:rPr>
              <a:t> typing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466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The problem is now solved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1603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ここで問題の原因について言及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型情報が足りない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遠くにキャストを挿入を方法が必要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Problem: typed functions may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baseline="0" dirty="0" err="1" smtClean="0"/>
              <a:t>untyped</a:t>
            </a:r>
            <a:r>
              <a:rPr kumimoji="1" lang="en-US" altLang="ja-JP" baseline="0" dirty="0" smtClean="0"/>
              <a:t> contexts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Typed</a:t>
            </a:r>
            <a:r>
              <a:rPr kumimoji="1" lang="en-US" altLang="ja-JP" baseline="0" dirty="0" smtClean="0"/>
              <a:t> functions captures the context up to the typed reset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(2015/11/24 18:32) -----</a:t>
            </a:r>
          </a:p>
          <a:p>
            <a:r>
              <a:rPr kumimoji="1" lang="ja-JP" altLang="en-US" dirty="0"/>
              <a:t>Ideal --&gt; Our</a:t>
            </a:r>
          </a:p>
          <a:p>
            <a:r>
              <a:rPr kumimoji="1" lang="ja-JP" altLang="en-US" dirty="0"/>
              <a:t>ここで Danvy&amp;Filinski を使うことを言う</a:t>
            </a:r>
          </a:p>
          <a:p>
            <a:r>
              <a:rPr kumimoji="1" lang="ja-JP" altLang="en-US" dirty="0"/>
              <a:t>----- 会議メモ (2015/11/26 14:47) -----</a:t>
            </a:r>
          </a:p>
          <a:p>
            <a:r>
              <a:rPr kumimoji="1" lang="ja-JP" altLang="en-US" dirty="0"/>
              <a:t>Danvy&amp;Filinski ha tyanto setsumei simei?</a:t>
            </a:r>
          </a:p>
          <a:p>
            <a:r>
              <a:rPr kumimoji="1" lang="ja-JP" altLang="en-US" dirty="0"/>
              <a:t>saisho ni korewo dasitekara type system wo shimesu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76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意味論の設計方針を先に述べる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977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</a:t>
            </a:r>
            <a:r>
              <a:rPr kumimoji="1" lang="en-US" altLang="ja-JP" baseline="0" dirty="0" err="1" smtClean="0"/>
              <a:t>Danvy&amp;Filinski’s</a:t>
            </a:r>
            <a:r>
              <a:rPr kumimoji="1" lang="en-US" altLang="ja-JP" baseline="0" dirty="0" smtClean="0"/>
              <a:t>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 the</a:t>
            </a:r>
            <a:r>
              <a:rPr kumimoji="1" lang="en-US" altLang="ja-JP" baseline="0" dirty="0" smtClean="0"/>
              <a:t> calculus, I show Type Soundness, which means that a well typed closed term has three possibilities. First, divergence.  Second, termination at some value.  Third, cast failure.</a:t>
            </a:r>
          </a:p>
          <a:p>
            <a:r>
              <a:rPr kumimoji="1" lang="en-US" altLang="ja-JP" baseline="0" dirty="0" smtClean="0"/>
              <a:t>From this Type Soundness, we can find if something wrong happens, it is detected as cast failure.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8567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いらない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6998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paper, we</a:t>
            </a:r>
            <a:r>
              <a:rPr kumimoji="1" lang="en-US" altLang="ja-JP" baseline="0" dirty="0" smtClean="0"/>
              <a:t> discuss other topics.</a:t>
            </a:r>
          </a:p>
          <a:p>
            <a:r>
              <a:rPr kumimoji="1" lang="en-US" altLang="ja-JP" dirty="0" smtClean="0"/>
              <a:t>In this presentation,</a:t>
            </a:r>
            <a:r>
              <a:rPr kumimoji="1" lang="en-US" altLang="ja-JP" baseline="0" dirty="0" smtClean="0"/>
              <a:t> we show programs in blame calculi, but they have run-time terms.</a:t>
            </a:r>
          </a:p>
          <a:p>
            <a:r>
              <a:rPr kumimoji="1" lang="en-US" altLang="ja-JP" baseline="0" dirty="0" smtClean="0"/>
              <a:t>And, like other blame calculi, our cast semantics </a:t>
            </a:r>
            <a:r>
              <a:rPr kumimoji="1" lang="en-US" altLang="ja-JP" baseline="0" dirty="0" err="1" smtClean="0"/>
              <a:t>supoprts</a:t>
            </a:r>
            <a:r>
              <a:rPr kumimoji="1" lang="en-US" altLang="ja-JP" baseline="0" dirty="0" smtClean="0"/>
              <a:t> the notion of blame, which means responsibility for cast failure.</a:t>
            </a:r>
          </a:p>
          <a:p>
            <a:r>
              <a:rPr kumimoji="1" lang="en-US" altLang="ja-JP" baseline="0" dirty="0" smtClean="0"/>
              <a:t>I show Blame Theorem, which is property of blame.  It says that statically typed terms are never responsible for cast failure.</a:t>
            </a:r>
          </a:p>
          <a:p>
            <a:r>
              <a:rPr kumimoji="1" lang="en-US" altLang="ja-JP" baseline="0" dirty="0" smtClean="0"/>
              <a:t>And, We give a CPS-transformation for our calculus and show it preserves well </a:t>
            </a:r>
            <a:r>
              <a:rPr kumimoji="1" lang="en-US" altLang="ja-JP" baseline="0" dirty="0" err="1" smtClean="0"/>
              <a:t>typedness</a:t>
            </a:r>
            <a:r>
              <a:rPr kumimoji="1" lang="en-US" altLang="ja-JP" baseline="0" dirty="0" smtClean="0"/>
              <a:t> and semantic equality.</a:t>
            </a:r>
          </a:p>
          <a:p>
            <a:r>
              <a:rPr kumimoji="1" lang="en-US" altLang="ja-JP" baseline="0" dirty="0" smtClean="0"/>
              <a:t>Blame can be introduced so naturally by following the CPS-transformation, so I present it briefly.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6710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CPS-transformation is almost standard except for casts.</a:t>
            </a:r>
          </a:p>
          <a:p>
            <a:r>
              <a:rPr kumimoji="1" lang="en-US" altLang="ja-JP" dirty="0" smtClean="0"/>
              <a:t>though transformation</a:t>
            </a:r>
            <a:r>
              <a:rPr kumimoji="1" lang="en-US" altLang="ja-JP" baseline="0" dirty="0" smtClean="0"/>
              <a:t> for casts are defined so natural by transformation on types.</a:t>
            </a:r>
          </a:p>
          <a:p>
            <a:r>
              <a:rPr kumimoji="1" lang="en-US" altLang="ja-JP" baseline="0" dirty="0" smtClean="0"/>
              <a:t>The transformation on types is defined as usual.  Then, a cast is transformed by transforming types on the cast.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0981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 this CPS-transformation,</a:t>
            </a:r>
            <a:r>
              <a:rPr kumimoji="1" lang="en-US" altLang="ja-JP" baseline="0" dirty="0" smtClean="0"/>
              <a:t> I show two properties.  First, if a source term is well typed, then the transformation result is also well typed.</a:t>
            </a:r>
          </a:p>
          <a:p>
            <a:r>
              <a:rPr kumimoji="1" lang="en-US" altLang="ja-JP" baseline="0" dirty="0" smtClean="0"/>
              <a:t>Second, if source term s reduces to a source term t, then their transformation results are equivalent.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39215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(2015/11/24 18:32) -----</a:t>
            </a:r>
          </a:p>
          <a:p>
            <a:r>
              <a:rPr kumimoji="1" lang="ja-JP" altLang="en-US"/>
              <a:t>Cf の括弧</a:t>
            </a:r>
          </a:p>
          <a:p>
            <a:r>
              <a:rPr kumimoji="1" lang="ja-JP" altLang="en-US"/>
              <a:t>Blame の少しする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65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77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4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84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00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80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1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0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C73C-EFEE-6F4B-916D-D48BAC9C137A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8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400" b="1" i="0" kern="1200">
          <a:solidFill>
            <a:srgbClr val="215968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20.bin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22.bin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24.bin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29.bin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3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32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4.png"/><Relationship Id="rId11" Type="http://schemas.openxmlformats.org/officeDocument/2006/relationships/oleObject" Target="../embeddings/oleObject135.bin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36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37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138.bin"/><Relationship Id="rId9" Type="http://schemas.openxmlformats.org/officeDocument/2006/relationships/oleObject" Target="../embeddings/oleObject139.bin"/><Relationship Id="rId10" Type="http://schemas.openxmlformats.org/officeDocument/2006/relationships/oleObject" Target="../embeddings/oleObject140.bin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4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42.bin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4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44.bin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145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46.bin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48.bin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149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50.bin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52.bin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54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69.v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56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5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58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59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16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61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62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63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64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65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4.vml"/><Relationship Id="rId2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166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6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5.vml"/><Relationship Id="rId2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168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69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6.vml"/><Relationship Id="rId2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17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71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7.vml"/><Relationship Id="rId2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8.v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oleObject" Target="../embeddings/oleObject174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9.v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176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7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4" Type="http://schemas.openxmlformats.org/officeDocument/2006/relationships/oleObject" Target="../embeddings/oleObject178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79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1.vml"/><Relationship Id="rId2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8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.emf"/><Relationship Id="rId9" Type="http://schemas.openxmlformats.org/officeDocument/2006/relationships/oleObject" Target="../embeddings/oleObject182.bin"/><Relationship Id="rId1" Type="http://schemas.openxmlformats.org/officeDocument/2006/relationships/vmlDrawing" Target="../drawings/vmlDrawing82.vml"/><Relationship Id="rId2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84.bin"/><Relationship Id="rId8" Type="http://schemas.openxmlformats.org/officeDocument/2006/relationships/image" Target="../media/image1.emf"/><Relationship Id="rId9" Type="http://schemas.openxmlformats.org/officeDocument/2006/relationships/oleObject" Target="../embeddings/oleObject185.bin"/><Relationship Id="rId1" Type="http://schemas.openxmlformats.org/officeDocument/2006/relationships/vmlDrawing" Target="../drawings/vmlDrawing83.vml"/><Relationship Id="rId2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86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8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oleObject188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89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5.vml"/><Relationship Id="rId2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19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91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6.vml"/><Relationship Id="rId2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92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193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87.vml"/><Relationship Id="rId2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8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19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89.vml"/><Relationship Id="rId2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19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90.vml"/><Relationship Id="rId2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97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91.vml"/><Relationship Id="rId2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9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92.vml"/><Relationship Id="rId2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4" Type="http://schemas.openxmlformats.org/officeDocument/2006/relationships/oleObject" Target="../embeddings/oleObject199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93.vml"/><Relationship Id="rId2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0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02.bin"/><Relationship Id="rId8" Type="http://schemas.openxmlformats.org/officeDocument/2006/relationships/oleObject" Target="../embeddings/oleObject203.bin"/><Relationship Id="rId1" Type="http://schemas.openxmlformats.org/officeDocument/2006/relationships/vmlDrawing" Target="../drawings/vmlDrawing94.vml"/><Relationship Id="rId2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4" Type="http://schemas.openxmlformats.org/officeDocument/2006/relationships/oleObject" Target="../embeddings/oleObject204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05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206.bin"/><Relationship Id="rId9" Type="http://schemas.openxmlformats.org/officeDocument/2006/relationships/oleObject" Target="../embeddings/oleObject207.bin"/><Relationship Id="rId10" Type="http://schemas.openxmlformats.org/officeDocument/2006/relationships/oleObject" Target="../embeddings/oleObject208.bin"/><Relationship Id="rId11" Type="http://schemas.openxmlformats.org/officeDocument/2006/relationships/oleObject" Target="../embeddings/oleObject209.bin"/><Relationship Id="rId1" Type="http://schemas.openxmlformats.org/officeDocument/2006/relationships/vmlDrawing" Target="../drawings/vmlDrawing95.vml"/><Relationship Id="rId2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4.bin"/><Relationship Id="rId12" Type="http://schemas.openxmlformats.org/officeDocument/2006/relationships/oleObject" Target="../embeddings/oleObject215.bin"/><Relationship Id="rId1" Type="http://schemas.openxmlformats.org/officeDocument/2006/relationships/vmlDrawing" Target="../drawings/vmlDrawing9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1.xml"/><Relationship Id="rId4" Type="http://schemas.openxmlformats.org/officeDocument/2006/relationships/oleObject" Target="../embeddings/oleObject21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oleObject" Target="../embeddings/oleObject211.bin"/><Relationship Id="rId8" Type="http://schemas.openxmlformats.org/officeDocument/2006/relationships/image" Target="../media/image1.emf"/><Relationship Id="rId9" Type="http://schemas.openxmlformats.org/officeDocument/2006/relationships/oleObject" Target="../embeddings/oleObject212.bin"/><Relationship Id="rId10" Type="http://schemas.openxmlformats.org/officeDocument/2006/relationships/oleObject" Target="../embeddings/oleObject2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17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18.bin"/><Relationship Id="rId8" Type="http://schemas.openxmlformats.org/officeDocument/2006/relationships/oleObject" Target="../embeddings/oleObject219.bin"/><Relationship Id="rId9" Type="http://schemas.openxmlformats.org/officeDocument/2006/relationships/image" Target="../media/image6.png"/><Relationship Id="rId1" Type="http://schemas.openxmlformats.org/officeDocument/2006/relationships/vmlDrawing" Target="../drawings/vmlDrawing97.vml"/><Relationship Id="rId2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4" Type="http://schemas.openxmlformats.org/officeDocument/2006/relationships/oleObject" Target="../embeddings/oleObject220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21.bin"/><Relationship Id="rId7" Type="http://schemas.openxmlformats.org/officeDocument/2006/relationships/image" Target="../media/image3.em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vmlDrawing" Target="../drawings/vmlDrawing98.vml"/><Relationship Id="rId2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23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99.vml"/><Relationship Id="rId2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25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00.vml"/><Relationship Id="rId2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27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28.bin"/><Relationship Id="rId1" Type="http://schemas.openxmlformats.org/officeDocument/2006/relationships/vmlDrawing" Target="../drawings/vmlDrawing101.vml"/><Relationship Id="rId2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3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31.bin"/><Relationship Id="rId8" Type="http://schemas.openxmlformats.org/officeDocument/2006/relationships/oleObject" Target="../embeddings/oleObject232.bin"/><Relationship Id="rId1" Type="http://schemas.openxmlformats.org/officeDocument/2006/relationships/vmlDrawing" Target="../drawings/vmlDrawing102.vml"/><Relationship Id="rId2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3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35.bin"/><Relationship Id="rId8" Type="http://schemas.openxmlformats.org/officeDocument/2006/relationships/oleObject" Target="../embeddings/oleObject236.bin"/><Relationship Id="rId1" Type="http://schemas.openxmlformats.org/officeDocument/2006/relationships/vmlDrawing" Target="../drawings/vmlDrawing103.vml"/><Relationship Id="rId2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38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04.vml"/><Relationship Id="rId2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40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05.vml"/><Relationship Id="rId2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42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43.bin"/><Relationship Id="rId8" Type="http://schemas.openxmlformats.org/officeDocument/2006/relationships/oleObject" Target="../embeddings/oleObject244.bin"/><Relationship Id="rId9" Type="http://schemas.openxmlformats.org/officeDocument/2006/relationships/oleObject" Target="../embeddings/oleObject245.bin"/><Relationship Id="rId1" Type="http://schemas.openxmlformats.org/officeDocument/2006/relationships/vmlDrawing" Target="../drawings/vmlDrawing10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47.bin"/><Relationship Id="rId1" Type="http://schemas.openxmlformats.org/officeDocument/2006/relationships/vmlDrawing" Target="../drawings/vmlDrawing107.vml"/><Relationship Id="rId2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49.bin"/><Relationship Id="rId6" Type="http://schemas.openxmlformats.org/officeDocument/2006/relationships/oleObject" Target="../embeddings/oleObject250.bin"/><Relationship Id="rId7" Type="http://schemas.openxmlformats.org/officeDocument/2006/relationships/oleObject" Target="../embeddings/oleObject251.bin"/><Relationship Id="rId8" Type="http://schemas.openxmlformats.org/officeDocument/2006/relationships/oleObject" Target="../embeddings/oleObject252.bin"/><Relationship Id="rId1" Type="http://schemas.openxmlformats.org/officeDocument/2006/relationships/vmlDrawing" Target="../drawings/vmlDrawing108.vml"/><Relationship Id="rId2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09.vml"/><Relationship Id="rId2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55.bin"/><Relationship Id="rId6" Type="http://schemas.openxmlformats.org/officeDocument/2006/relationships/oleObject" Target="../embeddings/oleObject256.bin"/><Relationship Id="rId1" Type="http://schemas.openxmlformats.org/officeDocument/2006/relationships/vmlDrawing" Target="../drawings/vmlDrawing110.vml"/><Relationship Id="rId2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4" Type="http://schemas.openxmlformats.org/officeDocument/2006/relationships/oleObject" Target="../embeddings/oleObject25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11.vml"/><Relationship Id="rId2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4" Type="http://schemas.openxmlformats.org/officeDocument/2006/relationships/oleObject" Target="../embeddings/oleObject258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12.vml"/><Relationship Id="rId2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4" Type="http://schemas.openxmlformats.org/officeDocument/2006/relationships/oleObject" Target="../embeddings/oleObject259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60.bin"/><Relationship Id="rId1" Type="http://schemas.openxmlformats.org/officeDocument/2006/relationships/vmlDrawing" Target="../drawings/vmlDrawing1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4" Type="http://schemas.openxmlformats.org/officeDocument/2006/relationships/oleObject" Target="../embeddings/oleObject26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14.vml"/><Relationship Id="rId2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70.bin"/><Relationship Id="rId9" Type="http://schemas.openxmlformats.org/officeDocument/2006/relationships/oleObject" Target="../embeddings/oleObject7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9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90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9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93.bin"/><Relationship Id="rId6" Type="http://schemas.openxmlformats.org/officeDocument/2006/relationships/oleObject" Target="../embeddings/oleObject94.bin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8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05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06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107.bin"/><Relationship Id="rId9" Type="http://schemas.openxmlformats.org/officeDocument/2006/relationships/oleObject" Target="../embeddings/oleObject108.bin"/><Relationship Id="rId10" Type="http://schemas.openxmlformats.org/officeDocument/2006/relationships/image" Target="../media/image4.png"/><Relationship Id="rId11" Type="http://schemas.openxmlformats.org/officeDocument/2006/relationships/oleObject" Target="../embeddings/oleObject109.bin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112.bin"/><Relationship Id="rId9" Type="http://schemas.openxmlformats.org/officeDocument/2006/relationships/oleObject" Target="../embeddings/oleObject113.bin"/><Relationship Id="rId10" Type="http://schemas.openxmlformats.org/officeDocument/2006/relationships/image" Target="../media/image4.png"/><Relationship Id="rId11" Type="http://schemas.openxmlformats.org/officeDocument/2006/relationships/oleObject" Target="../embeddings/oleObject114.bin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16.bin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18.bin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5829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Shifting the Blame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482427"/>
            <a:ext cx="6400800" cy="1117181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50000"/>
                  </a:schemeClr>
                </a:solidFill>
              </a:rPr>
              <a:t>A blame calculus with </a:t>
            </a:r>
          </a:p>
          <a:p>
            <a:r>
              <a:rPr kumimoji="1" lang="en-US" altLang="ja-JP" b="1" dirty="0" smtClean="0">
                <a:solidFill>
                  <a:schemeClr val="accent5">
                    <a:lumMod val="50000"/>
                  </a:schemeClr>
                </a:solidFill>
              </a:rPr>
              <a:t>delimited control</a:t>
            </a:r>
            <a:endParaRPr kumimoji="1" lang="ja-JP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07846" y="4057002"/>
            <a:ext cx="8619700" cy="173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/>
                </a:solidFill>
                <a:latin typeface="Calibri"/>
                <a:cs typeface="Calibri"/>
              </a:rPr>
              <a:t>Taro </a:t>
            </a:r>
            <a:r>
              <a:rPr lang="en-US" altLang="ja-JP" dirty="0" err="1" smtClean="0">
                <a:solidFill>
                  <a:schemeClr val="tx1"/>
                </a:solidFill>
                <a:latin typeface="Calibri"/>
                <a:cs typeface="Calibri"/>
              </a:rPr>
              <a:t>Sekiyama</a:t>
            </a:r>
            <a:r>
              <a:rPr lang="en-US" altLang="ja-JP" dirty="0" smtClean="0">
                <a:solidFill>
                  <a:schemeClr val="tx1"/>
                </a:solidFill>
                <a:latin typeface="Calibri"/>
                <a:cs typeface="Calibri"/>
              </a:rPr>
              <a:t>*   Atsushi Igarashi   </a:t>
            </a:r>
            <a:r>
              <a:rPr lang="en-US" altLang="ja-JP" dirty="0" err="1" smtClean="0">
                <a:solidFill>
                  <a:schemeClr val="tx1"/>
                </a:solidFill>
                <a:latin typeface="Calibri"/>
                <a:cs typeface="Calibri"/>
              </a:rPr>
              <a:t>Soichiro</a:t>
            </a:r>
            <a:r>
              <a:rPr lang="en-US" altLang="ja-JP" dirty="0" smtClean="0">
                <a:solidFill>
                  <a:schemeClr val="tx1"/>
                </a:solidFill>
                <a:latin typeface="Calibri"/>
                <a:cs typeface="Calibri"/>
              </a:rPr>
              <a:t> Ueda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Calibri"/>
                <a:cs typeface="Calibri"/>
              </a:rPr>
              <a:t>Kyoto University</a:t>
            </a:r>
          </a:p>
        </p:txBody>
      </p:sp>
      <p:grpSp>
        <p:nvGrpSpPr>
          <p:cNvPr id="7" name="図形グループ 6"/>
          <p:cNvGrpSpPr/>
          <p:nvPr/>
        </p:nvGrpSpPr>
        <p:grpSpPr>
          <a:xfrm>
            <a:off x="190500" y="2959854"/>
            <a:ext cx="2730500" cy="1097148"/>
            <a:chOff x="190500" y="2959854"/>
            <a:chExt cx="2730500" cy="1097148"/>
          </a:xfrm>
        </p:grpSpPr>
        <p:sp>
          <p:nvSpPr>
            <p:cNvPr id="5" name="円形吹き出し 4"/>
            <p:cNvSpPr/>
            <p:nvPr/>
          </p:nvSpPr>
          <p:spPr>
            <a:xfrm>
              <a:off x="190500" y="2959854"/>
              <a:ext cx="2730500" cy="1097148"/>
            </a:xfrm>
            <a:prstGeom prst="wedgeEllipseCallout">
              <a:avLst>
                <a:gd name="adj1" fmla="val 49907"/>
                <a:gd name="adj2" fmla="val -45399"/>
              </a:avLst>
            </a:prstGeom>
            <a:noFill/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28599" y="3201144"/>
              <a:ext cx="2583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Gradual </a:t>
              </a:r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typing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4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: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=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07062"/>
              </p:ext>
            </p:extLst>
          </p:nvPr>
        </p:nvGraphicFramePr>
        <p:xfrm>
          <a:off x="75036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83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36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23050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84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83626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85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288639" y="2909792"/>
            <a:ext cx="860961" cy="31600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288639" y="3323057"/>
            <a:ext cx="860961" cy="37713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56038" y="749300"/>
            <a:ext cx="4969453" cy="896979"/>
            <a:chOff x="256038" y="749300"/>
            <a:chExt cx="4969453" cy="896979"/>
          </a:xfrm>
        </p:grpSpPr>
        <p:sp>
          <p:nvSpPr>
            <p:cNvPr id="3" name="円形吹き出し 2"/>
            <p:cNvSpPr/>
            <p:nvPr/>
          </p:nvSpPr>
          <p:spPr>
            <a:xfrm>
              <a:off x="256038" y="749300"/>
              <a:ext cx="4969453" cy="896979"/>
            </a:xfrm>
            <a:prstGeom prst="wedgeEllipseCallout">
              <a:avLst>
                <a:gd name="adj1" fmla="val 46782"/>
                <a:gd name="adj2" fmla="val 117532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59721" y="899836"/>
              <a:ext cx="4489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Untyped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code is given </a:t>
              </a:r>
              <a:r>
                <a:rPr lang="en-US" altLang="ja-JP" sz="28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Dyn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5" name="円/楕円 4"/>
          <p:cNvSpPr/>
          <p:nvPr/>
        </p:nvSpPr>
        <p:spPr>
          <a:xfrm>
            <a:off x="4958709" y="2231055"/>
            <a:ext cx="1106170" cy="6406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002530" y="2627573"/>
            <a:ext cx="4065270" cy="123402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4749800" y="899836"/>
            <a:ext cx="4262637" cy="1322791"/>
            <a:chOff x="915117" y="814149"/>
            <a:chExt cx="4310373" cy="1554032"/>
          </a:xfrm>
        </p:grpSpPr>
        <p:sp>
          <p:nvSpPr>
            <p:cNvPr id="25" name="円形吹き出し 24"/>
            <p:cNvSpPr/>
            <p:nvPr/>
          </p:nvSpPr>
          <p:spPr>
            <a:xfrm>
              <a:off x="915117" y="814149"/>
              <a:ext cx="4310373" cy="1554032"/>
            </a:xfrm>
            <a:prstGeom prst="wedgeEllipseCallout">
              <a:avLst>
                <a:gd name="adj1" fmla="val -1943"/>
                <a:gd name="adj2" fmla="val 81558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975500" y="888748"/>
              <a:ext cx="4192128" cy="1120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Injection of typed values into </a:t>
              </a:r>
              <a:r>
                <a:rPr lang="en-US" altLang="ja-JP" sz="28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untyped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code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7" name="円/楕円 26"/>
          <p:cNvSpPr/>
          <p:nvPr/>
        </p:nvSpPr>
        <p:spPr>
          <a:xfrm>
            <a:off x="4456430" y="4271206"/>
            <a:ext cx="3047207" cy="70877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528743" y="2231055"/>
            <a:ext cx="3518805" cy="2194773"/>
            <a:chOff x="1764631" y="-210267"/>
            <a:chExt cx="3460859" cy="2578448"/>
          </a:xfrm>
        </p:grpSpPr>
        <p:sp>
          <p:nvSpPr>
            <p:cNvPr id="29" name="円形吹き出し 28"/>
            <p:cNvSpPr/>
            <p:nvPr/>
          </p:nvSpPr>
          <p:spPr>
            <a:xfrm>
              <a:off x="1764631" y="-210267"/>
              <a:ext cx="3460859" cy="2578448"/>
            </a:xfrm>
            <a:prstGeom prst="wedgeEllipseCallout">
              <a:avLst>
                <a:gd name="adj1" fmla="val 59020"/>
                <a:gd name="adj2" fmla="val 51335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039432" y="112888"/>
              <a:ext cx="2975912" cy="2133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Run-time test to check that the dynamic value is a Boolean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2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14" grpId="0" animBg="1"/>
      <p:bldP spid="5" grpId="0" animBg="1"/>
      <p:bldP spid="5" grpId="1" animBg="1"/>
      <p:bldP spid="21" grpId="0" animBg="1"/>
      <p:bldP spid="21" grpId="1" animBg="1"/>
      <p:bldP spid="2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2965449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49350"/>
              </p:ext>
            </p:extLst>
          </p:nvPr>
        </p:nvGraphicFramePr>
        <p:xfrm>
          <a:off x="457200" y="35989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5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989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5677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858456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5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49752" y="3531200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E46C0A"/>
                </a:solidFill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solidFill>
                <a:srgbClr val="E46C0A"/>
              </a:solidFill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8679" y="35296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566656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393867" y="4813463"/>
            <a:ext cx="4210050" cy="533400"/>
          </a:xfrm>
          <a:prstGeom prst="wedgeRoundRectCallout">
            <a:avLst>
              <a:gd name="adj1" fmla="val -33722"/>
              <a:gd name="adj2" fmla="val -168585"/>
              <a:gd name="adj3" fmla="val 16667"/>
            </a:avLst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236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6638151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43403"/>
              </p:ext>
            </p:extLst>
          </p:nvPr>
        </p:nvGraphicFramePr>
        <p:xfrm>
          <a:off x="457200" y="35989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5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989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5677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3" y="3431390"/>
            <a:ext cx="5766687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  </a:t>
            </a:r>
            <a:r>
              <a:rPr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774449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5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8679" y="35296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42424" y="3565635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3900" y="5537200"/>
            <a:ext cx="1249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Chalkboard"/>
                <a:cs typeface="Chalkboard"/>
              </a:rPr>
              <a:t>あいう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968500" y="3431390"/>
            <a:ext cx="3758466" cy="90990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err="1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.〈           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〉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998951" y="3471266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700714" y="3588607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1393867" y="4813463"/>
            <a:ext cx="4210050" cy="533400"/>
          </a:xfrm>
          <a:prstGeom prst="wedgeRoundRectCallout">
            <a:avLst>
              <a:gd name="adj1" fmla="val -30404"/>
              <a:gd name="adj2" fmla="val -118585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7981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3060700" y="3366329"/>
            <a:ext cx="4070350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662814" y="3431390"/>
            <a:ext cx="375846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z.〈           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〉  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2965449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71922"/>
              </p:ext>
            </p:extLst>
          </p:nvPr>
        </p:nvGraphicFramePr>
        <p:xfrm>
          <a:off x="457200" y="35989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942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989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5677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91139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943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1532" y="5168900"/>
            <a:ext cx="6575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All value flows between typed and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untyped</a:t>
            </a:r>
            <a:r>
              <a:rPr kumimoji="1" lang="en-US" altLang="ja-JP" sz="3200" dirty="0" smtClean="0">
                <a:latin typeface="Chalkboard"/>
                <a:cs typeface="Chalkboard"/>
              </a:rPr>
              <a:t> parts are </a:t>
            </a:r>
            <a:r>
              <a:rPr lang="en-US" altLang="ja-JP" sz="3200" b="1" i="1" dirty="0" smtClean="0">
                <a:latin typeface="Chalkboard"/>
                <a:cs typeface="Chalkboard"/>
              </a:rPr>
              <a:t>NOT</a:t>
            </a:r>
            <a:r>
              <a:rPr kumimoji="1" lang="en-US" altLang="ja-JP" sz="3200" dirty="0" smtClean="0">
                <a:latin typeface="Chalkboard"/>
                <a:cs typeface="Chalkboard"/>
              </a:rPr>
              <a:t> monitored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937342" y="4054196"/>
            <a:ext cx="234791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49752" y="3531200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8679" y="35296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1937342" y="4054196"/>
            <a:ext cx="22754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吹き出し 25"/>
          <p:cNvSpPr/>
          <p:nvPr/>
        </p:nvSpPr>
        <p:spPr>
          <a:xfrm>
            <a:off x="1393867" y="4368963"/>
            <a:ext cx="4210050" cy="533400"/>
          </a:xfrm>
          <a:prstGeom prst="wedgeRoundRectCallout">
            <a:avLst>
              <a:gd name="adj1" fmla="val -33722"/>
              <a:gd name="adj2" fmla="val -90014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566656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693153" y="3538984"/>
            <a:ext cx="2415480" cy="624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394916" y="3643625"/>
            <a:ext cx="1351290" cy="41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693153" y="3536527"/>
            <a:ext cx="2415480" cy="627214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349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1528 -0.000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4931 0.001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  <p:bldP spid="34" grpId="0" animBg="1"/>
      <p:bldP spid="40" grpId="0"/>
      <p:bldP spid="46" grpId="0" animBg="1"/>
      <p:bldP spid="46" grpId="1" animBg="1"/>
      <p:bldP spid="54" grpId="0" animBg="1"/>
      <p:bldP spid="54" grpId="1" animBg="1"/>
      <p:bldP spid="54" grpId="2" animBg="1"/>
      <p:bldP spid="54" grpId="3" animBg="1"/>
      <p:bldP spid="7" grpId="0"/>
      <p:bldP spid="22" grpId="0"/>
      <p:bldP spid="22" grpId="1"/>
      <p:bldP spid="24" grpId="0"/>
      <p:bldP spid="26" grpId="0" animBg="1"/>
      <p:bldP spid="28" grpId="0"/>
      <p:bldP spid="28" grpId="1"/>
      <p:bldP spid="49" grpId="0" animBg="1"/>
      <p:bldP spid="48" grpId="0" animBg="1"/>
      <p:bldP spid="55" grpId="0" animBg="1"/>
      <p:bldP spid="55" grpId="1" animBg="1"/>
      <p:bldP spid="55" grpId="2" animBg="1"/>
      <p:bldP spid="55" grpId="3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3060700" y="3366329"/>
            <a:ext cx="4070350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662814" y="3431390"/>
            <a:ext cx="375846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z.〈           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〉  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2965449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84130"/>
              </p:ext>
            </p:extLst>
          </p:nvPr>
        </p:nvGraphicFramePr>
        <p:xfrm>
          <a:off x="457200" y="35989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22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989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5677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66806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23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1532" y="5168900"/>
            <a:ext cx="6575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All value flows between typed and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untyped</a:t>
            </a:r>
            <a:r>
              <a:rPr kumimoji="1" lang="en-US" altLang="ja-JP" sz="3200" dirty="0" smtClean="0">
                <a:latin typeface="Chalkboard"/>
                <a:cs typeface="Chalkboard"/>
              </a:rPr>
              <a:t> parts are </a:t>
            </a:r>
            <a:r>
              <a:rPr lang="en-US" altLang="ja-JP" sz="3200" b="1" i="1" dirty="0" smtClean="0">
                <a:latin typeface="Chalkboard"/>
                <a:cs typeface="Chalkboard"/>
              </a:rPr>
              <a:t>NOT</a:t>
            </a:r>
            <a:r>
              <a:rPr kumimoji="1" lang="en-US" altLang="ja-JP" sz="3200" dirty="0" smtClean="0">
                <a:latin typeface="Chalkboard"/>
                <a:cs typeface="Chalkboard"/>
              </a:rPr>
              <a:t> monitored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94438" y="4173657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1) == 4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r>
              <a:rPr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62638" y="4173657"/>
            <a:ext cx="2584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(</a:t>
            </a:r>
            <a:r>
              <a:rPr lang="en-US" altLang="ja-JP" sz="3200" b="1" dirty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x.〈3 + x〉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937342" y="4054196"/>
            <a:ext cx="234791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49752" y="3531200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96941"/>
              </p:ext>
            </p:extLst>
          </p:nvPr>
        </p:nvGraphicFramePr>
        <p:xfrm>
          <a:off x="6868838" y="418582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24" name="数式" r:id="rId7" imgW="203200" imgH="152400" progId="Equation.3">
                  <p:embed/>
                </p:oleObj>
              </mc:Choice>
              <mc:Fallback>
                <p:oleObj name="数式" r:id="rId7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8838" y="418582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708679" y="35296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1937342" y="4054196"/>
            <a:ext cx="22754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吹き出し 25"/>
          <p:cNvSpPr/>
          <p:nvPr/>
        </p:nvSpPr>
        <p:spPr>
          <a:xfrm>
            <a:off x="1393867" y="4368963"/>
            <a:ext cx="4210050" cy="533400"/>
          </a:xfrm>
          <a:prstGeom prst="wedgeRoundRectCallout">
            <a:avLst>
              <a:gd name="adj1" fmla="val -33722"/>
              <a:gd name="adj2" fmla="val -90014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566656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693153" y="3538984"/>
            <a:ext cx="2415480" cy="624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394916" y="3643625"/>
            <a:ext cx="1351290" cy="41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693153" y="3536527"/>
            <a:ext cx="2415480" cy="627214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7910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3333 -0.0009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1528 -0.0006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4931 0.0011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  <p:bldP spid="34" grpId="0" animBg="1"/>
      <p:bldP spid="40" grpId="0"/>
      <p:bldP spid="46" grpId="0" animBg="1"/>
      <p:bldP spid="46" grpId="1" animBg="1"/>
      <p:bldP spid="54" grpId="0" animBg="1"/>
      <p:bldP spid="54" grpId="1" animBg="1"/>
      <p:bldP spid="54" grpId="2" animBg="1"/>
      <p:bldP spid="54" grpId="3" animBg="1"/>
      <p:bldP spid="7" grpId="0"/>
      <p:bldP spid="19" grpId="0"/>
      <p:bldP spid="19" grpId="1"/>
      <p:bldP spid="20" grpId="0"/>
      <p:bldP spid="22" grpId="0"/>
      <p:bldP spid="22" grpId="1"/>
      <p:bldP spid="24" grpId="0"/>
      <p:bldP spid="26" grpId="0" animBg="1"/>
      <p:bldP spid="28" grpId="0"/>
      <p:bldP spid="28" grpId="1"/>
      <p:bldP spid="49" grpId="0" animBg="1"/>
      <p:bldP spid="48" grpId="0" animBg="1"/>
      <p:bldP spid="55" grpId="0" animBg="1"/>
      <p:bldP spid="55" grpId="1" animBg="1"/>
      <p:bldP spid="55" grpId="2" animBg="1"/>
      <p:bldP spid="55" grpId="3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4521934" y="3920067"/>
            <a:ext cx="3758466" cy="909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z.〈               〉  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552385" y="3985343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2965449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05267"/>
              </p:ext>
            </p:extLst>
          </p:nvPr>
        </p:nvGraphicFramePr>
        <p:xfrm>
          <a:off x="457200" y="347365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78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47365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487026"/>
            <a:ext cx="5004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82331"/>
            <a:ext cx="214718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(k 1)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6254148" y="4077284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27003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78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2044700" y="3949700"/>
            <a:ext cx="2400300" cy="571698"/>
          </a:xfrm>
          <a:custGeom>
            <a:avLst/>
            <a:gdLst>
              <a:gd name="connsiteX0" fmla="*/ 2400300 w 2400300"/>
              <a:gd name="connsiteY0" fmla="*/ 431800 h 571698"/>
              <a:gd name="connsiteX1" fmla="*/ 622300 w 2400300"/>
              <a:gd name="connsiteY1" fmla="*/ 546100 h 571698"/>
              <a:gd name="connsiteX2" fmla="*/ 0 w 2400300"/>
              <a:gd name="connsiteY2" fmla="*/ 0 h 5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571698">
                <a:moveTo>
                  <a:pt x="2400300" y="431800"/>
                </a:moveTo>
                <a:cubicBezTo>
                  <a:pt x="1711325" y="524933"/>
                  <a:pt x="1022350" y="618067"/>
                  <a:pt x="622300" y="546100"/>
                </a:cubicBezTo>
                <a:cubicBezTo>
                  <a:pt x="222250" y="474133"/>
                  <a:pt x="0" y="0"/>
                  <a:pt x="0" y="0"/>
                </a:cubicBezTo>
              </a:path>
            </a:pathLst>
          </a:custGeom>
          <a:ln w="762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1662814" y="3473657"/>
            <a:ext cx="2147186" cy="590702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5552385" y="3982886"/>
            <a:ext cx="2415480" cy="776898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1532" y="5168900"/>
            <a:ext cx="6575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All value flows between typed and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untyped</a:t>
            </a:r>
            <a:r>
              <a:rPr kumimoji="1" lang="en-US" altLang="ja-JP" sz="3200" dirty="0" smtClean="0">
                <a:latin typeface="Chalkboard"/>
                <a:cs typeface="Chalkboard"/>
              </a:rPr>
              <a:t> parts are </a:t>
            </a:r>
            <a:r>
              <a:rPr lang="en-US" altLang="ja-JP" sz="3200" b="1" i="1" dirty="0" smtClean="0">
                <a:latin typeface="Chalkboard"/>
                <a:cs typeface="Chalkboard"/>
              </a:rPr>
              <a:t>NOT</a:t>
            </a:r>
            <a:r>
              <a:rPr kumimoji="1" lang="en-US" altLang="ja-JP" sz="3200" dirty="0" smtClean="0">
                <a:latin typeface="Chalkboard"/>
                <a:cs typeface="Chalkboard"/>
              </a:rPr>
              <a:t> monitored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657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34" grpId="0" animBg="1"/>
      <p:bldP spid="40" grpId="0"/>
      <p:bldP spid="46" grpId="0" animBg="1"/>
      <p:bldP spid="48" grpId="0" animBg="1"/>
      <p:bldP spid="6" grpId="0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93799" y="2404738"/>
            <a:ext cx="6400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168" y="2486795"/>
            <a:ext cx="6321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                </a:t>
            </a:r>
            <a:r>
              <a:rPr lang="ja-JP" altLang="en-US" sz="3200" b="1" dirty="0" smtClean="0">
                <a:latin typeface="Chalkboard"/>
                <a:cs typeface="Chalkboard"/>
              </a:rPr>
              <a:t>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90257" y="2501197"/>
            <a:ext cx="3340633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et z = v    in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80039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023532" y="2413970"/>
            <a:ext cx="4453468" cy="77371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91886" y="3621996"/>
            <a:ext cx="4005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" name="図 4" descr="maps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855">
            <a:off x="3869009" y="3227207"/>
            <a:ext cx="800233" cy="600492"/>
          </a:xfrm>
          <a:prstGeom prst="rect">
            <a:avLst/>
          </a:prstGeom>
        </p:spPr>
      </p:pic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2674"/>
              </p:ext>
            </p:extLst>
          </p:nvPr>
        </p:nvGraphicFramePr>
        <p:xfrm>
          <a:off x="7040096" y="372066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56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0096" y="372066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0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193799" y="4445188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93800" y="2404738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168" y="2486795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90258" y="250119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8974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85985"/>
              </p:ext>
            </p:extLst>
          </p:nvPr>
        </p:nvGraphicFramePr>
        <p:xfrm>
          <a:off x="457200" y="356815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9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6815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1193800" y="3425047"/>
            <a:ext cx="2515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3167" y="3509968"/>
            <a:ext cx="24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0082" y="351448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59566" y="362439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624265" y="3527409"/>
            <a:ext cx="3143425" cy="557789"/>
            <a:chOff x="3939262" y="3547400"/>
            <a:chExt cx="3143425" cy="557789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3939262" y="3547400"/>
              <a:ext cx="3143425" cy="557789"/>
              <a:chOff x="5299388" y="4365389"/>
              <a:chExt cx="3517474" cy="557789"/>
            </a:xfrm>
            <a:solidFill>
              <a:srgbClr val="FFFFFF"/>
            </a:solidFill>
          </p:grpSpPr>
          <p:sp>
            <p:nvSpPr>
              <p:cNvPr id="30" name="角丸四角形吹き出し 29"/>
              <p:cNvSpPr/>
              <p:nvPr/>
            </p:nvSpPr>
            <p:spPr>
              <a:xfrm>
                <a:off x="5299388" y="4365389"/>
                <a:ext cx="3517474" cy="557789"/>
              </a:xfrm>
              <a:prstGeom prst="wedgeRoundRectCallout">
                <a:avLst>
                  <a:gd name="adj1" fmla="val -101995"/>
                  <a:gd name="adj2" fmla="val -155"/>
                  <a:gd name="adj3" fmla="val 16667"/>
                </a:avLst>
              </a:prstGeom>
              <a:grp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254061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: </a:t>
                </a:r>
                <a:r>
                  <a:rPr lang="en-US" altLang="ja-JP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Chalkboard"/>
                    <a:cs typeface="Chalkboard"/>
                  </a:rPr>
                  <a:t>Dyn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   </a:t>
                </a:r>
                <a:r>
                  <a:rPr lang="en-US" altLang="ja-JP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halkboard"/>
                    <a:cs typeface="Chalkboard"/>
                  </a:rPr>
                  <a:t>int</a:t>
                </a:r>
                <a:endParaRPr kumimoji="1" lang="ja-JP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endParaRPr>
              </a:p>
            </p:txBody>
          </p:sp>
          <p:graphicFrame>
            <p:nvGraphicFramePr>
              <p:cNvPr id="31" name="オブジェクト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05855"/>
                  </p:ext>
                </p:extLst>
              </p:nvPr>
            </p:nvGraphicFramePr>
            <p:xfrm>
              <a:off x="7219096" y="4459214"/>
              <a:ext cx="696714" cy="435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200" name="数式" r:id="rId6" imgW="203200" imgH="127000" progId="Equation.3">
                      <p:embed/>
                    </p:oleObj>
                  </mc:Choice>
                  <mc:Fallback>
                    <p:oleObj name="数式" r:id="rId6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19096" y="4459214"/>
                            <a:ext cx="696714" cy="4354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角丸四角形 31"/>
            <p:cNvSpPr/>
            <p:nvPr/>
          </p:nvSpPr>
          <p:spPr>
            <a:xfrm>
              <a:off x="4203017" y="3670230"/>
              <a:ext cx="406608" cy="36325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4</a:t>
              </a:r>
              <a:endPara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08846"/>
              </p:ext>
            </p:extLst>
          </p:nvPr>
        </p:nvGraphicFramePr>
        <p:xfrm>
          <a:off x="457200" y="455251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1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5251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273167" y="4530109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42658" y="4535356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93800" y="547060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92498"/>
              </p:ext>
            </p:extLst>
          </p:nvPr>
        </p:nvGraphicFramePr>
        <p:xfrm>
          <a:off x="457200" y="557793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2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57793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73167" y="555320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31014" y="557793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023532" y="2413970"/>
            <a:ext cx="2116668" cy="77371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91886" y="3621996"/>
            <a:ext cx="4005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" name="図 4" descr="mapst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855">
            <a:off x="3869009" y="3227207"/>
            <a:ext cx="800233" cy="600492"/>
          </a:xfrm>
          <a:prstGeom prst="rect">
            <a:avLst/>
          </a:prstGeom>
        </p:spPr>
      </p:pic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567470"/>
              </p:ext>
            </p:extLst>
          </p:nvPr>
        </p:nvGraphicFramePr>
        <p:xfrm>
          <a:off x="7040096" y="372066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3" name="数式" r:id="rId11" imgW="203200" imgH="127000" progId="Equation.3">
                  <p:embed/>
                </p:oleObj>
              </mc:Choice>
              <mc:Fallback>
                <p:oleObj name="数式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0096" y="372066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143500" y="2514600"/>
            <a:ext cx="379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halkboard"/>
                <a:cs typeface="Chalkboard"/>
              </a:rPr>
              <a:t>Since (let x = e in x) </a:t>
            </a:r>
            <a:r>
              <a:rPr lang="en-US" altLang="ja-JP" sz="2400" dirty="0"/>
              <a:t>≈</a:t>
            </a:r>
            <a:r>
              <a:rPr kumimoji="1" lang="en-US" altLang="ja-JP" sz="2400" dirty="0" smtClean="0">
                <a:latin typeface="Chalkboard"/>
                <a:cs typeface="Chalkboard"/>
              </a:rPr>
              <a:t> e</a:t>
            </a:r>
            <a:endParaRPr kumimoji="1" lang="ja-JP" altLang="en-US" sz="2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8659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  <p:bldP spid="4" grpId="1" animBg="1"/>
      <p:bldP spid="46" grpId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624265" y="3421405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24711"/>
              </p:ext>
            </p:extLst>
          </p:nvPr>
        </p:nvGraphicFramePr>
        <p:xfrm>
          <a:off x="457200" y="356432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6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6432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1193800" y="3421217"/>
            <a:ext cx="2515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3167" y="3506138"/>
            <a:ext cx="24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0082" y="351065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59566" y="362056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624265" y="3523579"/>
            <a:ext cx="3143425" cy="557789"/>
            <a:chOff x="3939262" y="3547400"/>
            <a:chExt cx="3143425" cy="557789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3939262" y="3547400"/>
              <a:ext cx="3143425" cy="557789"/>
              <a:chOff x="5299388" y="4365389"/>
              <a:chExt cx="3517474" cy="557789"/>
            </a:xfrm>
            <a:solidFill>
              <a:srgbClr val="FFFFFF"/>
            </a:solidFill>
          </p:grpSpPr>
          <p:sp>
            <p:nvSpPr>
              <p:cNvPr id="30" name="角丸四角形吹き出し 29"/>
              <p:cNvSpPr/>
              <p:nvPr/>
            </p:nvSpPr>
            <p:spPr>
              <a:xfrm>
                <a:off x="5299388" y="4365389"/>
                <a:ext cx="3517474" cy="557789"/>
              </a:xfrm>
              <a:prstGeom prst="wedgeRoundRectCallout">
                <a:avLst>
                  <a:gd name="adj1" fmla="val -101995"/>
                  <a:gd name="adj2" fmla="val -155"/>
                  <a:gd name="adj3" fmla="val 16667"/>
                </a:avLst>
              </a:prstGeom>
              <a:grp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254061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: </a:t>
                </a:r>
                <a:r>
                  <a:rPr lang="en-US" altLang="ja-JP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Chalkboard"/>
                    <a:cs typeface="Chalkboard"/>
                  </a:rPr>
                  <a:t>Dyn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   </a:t>
                </a:r>
                <a:r>
                  <a:rPr lang="en-US" altLang="ja-JP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halkboard"/>
                    <a:cs typeface="Chalkboard"/>
                  </a:rPr>
                  <a:t>int</a:t>
                </a:r>
                <a:endParaRPr kumimoji="1" lang="ja-JP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endParaRPr>
              </a:p>
            </p:txBody>
          </p:sp>
          <p:graphicFrame>
            <p:nvGraphicFramePr>
              <p:cNvPr id="31" name="オブジェクト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2978113"/>
                  </p:ext>
                </p:extLst>
              </p:nvPr>
            </p:nvGraphicFramePr>
            <p:xfrm>
              <a:off x="7219096" y="4459214"/>
              <a:ext cx="696714" cy="435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166" name="数式" r:id="rId6" imgW="203200" imgH="127000" progId="Equation.3">
                      <p:embed/>
                    </p:oleObj>
                  </mc:Choice>
                  <mc:Fallback>
                    <p:oleObj name="数式" r:id="rId6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19096" y="4459214"/>
                            <a:ext cx="696714" cy="4354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角丸四角形 31"/>
            <p:cNvSpPr/>
            <p:nvPr/>
          </p:nvSpPr>
          <p:spPr>
            <a:xfrm>
              <a:off x="4203017" y="3670230"/>
              <a:ext cx="406608" cy="36325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4</a:t>
              </a:r>
              <a:endPara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33302"/>
              </p:ext>
            </p:extLst>
          </p:nvPr>
        </p:nvGraphicFramePr>
        <p:xfrm>
          <a:off x="3887666" y="3528733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67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7666" y="3528733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4703633" y="3506326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573124" y="3511573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93800" y="4446276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96604"/>
              </p:ext>
            </p:extLst>
          </p:nvPr>
        </p:nvGraphicFramePr>
        <p:xfrm>
          <a:off x="457200" y="4553604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68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53604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73167" y="4528873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31014" y="4553604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193800" y="2396535"/>
            <a:ext cx="2257349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73168" y="2478592"/>
            <a:ext cx="2177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latin typeface="Chalkboard"/>
                <a:cs typeface="Chalkboard"/>
              </a:rPr>
              <a:t> 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00272" y="2557772"/>
            <a:ext cx="399484" cy="4801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52221"/>
              </p:ext>
            </p:extLst>
          </p:nvPr>
        </p:nvGraphicFramePr>
        <p:xfrm>
          <a:off x="3887665" y="253124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69" name="数式" r:id="rId10" imgW="203200" imgH="152400" progId="Equation.3">
                  <p:embed/>
                </p:oleObj>
              </mc:Choice>
              <mc:Fallback>
                <p:oleObj name="数式" r:id="rId10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7665" y="253124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角丸四角形 49"/>
          <p:cNvSpPr/>
          <p:nvPr/>
        </p:nvSpPr>
        <p:spPr>
          <a:xfrm>
            <a:off x="4659794" y="2399815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39162" y="2481872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356252" y="2496274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755736" y="2637935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212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  <p:bldP spid="50" grpId="0" animBg="1"/>
      <p:bldP spid="51" grpId="0"/>
      <p:bldP spid="52" grpId="0" animBg="1"/>
      <p:bldP spid="5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40929"/>
            <a:ext cx="2965449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38700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7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(k 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77414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7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774703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8804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6" grpId="0" animBg="1"/>
      <p:bldP spid="2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40929"/>
            <a:ext cx="2965449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86982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9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k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97265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9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774703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393867" y="4991263"/>
            <a:ext cx="4210050" cy="533400"/>
          </a:xfrm>
          <a:prstGeom prst="wedgeRoundRectCallout">
            <a:avLst>
              <a:gd name="adj1" fmla="val -32515"/>
              <a:gd name="adj2" fmla="val -168585"/>
              <a:gd name="adj3" fmla="val 16667"/>
            </a:avLst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6839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3025" y="3555736"/>
            <a:ext cx="1652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Chalkboard"/>
                <a:cs typeface="Chalkboard"/>
              </a:rPr>
              <a:t>1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684259" y="3728791"/>
            <a:ext cx="3760598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4829103" y="316626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22434" y="37287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28025" y="3555736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405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85E-6 4.91196E-7 L 0.44398 4.91196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91251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3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93800" y="3340929"/>
            <a:ext cx="6946900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41206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3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662813" y="3431390"/>
            <a:ext cx="6049261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                      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86674" y="3775761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851614" y="3559071"/>
            <a:ext cx="4379276" cy="90990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chemeClr val="tx1"/>
                </a:solidFill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79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  <p:bldP spid="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56142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1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193800" y="3340929"/>
            <a:ext cx="6946900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54877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1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662813" y="3431390"/>
            <a:ext cx="6049261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                      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86674" y="3775761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851614" y="3559071"/>
            <a:ext cx="4379276" cy="90990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E46C0A"/>
                </a:solidFill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solidFill>
                <a:srgbClr val="E46C0A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1393867" y="4991263"/>
            <a:ext cx="4210050" cy="533400"/>
          </a:xfrm>
          <a:prstGeom prst="wedgeRoundRectCallout">
            <a:avLst>
              <a:gd name="adj1" fmla="val -30403"/>
              <a:gd name="adj2" fmla="val -156680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1814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40929"/>
            <a:ext cx="6946900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28655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4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3" y="3431390"/>
            <a:ext cx="6049261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                      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47740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4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86674" y="3775761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851614" y="3559071"/>
            <a:ext cx="4379276" cy="90990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E46C0A"/>
                </a:solidFill>
                <a:latin typeface="Chalkboard"/>
                <a:ea typeface="Osaka"/>
                <a:cs typeface="Chalkboard"/>
              </a:rPr>
              <a:t>(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.〈               〉</a:t>
            </a:r>
            <a:r>
              <a:rPr lang="en-US" altLang="ja-JP" sz="4400" b="1" dirty="0" smtClean="0">
                <a:solidFill>
                  <a:srgbClr val="E46C0A"/>
                </a:solidFill>
                <a:latin typeface="Chalkboard"/>
                <a:cs typeface="Chalkboard"/>
              </a:rPr>
              <a:t>)</a:t>
            </a:r>
            <a:endParaRPr kumimoji="1" lang="ja-JP" altLang="en-US" sz="4400" b="1" dirty="0" smtClean="0">
              <a:solidFill>
                <a:srgbClr val="E46C0A"/>
              </a:solidFill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072565" y="3655027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774328" y="3734268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393867" y="4991263"/>
            <a:ext cx="4210050" cy="533400"/>
          </a:xfrm>
          <a:prstGeom prst="wedgeRoundRectCallout">
            <a:avLst>
              <a:gd name="adj1" fmla="val -30403"/>
              <a:gd name="adj2" fmla="val -156680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9129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40929"/>
            <a:ext cx="6946900" cy="1408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42449"/>
              </p:ext>
            </p:extLst>
          </p:nvPr>
        </p:nvGraphicFramePr>
        <p:xfrm>
          <a:off x="457200" y="37640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2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640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775761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3" y="3431390"/>
            <a:ext cx="6049261" cy="1229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                      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1)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15832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2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86674" y="3775761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851614" y="3559071"/>
            <a:ext cx="4379276" cy="90990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.〈               〉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072565" y="3655027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774328" y="3734268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662814" y="3437946"/>
            <a:ext cx="6023860" cy="1222953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072565" y="3633767"/>
            <a:ext cx="2415480" cy="798157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1532" y="5168900"/>
            <a:ext cx="709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Chalkboard"/>
                <a:cs typeface="Chalkboard"/>
              </a:rPr>
              <a:t>NOT </a:t>
            </a:r>
            <a:r>
              <a:rPr lang="en-US" altLang="ja-JP" sz="3200" dirty="0">
                <a:latin typeface="Chalkboard"/>
                <a:cs typeface="Chalkboard"/>
              </a:rPr>
              <a:t>a</a:t>
            </a:r>
            <a:r>
              <a:rPr kumimoji="1" lang="en-US" altLang="ja-JP" sz="3200" dirty="0" smtClean="0">
                <a:latin typeface="Chalkboard"/>
                <a:cs typeface="Chalkboard"/>
              </a:rPr>
              <a:t>ll </a:t>
            </a:r>
            <a:r>
              <a:rPr kumimoji="1" lang="en-US" altLang="ja-JP" sz="3200" dirty="0" smtClean="0">
                <a:latin typeface="Chalkboard"/>
                <a:cs typeface="Chalkboard"/>
              </a:rPr>
              <a:t>value flows between typed and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untyped</a:t>
            </a:r>
            <a:r>
              <a:rPr kumimoji="1" lang="en-US" altLang="ja-JP" sz="3200" dirty="0" smtClean="0">
                <a:latin typeface="Chalkboard"/>
                <a:cs typeface="Chalkboard"/>
              </a:rPr>
              <a:t> parts </a:t>
            </a:r>
            <a:r>
              <a:rPr kumimoji="1" lang="en-US" altLang="ja-JP" sz="3200" dirty="0" smtClean="0">
                <a:latin typeface="Chalkboard"/>
                <a:cs typeface="Chalkboard"/>
              </a:rPr>
              <a:t>are monitored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428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078646" y="5069100"/>
            <a:ext cx="4327771" cy="16233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89820" y="3825193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solution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9188" y="3907250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36553"/>
              </p:ext>
            </p:extLst>
          </p:nvPr>
        </p:nvGraphicFramePr>
        <p:xfrm>
          <a:off x="321736" y="5440682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58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736" y="5440682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コンテンツ プレースホルダー 2"/>
          <p:cNvSpPr txBox="1">
            <a:spLocks/>
          </p:cNvSpPr>
          <p:nvPr/>
        </p:nvSpPr>
        <p:spPr>
          <a:xfrm>
            <a:off x="321736" y="3132667"/>
            <a:ext cx="8890002" cy="108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In an ideal semantics: </a:t>
            </a:r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457200" y="1532468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Changing the cast semantics </a:t>
            </a:r>
            <a:r>
              <a:rPr lang="en-US" altLang="ja-JP" dirty="0" smtClean="0"/>
              <a:t>so that typed </a:t>
            </a:r>
            <a:r>
              <a:rPr lang="en-US" altLang="ja-JP" dirty="0"/>
              <a:t>and </a:t>
            </a:r>
            <a:r>
              <a:rPr lang="en-US" altLang="ja-JP" dirty="0" err="1"/>
              <a:t>untyped</a:t>
            </a:r>
            <a:r>
              <a:rPr lang="en-US" altLang="ja-JP" dirty="0"/>
              <a:t> functions are called in typed and </a:t>
            </a:r>
            <a:r>
              <a:rPr lang="en-US" altLang="ja-JP" dirty="0" err="1"/>
              <a:t>untyped</a:t>
            </a:r>
            <a:r>
              <a:rPr lang="en-US" altLang="ja-JP" dirty="0"/>
              <a:t> contexts, resp.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18011" y="4332249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7455">
            <a:off x="2088056" y="4240165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46907"/>
              </p:ext>
            </p:extLst>
          </p:nvPr>
        </p:nvGraphicFramePr>
        <p:xfrm>
          <a:off x="5074121" y="4424294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59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4121" y="4424294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229193" y="5204026"/>
            <a:ext cx="4047066" cy="1361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3705448" y="531901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9193" y="520402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0421" y="5148294"/>
            <a:ext cx="2874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32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607385" y="5212494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5479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3224"/>
            <a:ext cx="8572500" cy="50389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Background: blame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calculus</a:t>
            </a:r>
            <a:r>
              <a:rPr lang="en-US" altLang="ja-JP" dirty="0">
                <a:solidFill>
                  <a:srgbClr val="BFBFBF"/>
                </a:solidFill>
              </a:rPr>
              <a:t> </a:t>
            </a:r>
            <a:r>
              <a:rPr lang="en-US" altLang="ja-JP" sz="2000" dirty="0">
                <a:solidFill>
                  <a:srgbClr val="BFBFBF"/>
                </a:solidFill>
              </a:rPr>
              <a:t>(without shift/reset)</a:t>
            </a:r>
            <a:endParaRPr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Problem with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control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Our extension of the blame calculus with shift/</a:t>
            </a:r>
            <a:r>
              <a:rPr lang="en-US" altLang="ja-JP" dirty="0" smtClean="0">
                <a:solidFill>
                  <a:srgbClr val="FF0000"/>
                </a:solidFill>
              </a:rPr>
              <a:t>reset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 smtClean="0"/>
              <a:t>How </a:t>
            </a:r>
            <a:r>
              <a:rPr kumimoji="1" lang="en-US" altLang="ja-JP" sz="4000" dirty="0" smtClean="0"/>
              <a:t>does the problem happen?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68900" y="4595174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289051" y="3270223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6567" y="3185899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10980"/>
              </p:ext>
            </p:extLst>
          </p:nvPr>
        </p:nvGraphicFramePr>
        <p:xfrm>
          <a:off x="457200" y="5364488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80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364488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42901" y="1752600"/>
            <a:ext cx="848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An </a:t>
            </a:r>
            <a:r>
              <a:rPr lang="en-US" altLang="ja-JP" sz="3200" dirty="0" err="1">
                <a:latin typeface="Chalkboard"/>
                <a:cs typeface="Chalkboard"/>
              </a:rPr>
              <a:t>u</a:t>
            </a:r>
            <a:r>
              <a:rPr lang="en-US" altLang="ja-JP" sz="3200" dirty="0" err="1" smtClean="0">
                <a:latin typeface="Chalkboard"/>
                <a:cs typeface="Chalkboard"/>
              </a:rPr>
              <a:t>ntyped</a:t>
            </a:r>
            <a:r>
              <a:rPr lang="en-US" altLang="ja-JP" sz="3200" dirty="0" smtClean="0">
                <a:latin typeface="Chalkboard"/>
                <a:cs typeface="Chalkboard"/>
              </a:rPr>
              <a:t> continuation is captured and sent to typed code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168900" y="5251978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48267" y="5334575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106114" y="5359306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4669057" y="2268671"/>
            <a:ext cx="4157444" cy="802928"/>
          </a:xfrm>
          <a:prstGeom prst="wedgeRoundRectCallout">
            <a:avLst>
              <a:gd name="adj1" fmla="val -42604"/>
              <a:gd name="adj2" fmla="val 87503"/>
              <a:gd name="adj3" fmla="val 16667"/>
            </a:avLst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continuations are expected to be typed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241300" y="3838587"/>
            <a:ext cx="8724900" cy="1063613"/>
          </a:xfrm>
          <a:prstGeom prst="wedgeRoundRectCallout">
            <a:avLst>
              <a:gd name="adj1" fmla="val -10563"/>
              <a:gd name="adj2" fmla="val 103407"/>
              <a:gd name="adj3" fmla="val 16667"/>
            </a:avLst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The captured continuation </a:t>
            </a:r>
            <a:r>
              <a:rPr kumimoji="1" lang="ja-JP" altLang="en-US" sz="26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</a:t>
            </a:r>
            <a:r>
              <a:rPr kumimoji="1"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ja-JP" altLang="en-US" sz="2600" dirty="0" smtClean="0">
                <a:solidFill>
                  <a:srgbClr val="000000"/>
                </a:solidFill>
                <a:latin typeface="Chalkboard"/>
                <a:cs typeface="Chalkboard"/>
              </a:rPr>
              <a:t>       </a:t>
            </a:r>
            <a:r>
              <a:rPr kumimoji="1"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is </a:t>
            </a:r>
            <a:r>
              <a:rPr kumimoji="1"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568473" y="3985343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270236" y="4077284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7659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3" grpId="0" animBg="1"/>
      <p:bldP spid="4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solution</a:t>
            </a:r>
            <a:endParaRPr kumimoji="1" lang="ja-JP" altLang="en-US" dirty="0"/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457200" y="1532468"/>
            <a:ext cx="8229600" cy="4665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Changing the cast semantics </a:t>
            </a:r>
            <a:r>
              <a:rPr lang="en-US" altLang="ja-JP" dirty="0" smtClean="0"/>
              <a:t>so that</a:t>
            </a:r>
            <a:r>
              <a:rPr lang="en-US" altLang="ja-JP" dirty="0" smtClean="0"/>
              <a:t>: </a:t>
            </a:r>
          </a:p>
          <a:p>
            <a:r>
              <a:rPr lang="en-US" altLang="ja-JP" b="1" i="1" dirty="0" smtClean="0"/>
              <a:t>Typed</a:t>
            </a:r>
            <a:r>
              <a:rPr lang="en-US" altLang="ja-JP" dirty="0" smtClean="0"/>
              <a:t> </a:t>
            </a:r>
            <a:r>
              <a:rPr lang="en-US" altLang="ja-JP" dirty="0" smtClean="0"/>
              <a:t>code captures only </a:t>
            </a:r>
            <a:r>
              <a:rPr lang="en-US" altLang="ja-JP" b="1" i="1" dirty="0" smtClean="0"/>
              <a:t>typed</a:t>
            </a:r>
            <a:r>
              <a:rPr lang="en-US" altLang="ja-JP" dirty="0" smtClean="0"/>
              <a:t> continuations</a:t>
            </a:r>
            <a:endParaRPr lang="en-US" altLang="ja-JP" dirty="0" smtClean="0"/>
          </a:p>
          <a:p>
            <a:r>
              <a:rPr lang="en-US" altLang="ja-JP" b="1" i="1" dirty="0" err="1" smtClean="0"/>
              <a:t>Untyped</a:t>
            </a:r>
            <a:r>
              <a:rPr lang="en-US" altLang="ja-JP" dirty="0" smtClean="0"/>
              <a:t> </a:t>
            </a:r>
            <a:r>
              <a:rPr lang="en-US" altLang="ja-JP" dirty="0" smtClean="0"/>
              <a:t>code captures only </a:t>
            </a:r>
            <a:r>
              <a:rPr lang="en-US" altLang="ja-JP" b="1" i="1" dirty="0" err="1" smtClean="0"/>
              <a:t>untyped</a:t>
            </a:r>
            <a:r>
              <a:rPr lang="en-US" altLang="ja-JP" dirty="0" smtClean="0"/>
              <a:t> continuations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8516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solution</a:t>
            </a:r>
            <a:endParaRPr kumimoji="1" lang="ja-JP" altLang="en-US" dirty="0"/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457200" y="1532468"/>
            <a:ext cx="8229600" cy="4665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Changing the cast semantics </a:t>
            </a:r>
            <a:r>
              <a:rPr lang="en-US" altLang="ja-JP" dirty="0" smtClean="0"/>
              <a:t>so that</a:t>
            </a:r>
            <a:r>
              <a:rPr lang="en-US" altLang="ja-JP" dirty="0" smtClean="0"/>
              <a:t>: </a:t>
            </a:r>
          </a:p>
          <a:p>
            <a:r>
              <a:rPr lang="en-US" altLang="ja-JP" b="1" i="1" dirty="0" smtClean="0"/>
              <a:t>Typed</a:t>
            </a:r>
            <a:r>
              <a:rPr lang="en-US" altLang="ja-JP" dirty="0" smtClean="0"/>
              <a:t> </a:t>
            </a:r>
            <a:r>
              <a:rPr lang="en-US" altLang="ja-JP" dirty="0" smtClean="0"/>
              <a:t>code captures only </a:t>
            </a:r>
            <a:r>
              <a:rPr lang="en-US" altLang="ja-JP" b="1" i="1" dirty="0" smtClean="0"/>
              <a:t>typed</a:t>
            </a:r>
            <a:r>
              <a:rPr lang="en-US" altLang="ja-JP" dirty="0" smtClean="0"/>
              <a:t> continuations</a:t>
            </a:r>
            <a:endParaRPr lang="en-US" altLang="ja-JP" dirty="0" smtClean="0"/>
          </a:p>
          <a:p>
            <a:r>
              <a:rPr lang="en-US" altLang="ja-JP" b="1" i="1" dirty="0" err="1" smtClean="0"/>
              <a:t>Untyped</a:t>
            </a:r>
            <a:r>
              <a:rPr lang="en-US" altLang="ja-JP" dirty="0" smtClean="0"/>
              <a:t> </a:t>
            </a:r>
            <a:r>
              <a:rPr lang="en-US" altLang="ja-JP" dirty="0" smtClean="0"/>
              <a:t>code captures only </a:t>
            </a:r>
            <a:r>
              <a:rPr lang="en-US" altLang="ja-JP" b="1" i="1" dirty="0" err="1" smtClean="0"/>
              <a:t>untyped</a:t>
            </a:r>
            <a:r>
              <a:rPr lang="en-US" altLang="ja-JP" dirty="0" smtClean="0"/>
              <a:t> continuations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626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7652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58213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Ideal cast 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37581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15934"/>
              </p:ext>
            </p:extLst>
          </p:nvPr>
        </p:nvGraphicFramePr>
        <p:xfrm>
          <a:off x="287870" y="33231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14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231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3286404" y="2163910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8832">
            <a:off x="2465439" y="1988431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4920"/>
              </p:ext>
            </p:extLst>
          </p:nvPr>
        </p:nvGraphicFramePr>
        <p:xfrm>
          <a:off x="5442514" y="2268655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15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2514" y="2268655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8956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407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29999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3070408" y="5064668"/>
            <a:ext cx="5565590" cy="1614282"/>
          </a:xfrm>
          <a:prstGeom prst="wedgeRoundRectCallout">
            <a:avLst>
              <a:gd name="adj1" fmla="val 18423"/>
              <a:gd name="adj2" fmla="val -95371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Typed function v should be called in the typed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context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628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02545"/>
            <a:ext cx="660001" cy="6041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2044790" y="4316705"/>
            <a:ext cx="6495333" cy="873034"/>
          </a:xfrm>
          <a:prstGeom prst="wedgeRoundRectCallout">
            <a:avLst>
              <a:gd name="adj1" fmla="val 10766"/>
              <a:gd name="adj2" fmla="val -106642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cast for the argument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8956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1600980" y="5064668"/>
            <a:ext cx="5815821" cy="1614282"/>
          </a:xfrm>
          <a:prstGeom prst="wedgeRoundRectCallout">
            <a:avLst>
              <a:gd name="adj1" fmla="val 13749"/>
              <a:gd name="adj2" fmla="val -8488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function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f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should be called in the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context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32181" y="5111620"/>
            <a:ext cx="6495333" cy="873034"/>
          </a:xfrm>
          <a:prstGeom prst="wedgeRoundRectCallout">
            <a:avLst>
              <a:gd name="adj1" fmla="val 15394"/>
              <a:gd name="adj2" fmla="val -108582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cast for the return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628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3" name="角丸四角形吹き出し 62"/>
          <p:cNvSpPr/>
          <p:nvPr/>
        </p:nvSpPr>
        <p:spPr>
          <a:xfrm>
            <a:off x="800101" y="5026568"/>
            <a:ext cx="7427472" cy="726532"/>
          </a:xfrm>
          <a:prstGeom prst="wedgeRoundRectCallout">
            <a:avLst>
              <a:gd name="adj1" fmla="val -26294"/>
              <a:gd name="adj2" fmla="val -18455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Appropriate casts should be inserted 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49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〜   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2166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4" grpId="0"/>
      <p:bldP spid="58" grpId="0" animBg="1"/>
      <p:bldP spid="7" grpId="0"/>
      <p:bldP spid="8" grpId="0"/>
      <p:bldP spid="61" grpId="0"/>
      <p:bldP spid="17" grpId="0" animBg="1"/>
      <p:bldP spid="4" grpId="0" animBg="1"/>
      <p:bldP spid="20" grpId="0" animBg="1"/>
      <p:bldP spid="22" grpId="0" animBg="1"/>
      <p:bldP spid="23" grpId="1" animBg="1"/>
      <p:bldP spid="25" grpId="0" animBg="1"/>
      <p:bldP spid="26" grpId="0"/>
      <p:bldP spid="27" grpId="0"/>
      <p:bldP spid="28" grpId="0" animBg="1"/>
      <p:bldP spid="24" grpId="0" animBg="1"/>
      <p:bldP spid="29" grpId="0" animBg="1"/>
      <p:bldP spid="63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 rot="10800000">
            <a:off x="2684259" y="3728790"/>
            <a:ext cx="2824498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08655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08655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6292899" y="3181831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80089" y="3661838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0089" y="3537748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2199" y="3572398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 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9243" y="3572398"/>
            <a:ext cx="39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4281" y="3572398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9866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155E-6 4.38369E-6 L -0.53031 -0.00533 " pathEditMode="relative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16" grpId="0"/>
      <p:bldP spid="17" grpId="0"/>
      <p:bldP spid="1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7652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58213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37581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44812"/>
              </p:ext>
            </p:extLst>
          </p:nvPr>
        </p:nvGraphicFramePr>
        <p:xfrm>
          <a:off x="287870" y="33231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59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231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3286404" y="2163910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8832">
            <a:off x="2465439" y="1988431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96081"/>
              </p:ext>
            </p:extLst>
          </p:nvPr>
        </p:nvGraphicFramePr>
        <p:xfrm>
          <a:off x="5442514" y="2268655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60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2514" y="2268655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8956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407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29999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628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237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8956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32181" y="5111620"/>
            <a:ext cx="6495333" cy="873034"/>
          </a:xfrm>
          <a:prstGeom prst="wedgeRoundRectCallout">
            <a:avLst>
              <a:gd name="adj1" fmla="val 15394"/>
              <a:gd name="adj2" fmla="val -108582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cast for the return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628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8866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726855" y="5026568"/>
            <a:ext cx="6904663" cy="1259932"/>
          </a:xfrm>
          <a:prstGeom prst="wedgeRoundRectCallout">
            <a:avLst>
              <a:gd name="adj1" fmla="val 15037"/>
              <a:gd name="adj2" fmla="val -9587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uarantees captured continuations in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function f are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3" name="角丸四角形吹き出し 62"/>
          <p:cNvSpPr/>
          <p:nvPr/>
        </p:nvSpPr>
        <p:spPr>
          <a:xfrm>
            <a:off x="800101" y="5026568"/>
            <a:ext cx="7427472" cy="726532"/>
          </a:xfrm>
          <a:prstGeom prst="wedgeRoundRectCallout">
            <a:avLst>
              <a:gd name="adj1" fmla="val -26294"/>
              <a:gd name="adj2" fmla="val -18455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Appropriate casts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are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inserted 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520744" y="5039268"/>
            <a:ext cx="6841065" cy="1107532"/>
          </a:xfrm>
          <a:prstGeom prst="wedgeRoundRectCallout">
            <a:avLst>
              <a:gd name="adj1" fmla="val -9052"/>
              <a:gd name="adj2" fmla="val -83904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result of v is passed to f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1600980" y="5064668"/>
            <a:ext cx="7035018" cy="1082132"/>
          </a:xfrm>
          <a:prstGeom prst="wedgeRoundRectCallout">
            <a:avLst>
              <a:gd name="adj1" fmla="val 25138"/>
              <a:gd name="adj2" fmla="val -132973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uarantees captured continuations in typed function v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are</a:t>
            </a:r>
            <a:r>
              <a:rPr lang="ja-JP" altLang="en-US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1537581" y="564826"/>
            <a:ext cx="6330394" cy="1259932"/>
          </a:xfrm>
          <a:prstGeom prst="wedgeRoundRectCallout">
            <a:avLst>
              <a:gd name="adj1" fmla="val 14636"/>
              <a:gd name="adj2" fmla="val -4547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How is type information for additional casts obtained?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1517848" y="2063207"/>
            <a:ext cx="6330394" cy="1259932"/>
          </a:xfrm>
          <a:prstGeom prst="wedgeRoundRectCallout">
            <a:avLst>
              <a:gd name="adj1" fmla="val 14636"/>
              <a:gd name="adj2" fmla="val -4547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254061"/>
                </a:solidFill>
                <a:latin typeface="Chalkboard"/>
                <a:cs typeface="Chalkboard"/>
              </a:rPr>
              <a:t>By following </a:t>
            </a:r>
            <a:r>
              <a:rPr lang="en-US" altLang="ja-JP" sz="3200" dirty="0" err="1">
                <a:solidFill>
                  <a:srgbClr val="254061"/>
                </a:solidFill>
                <a:latin typeface="Chalkboard"/>
                <a:cs typeface="Chalkboard"/>
              </a:rPr>
              <a:t>Danvy&amp;Filinski’s</a:t>
            </a:r>
            <a:r>
              <a:rPr lang="en-US" altLang="ja-JP" sz="3200" dirty="0">
                <a:solidFill>
                  <a:srgbClr val="254061"/>
                </a:solidFill>
                <a:latin typeface="Chalkboard"/>
                <a:cs typeface="Chalkboard"/>
              </a:rPr>
              <a:t> type system for shift/reset</a:t>
            </a:r>
            <a:endParaRPr lang="en-US" altLang="ja-JP" sz="3200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6947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/>
      <p:bldP spid="20" grpId="0" animBg="1"/>
      <p:bldP spid="25" grpId="0" animBg="1"/>
      <p:bldP spid="26" grpId="0"/>
      <p:bldP spid="27" grpId="0"/>
      <p:bldP spid="24" grpId="0" animBg="1"/>
      <p:bldP spid="29" grpId="0" animBg="1"/>
      <p:bldP spid="71" grpId="0"/>
      <p:bldP spid="31" grpId="0" animBg="1"/>
      <p:bldP spid="28" grpId="0" animBg="1"/>
      <p:bldP spid="63" grpId="0" animBg="1"/>
      <p:bldP spid="30" grpId="1" animBg="1"/>
      <p:bldP spid="4" grpId="0" animBg="1"/>
      <p:bldP spid="3" grpId="0"/>
      <p:bldP spid="33" grpId="0" animBg="1"/>
      <p:bldP spid="3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768465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0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43" name="角丸四角形 42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41" name="図 40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42598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02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7" grpId="0"/>
      <p:bldP spid="8" grpId="0"/>
      <p:bldP spid="61" grpId="0"/>
      <p:bldP spid="17" grpId="0" animBg="1"/>
      <p:bldP spid="20" grpId="0" animBg="1"/>
      <p:bldP spid="22" grpId="0" animBg="1"/>
      <p:bldP spid="25" grpId="0" animBg="1"/>
      <p:bldP spid="26" grpId="0"/>
      <p:bldP spid="27" grpId="0"/>
      <p:bldP spid="29" grpId="0" animBg="1"/>
      <p:bldP spid="71" grpId="0"/>
      <p:bldP spid="31" grpId="0" animBg="1"/>
      <p:bldP spid="3" grpId="0"/>
      <p:bldP spid="4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280774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98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4" name="図 33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52878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988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94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59206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213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2526" y="2894980"/>
            <a:ext cx="459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315515" y="3081867"/>
            <a:ext cx="585752" cy="533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7" name="図 36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214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角丸四角形吹き出し 39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-20484"/>
              <a:gd name="adj2" fmla="val 90868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target function v </a:t>
            </a: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is called with </a:t>
            </a: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argument to v’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7223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47890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9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2526" y="2894980"/>
            <a:ext cx="459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276897" y="3046440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8" name="図 37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96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角丸四角形吹き出し 40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-13275"/>
              <a:gd name="adj2" fmla="val 85344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The cast for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argument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307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63572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153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4488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3065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5" name="図 3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154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角丸四角形吹き出し 38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14120"/>
              <a:gd name="adj2" fmla="val 99154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guarantees captured continuations in typed function v are</a:t>
            </a:r>
            <a:r>
              <a:rPr lang="ja-JP" altLang="en-US" sz="3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3285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29643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29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854450" y="3867150"/>
            <a:ext cx="1263650" cy="66937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4417643" y="3999910"/>
            <a:ext cx="563917" cy="470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366842" y="394376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365803" y="3943179"/>
            <a:ext cx="660001" cy="558379"/>
          </a:xfrm>
          <a:prstGeom prst="roundRect">
            <a:avLst/>
          </a:prstGeom>
          <a:noFill/>
          <a:ln w="76200" cmpd="sng">
            <a:solidFill>
              <a:schemeClr val="bg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41" name="図 40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30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角丸四角形吹き出し 43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-35263"/>
              <a:gd name="adj2" fmla="val 132299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The result x of v is passed to f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5358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28926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7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854450" y="3867150"/>
            <a:ext cx="1263650" cy="66937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4417643" y="3999910"/>
            <a:ext cx="563917" cy="470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366842" y="394376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40" name="図 39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78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角丸四角形吹き出し 42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-30937"/>
              <a:gd name="adj2" fmla="val 127696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The cast for </a:t>
            </a:r>
            <a:endParaRPr lang="en-US" altLang="ja-JP" sz="32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return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937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084698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19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01118" y="3833515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33193" y="3833515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9" name="図 38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20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角丸四角形吹き出し 42"/>
          <p:cNvSpPr/>
          <p:nvPr/>
        </p:nvSpPr>
        <p:spPr>
          <a:xfrm>
            <a:off x="3761632" y="446169"/>
            <a:ext cx="4961879" cy="1942938"/>
          </a:xfrm>
          <a:prstGeom prst="wedgeRoundRectCallout">
            <a:avLst>
              <a:gd name="adj1" fmla="val -20123"/>
              <a:gd name="adj2" fmla="val 134141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guarantees captured continuations in </a:t>
            </a:r>
            <a:r>
              <a:rPr lang="en-US" altLang="ja-JP" sz="3200" dirty="0" err="1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 function f are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73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17857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9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40" name="図 39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9402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96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1083732" y="996465"/>
            <a:ext cx="7158663" cy="1656586"/>
          </a:xfrm>
          <a:prstGeom prst="wedgeRoundRectCallout">
            <a:avLst>
              <a:gd name="adj1" fmla="val -16506"/>
              <a:gd name="adj2" fmla="val -40419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Additional casts are constructed by using type information given in </a:t>
            </a:r>
          </a:p>
          <a:p>
            <a:pPr algn="ctr"/>
            <a:r>
              <a:rPr lang="en-US" altLang="ja-JP" sz="3200" dirty="0" err="1" smtClean="0">
                <a:solidFill>
                  <a:srgbClr val="632523"/>
                </a:solidFill>
                <a:latin typeface="Chalkboard"/>
                <a:cs typeface="Chalkboard"/>
              </a:rPr>
              <a:t>Danvy&amp;Filinski’s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 type system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1086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 rot="10800000">
            <a:off x="2684259" y="3728790"/>
            <a:ext cx="2824498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6292899" y="325338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80089" y="37333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0089" y="3609300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2199" y="364395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 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9243" y="3643950"/>
            <a:ext cx="39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62903" y="3643950"/>
            <a:ext cx="1241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08" y="2048091"/>
            <a:ext cx="1685299" cy="168529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28886" y="3710183"/>
            <a:ext cx="363986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32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8220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4705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9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40" name="図 39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637253" y="2157861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3628"/>
              </p:ext>
            </p:extLst>
          </p:nvPr>
        </p:nvGraphicFramePr>
        <p:xfrm>
          <a:off x="4826561" y="2242600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0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561" y="2242600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08557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62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37253" y="1808485"/>
            <a:ext cx="6605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4" name="図 33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35225"/>
              </p:ext>
            </p:extLst>
          </p:nvPr>
        </p:nvGraphicFramePr>
        <p:xfrm>
          <a:off x="7653963" y="2164386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63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3963" y="2164386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角丸四角形吹き出し 36"/>
          <p:cNvSpPr/>
          <p:nvPr/>
        </p:nvSpPr>
        <p:spPr>
          <a:xfrm>
            <a:off x="3089365" y="274638"/>
            <a:ext cx="5066457" cy="1489798"/>
          </a:xfrm>
          <a:prstGeom prst="wedgeRoundRectCallout">
            <a:avLst>
              <a:gd name="adj1" fmla="val -23046"/>
              <a:gd name="adj2" fmla="val 7759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equires that 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reset’s body</a:t>
            </a:r>
            <a:r>
              <a:rPr lang="ja-JP" altLang="en-US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at call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point result in an integer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grpSp>
        <p:nvGrpSpPr>
          <p:cNvPr id="38" name="図形グループ 37"/>
          <p:cNvGrpSpPr/>
          <p:nvPr/>
        </p:nvGrpSpPr>
        <p:grpSpPr>
          <a:xfrm>
            <a:off x="287870" y="5112853"/>
            <a:ext cx="8547604" cy="1059347"/>
            <a:chOff x="1244600" y="5112853"/>
            <a:chExt cx="6870700" cy="922810"/>
          </a:xfrm>
        </p:grpSpPr>
        <p:sp>
          <p:nvSpPr>
            <p:cNvPr id="39" name="角丸四角形吹き出し 38"/>
            <p:cNvSpPr/>
            <p:nvPr/>
          </p:nvSpPr>
          <p:spPr>
            <a:xfrm>
              <a:off x="1244600" y="5112853"/>
              <a:ext cx="6870700" cy="922810"/>
            </a:xfrm>
            <a:prstGeom prst="wedgeRoundRectCallout">
              <a:avLst>
                <a:gd name="adj1" fmla="val -9476"/>
                <a:gd name="adj2" fmla="val -99756"/>
                <a:gd name="adj3" fmla="val 1666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4F6228"/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rgbClr val="4F6228"/>
                  </a:solidFill>
                  <a:latin typeface="Chalkboard"/>
                  <a:cs typeface="Chalkboard"/>
                </a:rPr>
                <a:t> :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int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  <a:endPara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endParaRPr>
            </a:p>
            <a:p>
              <a:pPr algn="ctr"/>
              <a:r>
                <a:rPr lang="en-US" altLang="ja-JP" sz="2800" dirty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t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o check the outer reset’s body returns an integer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40" name="オブジェクト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677696"/>
                </p:ext>
              </p:extLst>
            </p:nvPr>
          </p:nvGraphicFramePr>
          <p:xfrm>
            <a:off x="4880538" y="5209600"/>
            <a:ext cx="592961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764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80538" y="5209600"/>
                          <a:ext cx="592961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25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06428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8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24" name="角丸四角形 23"/>
          <p:cNvSpPr/>
          <p:nvPr/>
        </p:nvSpPr>
        <p:spPr>
          <a:xfrm>
            <a:off x="1769532" y="2783293"/>
            <a:ext cx="5952067" cy="222050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37253" y="1808485"/>
            <a:ext cx="6605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4" name="図 33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2524"/>
              </p:ext>
            </p:extLst>
          </p:nvPr>
        </p:nvGraphicFramePr>
        <p:xfrm>
          <a:off x="7653963" y="2164386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82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3963" y="2164386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角丸四角形吹き出し 36"/>
          <p:cNvSpPr/>
          <p:nvPr/>
        </p:nvSpPr>
        <p:spPr>
          <a:xfrm>
            <a:off x="3089365" y="274638"/>
            <a:ext cx="5066457" cy="1489798"/>
          </a:xfrm>
          <a:prstGeom prst="wedgeRoundRectCallout">
            <a:avLst>
              <a:gd name="adj1" fmla="val 21081"/>
              <a:gd name="adj2" fmla="val 73988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g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uarantees that the 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reset</a:t>
            </a:r>
            <a:r>
              <a:rPr lang="ja-JP" altLang="en-US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at call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point returns a Boolean 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grpSp>
        <p:nvGrpSpPr>
          <p:cNvPr id="38" name="図形グループ 37"/>
          <p:cNvGrpSpPr/>
          <p:nvPr/>
        </p:nvGrpSpPr>
        <p:grpSpPr>
          <a:xfrm>
            <a:off x="287870" y="5112853"/>
            <a:ext cx="8547604" cy="1059347"/>
            <a:chOff x="1244600" y="5112853"/>
            <a:chExt cx="6870700" cy="922810"/>
          </a:xfrm>
        </p:grpSpPr>
        <p:sp>
          <p:nvSpPr>
            <p:cNvPr id="39" name="角丸四角形吹き出し 38"/>
            <p:cNvSpPr/>
            <p:nvPr/>
          </p:nvSpPr>
          <p:spPr>
            <a:xfrm>
              <a:off x="1244600" y="5112853"/>
              <a:ext cx="6870700" cy="922810"/>
            </a:xfrm>
            <a:prstGeom prst="wedgeRoundRectCallout">
              <a:avLst>
                <a:gd name="adj1" fmla="val 15633"/>
                <a:gd name="adj2" fmla="val -86247"/>
                <a:gd name="adj3" fmla="val 1666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 :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bool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</a:p>
            <a:p>
              <a:pPr algn="ctr"/>
              <a:r>
                <a:rPr lang="en-US" altLang="ja-JP" sz="2800" dirty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t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o inject Boolean values to </a:t>
              </a:r>
              <a:r>
                <a:rPr lang="en-US" altLang="ja-JP" sz="2800" dirty="0" err="1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untyped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 code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40" name="オブジェクト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4913541"/>
                </p:ext>
              </p:extLst>
            </p:nvPr>
          </p:nvGraphicFramePr>
          <p:xfrm>
            <a:off x="4823030" y="5209600"/>
            <a:ext cx="592961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883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23030" y="5209600"/>
                          <a:ext cx="592961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716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8160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77818"/>
              </p:ext>
            </p:extLst>
          </p:nvPr>
        </p:nvGraphicFramePr>
        <p:xfrm>
          <a:off x="287870" y="33739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739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9464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915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30440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30507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882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745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9464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8305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882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9374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37253" y="1808485"/>
            <a:ext cx="6605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34" name="図 33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46654"/>
              </p:ext>
            </p:extLst>
          </p:nvPr>
        </p:nvGraphicFramePr>
        <p:xfrm>
          <a:off x="7653963" y="2164386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8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3963" y="2164386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60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7652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58213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37581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47335"/>
              </p:ext>
            </p:extLst>
          </p:nvPr>
        </p:nvGraphicFramePr>
        <p:xfrm>
          <a:off x="287870" y="33231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41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231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3286404" y="2163910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8832">
            <a:off x="2465439" y="1988431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419"/>
              </p:ext>
            </p:extLst>
          </p:nvPr>
        </p:nvGraphicFramePr>
        <p:xfrm>
          <a:off x="5442514" y="2268655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42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2514" y="2268655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8956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1772" y="3219466"/>
            <a:ext cx="459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480148" y="3372012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2044790" y="5026568"/>
            <a:ext cx="6495333" cy="873034"/>
          </a:xfrm>
          <a:prstGeom prst="wedgeRoundRectCallout">
            <a:avLst>
              <a:gd name="adj1" fmla="val -8983"/>
              <a:gd name="adj2" fmla="val -157556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cast for the argument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219290" y="4998536"/>
            <a:ext cx="6743610" cy="1160964"/>
          </a:xfrm>
          <a:prstGeom prst="wedgeRoundRectCallout">
            <a:avLst>
              <a:gd name="adj1" fmla="val 24132"/>
              <a:gd name="adj2" fmla="val -43504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Rewritten to (let x = v 4 in x)</a:t>
            </a: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 e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≈ (let x = e in x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) ) 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680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4" grpId="0"/>
      <p:bldP spid="58" grpId="0" animBg="1"/>
      <p:bldP spid="8" grpId="0"/>
      <p:bldP spid="17" grpId="0" animBg="1"/>
      <p:bldP spid="32" grpId="0" animBg="1"/>
      <p:bldP spid="33" grpId="1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7652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58213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37581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58299"/>
              </p:ext>
            </p:extLst>
          </p:nvPr>
        </p:nvGraphicFramePr>
        <p:xfrm>
          <a:off x="287870" y="33231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7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231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3286404" y="2163910"/>
            <a:ext cx="3726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8832">
            <a:off x="2465439" y="1988431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91981"/>
              </p:ext>
            </p:extLst>
          </p:nvPr>
        </p:nvGraphicFramePr>
        <p:xfrm>
          <a:off x="5442514" y="2268655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78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2514" y="2268655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8956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407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29999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628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237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8956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32181" y="5111620"/>
            <a:ext cx="6495333" cy="873034"/>
          </a:xfrm>
          <a:prstGeom prst="wedgeRoundRectCallout">
            <a:avLst>
              <a:gd name="adj1" fmla="val 15394"/>
              <a:gd name="adj2" fmla="val -108582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cast for the return type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628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0581" y="5258497"/>
            <a:ext cx="815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4400" b="1" dirty="0" smtClean="0">
                <a:latin typeface="Chalkboard"/>
                <a:ea typeface="Osaka"/>
                <a:cs typeface="Chalkboard"/>
              </a:rPr>
              <a:t>〈f (v</a:t>
            </a:r>
            <a:r>
              <a:rPr lang="ja-JP" altLang="en-US" sz="4400" b="1" dirty="0" smtClean="0"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latin typeface="Chalkboard"/>
                <a:cs typeface="Chalkboard"/>
              </a:rPr>
              <a:t>4</a:t>
            </a:r>
            <a:r>
              <a:rPr lang="en-US" altLang="ja-JP" sz="4400" b="1" dirty="0">
                <a:latin typeface="Chalkboard"/>
                <a:cs typeface="Chalkboard"/>
              </a:rPr>
              <a:t>)</a:t>
            </a:r>
            <a:r>
              <a:rPr lang="en-US" altLang="ja-JP" sz="4400" b="1" dirty="0" smtClean="0">
                <a:latin typeface="Chalkboard"/>
                <a:cs typeface="Chalkboard"/>
              </a:rPr>
              <a:t>〉 </a:t>
            </a:r>
            <a:r>
              <a:rPr lang="en-US" altLang="ja-JP" sz="3200" dirty="0" smtClean="0">
                <a:latin typeface="Chalkboard"/>
                <a:cs typeface="Chalkboard"/>
              </a:rPr>
              <a:t>(if all casts are ignored)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8866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726855" y="5026568"/>
            <a:ext cx="6904663" cy="1259932"/>
          </a:xfrm>
          <a:prstGeom prst="wedgeRoundRectCallout">
            <a:avLst>
              <a:gd name="adj1" fmla="val 15037"/>
              <a:gd name="adj2" fmla="val -95870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uarantees captured continuations in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function f are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3" name="角丸四角形吹き出し 62"/>
          <p:cNvSpPr/>
          <p:nvPr/>
        </p:nvSpPr>
        <p:spPr>
          <a:xfrm>
            <a:off x="457200" y="4985514"/>
            <a:ext cx="7979830" cy="1300986"/>
          </a:xfrm>
          <a:prstGeom prst="wedgeRoundRectCallout">
            <a:avLst>
              <a:gd name="adj1" fmla="val -26294"/>
              <a:gd name="adj2" fmla="val -18455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Appropriate casts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are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inserted</a:t>
            </a:r>
          </a:p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w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ith help of </a:t>
            </a:r>
            <a:r>
              <a:rPr lang="en-US" altLang="ja-JP" sz="3200" dirty="0" err="1" smtClean="0">
                <a:solidFill>
                  <a:srgbClr val="632523"/>
                </a:solidFill>
                <a:latin typeface="Chalkboard"/>
                <a:cs typeface="Chalkboard"/>
              </a:rPr>
              <a:t>Danvy&amp;Filisnki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’ type system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520744" y="5039268"/>
            <a:ext cx="6841065" cy="1107532"/>
          </a:xfrm>
          <a:prstGeom prst="wedgeRoundRectCallout">
            <a:avLst>
              <a:gd name="adj1" fmla="val -9052"/>
              <a:gd name="adj2" fmla="val -83904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The result of v is passed to f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1600980" y="5064668"/>
            <a:ext cx="7035018" cy="1082132"/>
          </a:xfrm>
          <a:prstGeom prst="wedgeRoundRectCallout">
            <a:avLst>
              <a:gd name="adj1" fmla="val 25138"/>
              <a:gd name="adj2" fmla="val -132973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uarantees captured continuations in typed function v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are</a:t>
            </a:r>
            <a:r>
              <a:rPr lang="ja-JP" altLang="en-US" sz="32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typed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069" y="515653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028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/>
      <p:bldP spid="20" grpId="0" animBg="1"/>
      <p:bldP spid="25" grpId="0" animBg="1"/>
      <p:bldP spid="26" grpId="0"/>
      <p:bldP spid="27" grpId="0"/>
      <p:bldP spid="24" grpId="0" animBg="1"/>
      <p:bldP spid="29" grpId="0" animBg="1"/>
      <p:bldP spid="71" grpId="0"/>
      <p:bldP spid="31" grpId="0" animBg="1"/>
      <p:bldP spid="28" grpId="0" animBg="1"/>
      <p:bldP spid="63" grpId="0" animBg="1"/>
      <p:bldP spid="30" grpId="0" animBg="1"/>
      <p:bldP spid="4" grpId="0" animBg="1"/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Challenges to achieve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ideal cast semantics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How to manipulate the context where the cast result is used  </a:t>
            </a: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sz="1000" dirty="0"/>
          </a:p>
          <a:p>
            <a:r>
              <a:rPr lang="en-US" altLang="ja-JP" dirty="0"/>
              <a:t>How to obtain type information for the additional </a:t>
            </a:r>
            <a:r>
              <a:rPr lang="en-US" altLang="ja-JP" dirty="0" smtClean="0"/>
              <a:t>casts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838200" y="5019313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By following </a:t>
            </a:r>
            <a:r>
              <a:rPr lang="en-US" altLang="ja-JP" sz="3200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Danvy&amp;Filinski’s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type system for shift/reset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38200" y="2576276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By manipulating the context captured by shift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9400" y="2844801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078646" y="5069100"/>
            <a:ext cx="4327771" cy="16233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89820" y="3825193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solution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9188" y="3907250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24040"/>
              </p:ext>
            </p:extLst>
          </p:nvPr>
        </p:nvGraphicFramePr>
        <p:xfrm>
          <a:off x="321736" y="5440682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06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736" y="5440682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コンテンツ プレースホルダー 2"/>
          <p:cNvSpPr txBox="1">
            <a:spLocks/>
          </p:cNvSpPr>
          <p:nvPr/>
        </p:nvSpPr>
        <p:spPr>
          <a:xfrm>
            <a:off x="321736" y="3132667"/>
            <a:ext cx="8890002" cy="108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In an ideal semantics: </a:t>
            </a:r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457200" y="1532468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Changing the cast semantics </a:t>
            </a:r>
            <a:r>
              <a:rPr lang="en-US" altLang="ja-JP" dirty="0" smtClean="0"/>
              <a:t>so that typed </a:t>
            </a:r>
            <a:r>
              <a:rPr lang="en-US" altLang="ja-JP" dirty="0"/>
              <a:t>and </a:t>
            </a:r>
            <a:r>
              <a:rPr lang="en-US" altLang="ja-JP" dirty="0" err="1"/>
              <a:t>untyped</a:t>
            </a:r>
            <a:r>
              <a:rPr lang="en-US" altLang="ja-JP" dirty="0"/>
              <a:t> functions are called in typed and </a:t>
            </a:r>
            <a:r>
              <a:rPr lang="en-US" altLang="ja-JP" dirty="0" err="1"/>
              <a:t>untyped</a:t>
            </a:r>
            <a:r>
              <a:rPr lang="en-US" altLang="ja-JP" dirty="0"/>
              <a:t> contexts, resp.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18011" y="4332249"/>
            <a:ext cx="2543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S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7455">
            <a:off x="2088056" y="4240165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23077"/>
              </p:ext>
            </p:extLst>
          </p:nvPr>
        </p:nvGraphicFramePr>
        <p:xfrm>
          <a:off x="3924364" y="4424294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07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4364" y="4424294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229193" y="5204026"/>
            <a:ext cx="4047066" cy="1361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3705448" y="531901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9193" y="520402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452585" y="5771790"/>
            <a:ext cx="1642538" cy="6769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〈f    〉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3203778" y="5950284"/>
            <a:ext cx="406608" cy="3632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0421" y="5148294"/>
            <a:ext cx="2874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32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607385" y="5212494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467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43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Program syntax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ea typeface="Osaka"/>
              </a:rPr>
              <a:t>Types S, </a:t>
            </a:r>
            <a:r>
              <a:rPr lang="en-US" altLang="ja-JP" dirty="0" smtClean="0">
                <a:ea typeface="Osaka"/>
              </a:rPr>
              <a:t>T, α, β </a:t>
            </a:r>
            <a:r>
              <a:rPr lang="en-US" altLang="ja-JP" dirty="0">
                <a:ea typeface="Osaka"/>
              </a:rPr>
              <a:t>::= </a:t>
            </a:r>
            <a:r>
              <a:rPr lang="en-US" altLang="ja-JP" dirty="0" err="1">
                <a:ea typeface="Osaka"/>
              </a:rPr>
              <a:t>int</a:t>
            </a:r>
            <a:r>
              <a:rPr lang="en-US" altLang="ja-JP" dirty="0">
                <a:ea typeface="Osaka"/>
              </a:rPr>
              <a:t> | … | </a:t>
            </a:r>
            <a:r>
              <a:rPr lang="en-US" altLang="ja-JP" dirty="0" err="1" smtClean="0">
                <a:ea typeface="Osaka"/>
              </a:rPr>
              <a:t>Dyn</a:t>
            </a:r>
            <a:r>
              <a:rPr lang="en-US" altLang="ja-JP" dirty="0" smtClean="0">
                <a:ea typeface="Osaka"/>
              </a:rPr>
              <a:t>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       S /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ea typeface="Osaka"/>
              </a:rPr>
              <a:t>α</a:t>
            </a:r>
            <a:r>
              <a:rPr lang="en-US" altLang="ja-JP" dirty="0" smtClean="0">
                <a:ea typeface="Osaka"/>
              </a:rPr>
              <a:t> </a:t>
            </a:r>
            <a:r>
              <a:rPr lang="en-US" altLang="ja-JP" dirty="0">
                <a:ea typeface="Osaka"/>
              </a:rPr>
              <a:t>→ </a:t>
            </a:r>
            <a:r>
              <a:rPr lang="en-US" altLang="ja-JP" dirty="0" smtClean="0">
                <a:ea typeface="Osaka"/>
              </a:rPr>
              <a:t>T / 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β</a:t>
            </a:r>
          </a:p>
          <a:p>
            <a:pPr marL="0" indent="0">
              <a:buNone/>
            </a:pPr>
            <a:endParaRPr lang="en-US" altLang="ja-JP" sz="1000" dirty="0">
              <a:solidFill>
                <a:schemeClr val="accent2">
                  <a:lumMod val="50000"/>
                </a:schemeClr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Terms s, t ::= 1 | + | … | </a:t>
            </a:r>
            <a:r>
              <a:rPr lang="en-US" altLang="ja-JP" dirty="0" err="1">
                <a:solidFill>
                  <a:srgbClr val="000000"/>
                </a:solidFill>
                <a:ea typeface="Osaka"/>
              </a:rPr>
              <a:t>λx.s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| s t |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               </a:t>
            </a:r>
            <a:r>
              <a:rPr lang="en-US" altLang="ja-JP" sz="1000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>
                <a:ea typeface="Osaka"/>
              </a:rPr>
              <a:t>s : S</a:t>
            </a:r>
            <a:r>
              <a:rPr lang="ja-JP" altLang="en-US" dirty="0">
                <a:ea typeface="Osaka"/>
              </a:rPr>
              <a:t>  </a:t>
            </a:r>
            <a:r>
              <a:rPr lang="en-US" altLang="ja-JP" dirty="0">
                <a:ea typeface="Osaka"/>
              </a:rPr>
              <a:t> </a:t>
            </a:r>
            <a:r>
              <a:rPr lang="ja-JP" altLang="en-US" dirty="0">
                <a:ea typeface="Osaka"/>
              </a:rPr>
              <a:t> 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T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s | 〈s〉</a:t>
            </a:r>
            <a:endParaRPr lang="en-US" altLang="ja-JP" dirty="0">
              <a:ea typeface="Osaka"/>
            </a:endParaRPr>
          </a:p>
          <a:p>
            <a:endParaRPr kumimoji="1" lang="ja-JP" altLang="en-US" dirty="0">
              <a:ea typeface="Osaka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11845"/>
              </p:ext>
            </p:extLst>
          </p:nvPr>
        </p:nvGraphicFramePr>
        <p:xfrm>
          <a:off x="4003031" y="3555910"/>
          <a:ext cx="622625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494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3031" y="3555910"/>
                        <a:ext cx="622625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6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523224"/>
            <a:ext cx="8686800" cy="5334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Extending gradual typing with </a:t>
            </a:r>
            <a:r>
              <a:rPr lang="en-US" altLang="ja-JP" dirty="0" smtClean="0"/>
              <a:t>delimited-control operators </a:t>
            </a:r>
            <a:r>
              <a:rPr lang="en-US" altLang="ja-JP" b="1" i="1" dirty="0" smtClean="0"/>
              <a:t>shift/reset</a:t>
            </a:r>
          </a:p>
          <a:p>
            <a:pPr lvl="1"/>
            <a:r>
              <a:rPr lang="en-US" altLang="ja-JP" dirty="0" smtClean="0"/>
              <a:t>An extension of </a:t>
            </a:r>
            <a:r>
              <a:rPr lang="en-US" altLang="ja-JP" b="1" i="1" dirty="0" smtClean="0"/>
              <a:t>blame calculus</a:t>
            </a:r>
            <a:r>
              <a:rPr lang="ja-JP" altLang="en-US" i="1" dirty="0" smtClean="0"/>
              <a:t> </a:t>
            </a:r>
            <a:r>
              <a:rPr lang="en-US" altLang="ja-JP" sz="2000" dirty="0" smtClean="0"/>
              <a:t>[Tobin-</a:t>
            </a:r>
            <a:r>
              <a:rPr lang="en-US" altLang="ja-JP" sz="2000" dirty="0" err="1" smtClean="0"/>
              <a:t>Hochstadt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&amp;Felleisen’06,Wadler&amp;Findler’09] </a:t>
            </a:r>
            <a:r>
              <a:rPr lang="en-US" altLang="ja-JP" dirty="0" smtClean="0"/>
              <a:t>with a new form of cast</a:t>
            </a:r>
          </a:p>
          <a:p>
            <a:r>
              <a:rPr lang="en-US" altLang="ja-JP" dirty="0" smtClean="0"/>
              <a:t>Defining continuation passing 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(CPS) transformation for the extended calculus</a:t>
            </a:r>
          </a:p>
          <a:p>
            <a:r>
              <a:rPr kumimoji="1" lang="en-US" altLang="ja-JP" dirty="0" smtClean="0"/>
              <a:t>Investigating three properties</a:t>
            </a:r>
          </a:p>
          <a:p>
            <a:pPr lvl="1"/>
            <a:r>
              <a:rPr lang="en-US" altLang="ja-JP" dirty="0" smtClean="0"/>
              <a:t>Type soundness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Soundness of the CPS transformation</a:t>
            </a:r>
          </a:p>
          <a:p>
            <a:pPr lvl="1"/>
            <a:r>
              <a:rPr kumimoji="1" lang="en-US" altLang="ja-JP" dirty="0" smtClean="0"/>
              <a:t>Blame Theorem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56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</a:t>
            </a:r>
            <a:r>
              <a:rPr lang="en-US" altLang="ja-JP" sz="4900" dirty="0" smtClean="0"/>
              <a:t>for shift/reset</a:t>
            </a:r>
            <a:r>
              <a:rPr kumimoji="1" lang="en-US" altLang="ja-JP" sz="4900" dirty="0" smtClean="0"/>
              <a:t/>
            </a:r>
            <a:br>
              <a:rPr kumimoji="1" lang="en-US" altLang="ja-JP" sz="4900" dirty="0" smtClean="0"/>
            </a:b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9" y="1473638"/>
            <a:ext cx="395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4400" dirty="0" smtClean="0">
                <a:latin typeface="Chalkboard"/>
                <a:cs typeface="Chalkboard"/>
              </a:rPr>
              <a:t>; 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4400" dirty="0" smtClean="0">
                <a:solidFill>
                  <a:srgbClr val="632523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rgbClr val="632523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12739" y="2552700"/>
            <a:ext cx="3809999" cy="990600"/>
          </a:xfrm>
          <a:prstGeom prst="wedgeRoundRectCallout">
            <a:avLst>
              <a:gd name="adj1" fmla="val 32726"/>
              <a:gd name="adj2" fmla="val -8289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reset’s body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990600"/>
          </a:xfrm>
          <a:prstGeom prst="wedgeRoundRectCallout">
            <a:avLst>
              <a:gd name="adj1" fmla="val -13270"/>
              <a:gd name="adj2" fmla="val -77648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result type of the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closest reset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92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Example:</a:t>
            </a:r>
            <a:endParaRPr kumimoji="1" lang="en-US" altLang="ja-JP" dirty="0" smtClean="0">
              <a:ea typeface="Osaka"/>
            </a:endParaRP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〈1 + (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…) 〉 &amp;&amp; false</a:t>
            </a:r>
            <a:endParaRPr lang="en-US" altLang="ja-JP" dirty="0">
              <a:ea typeface="Osak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30313" y="5375483"/>
            <a:ext cx="5810376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;    </a:t>
            </a:r>
            <a:r>
              <a:rPr lang="en-US" altLang="ja-JP" sz="36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├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… : </a:t>
            </a:r>
            <a:r>
              <a:rPr lang="en-US" altLang="ja-JP" sz="36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; 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869279"/>
              </p:ext>
            </p:extLst>
          </p:nvPr>
        </p:nvGraphicFramePr>
        <p:xfrm>
          <a:off x="2041551" y="5464930"/>
          <a:ext cx="311184" cy="69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26" name="数式" r:id="rId4" imgW="165100" imgH="177800" progId="Equation.3">
                  <p:embed/>
                </p:oleObj>
              </mc:Choice>
              <mc:Fallback>
                <p:oleObj name="数式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1551" y="5464930"/>
                        <a:ext cx="311184" cy="69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2592423" y="5357595"/>
            <a:ext cx="874614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rgbClr val="25406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305200" y="5352558"/>
            <a:ext cx="1235489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bool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452505" y="5370446"/>
            <a:ext cx="1040868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200586" y="4341897"/>
            <a:ext cx="1523814" cy="598403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9329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  <p:bldP spid="11" grpId="0"/>
      <p:bldP spid="12" grpId="0"/>
      <p:bldP spid="1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</a:t>
            </a:r>
            <a:r>
              <a:rPr lang="en-US" altLang="ja-JP" sz="4900" dirty="0" smtClean="0"/>
              <a:t>for shift/reset</a:t>
            </a:r>
            <a:r>
              <a:rPr kumimoji="1" lang="en-US" altLang="ja-JP" sz="4900" dirty="0" smtClean="0"/>
              <a:t/>
            </a:r>
            <a:br>
              <a:rPr kumimoji="1" lang="en-US" altLang="ja-JP" sz="4900" dirty="0" smtClean="0"/>
            </a:b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9" y="1473638"/>
            <a:ext cx="395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4400" dirty="0" smtClean="0">
                <a:latin typeface="Chalkboard"/>
                <a:cs typeface="Chalkboard"/>
              </a:rPr>
              <a:t>; 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4400" dirty="0" smtClean="0">
                <a:solidFill>
                  <a:srgbClr val="632523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rgbClr val="632523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12739" y="2552700"/>
            <a:ext cx="3809999" cy="990600"/>
          </a:xfrm>
          <a:prstGeom prst="wedgeRoundRectCallout">
            <a:avLst>
              <a:gd name="adj1" fmla="val 32726"/>
              <a:gd name="adj2" fmla="val -8289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reset’s body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990600"/>
          </a:xfrm>
          <a:prstGeom prst="wedgeRoundRectCallout">
            <a:avLst>
              <a:gd name="adj1" fmla="val -13270"/>
              <a:gd name="adj2" fmla="val -77648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result type of the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closest reset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92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Example:</a:t>
            </a:r>
            <a:endParaRPr kumimoji="1" lang="en-US" altLang="ja-JP" dirty="0" smtClean="0">
              <a:ea typeface="Osaka"/>
            </a:endParaRP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〈1 + (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…) 〉 &amp;&amp; false</a:t>
            </a:r>
            <a:endParaRPr lang="en-US" altLang="ja-JP" dirty="0">
              <a:ea typeface="Osak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30313" y="5375483"/>
            <a:ext cx="5810376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;    </a:t>
            </a:r>
            <a:r>
              <a:rPr lang="en-US" altLang="ja-JP" sz="36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├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… : </a:t>
            </a:r>
            <a:r>
              <a:rPr lang="en-US" altLang="ja-JP" sz="36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; 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03901"/>
              </p:ext>
            </p:extLst>
          </p:nvPr>
        </p:nvGraphicFramePr>
        <p:xfrm>
          <a:off x="2041551" y="5464930"/>
          <a:ext cx="311184" cy="69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43" name="数式" r:id="rId4" imgW="165100" imgH="177800" progId="Equation.3">
                  <p:embed/>
                </p:oleObj>
              </mc:Choice>
              <mc:Fallback>
                <p:oleObj name="数式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1551" y="5464930"/>
                        <a:ext cx="311184" cy="69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2592423" y="5357595"/>
            <a:ext cx="874614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 ?</a:t>
            </a:r>
            <a:endParaRPr lang="en-US" altLang="ja-JP" sz="3600" dirty="0">
              <a:solidFill>
                <a:srgbClr val="25406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305200" y="5352558"/>
            <a:ext cx="1235489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?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452505" y="5370446"/>
            <a:ext cx="1040868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?</a:t>
            </a:r>
            <a:endParaRPr lang="en-US" altLang="ja-JP" sz="36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200586" y="4341897"/>
            <a:ext cx="1523814" cy="598403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009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  <p:bldP spid="11" grpId="0"/>
      <p:bldP spid="12" grpId="0"/>
      <p:bldP spid="1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</a:t>
            </a:r>
            <a:r>
              <a:rPr lang="en-US" altLang="ja-JP" sz="4900" dirty="0" smtClean="0"/>
              <a:t>for shift/reset</a:t>
            </a:r>
            <a:r>
              <a:rPr kumimoji="1" lang="en-US" altLang="ja-JP" sz="4900" dirty="0" smtClean="0"/>
              <a:t/>
            </a:r>
            <a:br>
              <a:rPr kumimoji="1" lang="en-US" altLang="ja-JP" sz="4900" dirty="0" smtClean="0"/>
            </a:b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9" y="1473638"/>
            <a:ext cx="395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4400" dirty="0" smtClean="0">
                <a:latin typeface="Chalkboard"/>
                <a:cs typeface="Chalkboard"/>
              </a:rPr>
              <a:t>; 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4400" dirty="0" smtClean="0">
                <a:solidFill>
                  <a:srgbClr val="632523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rgbClr val="632523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12739" y="2552700"/>
            <a:ext cx="3809999" cy="990600"/>
          </a:xfrm>
          <a:prstGeom prst="wedgeRoundRectCallout">
            <a:avLst>
              <a:gd name="adj1" fmla="val 32726"/>
              <a:gd name="adj2" fmla="val -8289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reset’s body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990600"/>
          </a:xfrm>
          <a:prstGeom prst="wedgeRoundRectCallout">
            <a:avLst>
              <a:gd name="adj1" fmla="val -13270"/>
              <a:gd name="adj2" fmla="val -77648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result type of the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closest reset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92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Example:</a:t>
            </a:r>
            <a:endParaRPr kumimoji="1" lang="en-US" altLang="ja-JP" dirty="0" smtClean="0">
              <a:ea typeface="Osaka"/>
            </a:endParaRP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〈1 + (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…) 〉 &amp;&amp; false</a:t>
            </a:r>
            <a:endParaRPr lang="en-US" altLang="ja-JP" dirty="0">
              <a:ea typeface="Osak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30313" y="5375483"/>
            <a:ext cx="5810376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;    </a:t>
            </a:r>
            <a:r>
              <a:rPr lang="en-US" altLang="ja-JP" sz="36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├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… : </a:t>
            </a:r>
            <a:r>
              <a:rPr lang="en-US" altLang="ja-JP" sz="36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; 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88363"/>
              </p:ext>
            </p:extLst>
          </p:nvPr>
        </p:nvGraphicFramePr>
        <p:xfrm>
          <a:off x="2041551" y="5464930"/>
          <a:ext cx="311184" cy="69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67" name="数式" r:id="rId4" imgW="165100" imgH="177800" progId="Equation.3">
                  <p:embed/>
                </p:oleObj>
              </mc:Choice>
              <mc:Fallback>
                <p:oleObj name="数式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1551" y="5464930"/>
                        <a:ext cx="311184" cy="69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2643222" y="5357595"/>
            <a:ext cx="874614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?</a:t>
            </a:r>
            <a:endParaRPr lang="en-US" altLang="ja-JP" sz="3600" dirty="0">
              <a:solidFill>
                <a:srgbClr val="25406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355999" y="5352558"/>
            <a:ext cx="1235489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?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452505" y="5370446"/>
            <a:ext cx="1040868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200586" y="4341897"/>
            <a:ext cx="1523814" cy="598403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3069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</a:t>
            </a:r>
            <a:r>
              <a:rPr lang="en-US" altLang="ja-JP" sz="4900" dirty="0" smtClean="0"/>
              <a:t>for shift/reset</a:t>
            </a:r>
            <a:r>
              <a:rPr kumimoji="1" lang="en-US" altLang="ja-JP" sz="4900" dirty="0" smtClean="0"/>
              <a:t/>
            </a:r>
            <a:br>
              <a:rPr kumimoji="1" lang="en-US" altLang="ja-JP" sz="4900" dirty="0" smtClean="0"/>
            </a:b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9" y="1473638"/>
            <a:ext cx="395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4400" dirty="0" smtClean="0">
                <a:latin typeface="Chalkboard"/>
                <a:cs typeface="Chalkboard"/>
              </a:rPr>
              <a:t>; 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4400" dirty="0" smtClean="0">
                <a:solidFill>
                  <a:srgbClr val="632523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rgbClr val="632523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12739" y="2552700"/>
            <a:ext cx="3809999" cy="990600"/>
          </a:xfrm>
          <a:prstGeom prst="wedgeRoundRectCallout">
            <a:avLst>
              <a:gd name="adj1" fmla="val 32726"/>
              <a:gd name="adj2" fmla="val -8289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reset’s body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990600"/>
          </a:xfrm>
          <a:prstGeom prst="wedgeRoundRectCallout">
            <a:avLst>
              <a:gd name="adj1" fmla="val -13270"/>
              <a:gd name="adj2" fmla="val -77648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result type of the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closest reset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92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Example:</a:t>
            </a:r>
            <a:endParaRPr kumimoji="1" lang="en-US" altLang="ja-JP" dirty="0" smtClean="0">
              <a:ea typeface="Osaka"/>
            </a:endParaRP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〈1 + (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…) 〉 &amp;&amp; false</a:t>
            </a:r>
            <a:endParaRPr lang="en-US" altLang="ja-JP" dirty="0">
              <a:ea typeface="Osak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30313" y="5375483"/>
            <a:ext cx="5810376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;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36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├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… : </a:t>
            </a:r>
            <a:r>
              <a:rPr lang="en-US" altLang="ja-JP" sz="36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; 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66873"/>
              </p:ext>
            </p:extLst>
          </p:nvPr>
        </p:nvGraphicFramePr>
        <p:xfrm>
          <a:off x="2041551" y="5464930"/>
          <a:ext cx="311184" cy="69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12" name="数式" r:id="rId4" imgW="165100" imgH="177800" progId="Equation.3">
                  <p:embed/>
                </p:oleObj>
              </mc:Choice>
              <mc:Fallback>
                <p:oleObj name="数式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1551" y="5464930"/>
                        <a:ext cx="311184" cy="69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2592423" y="5357595"/>
            <a:ext cx="874614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rgbClr val="25406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452505" y="5370446"/>
            <a:ext cx="1040868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200586" y="4341897"/>
            <a:ext cx="1523814" cy="598403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355999" y="5352558"/>
            <a:ext cx="1235489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?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7838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</a:t>
            </a:r>
            <a:r>
              <a:rPr lang="en-US" altLang="ja-JP" sz="4900" dirty="0" smtClean="0"/>
              <a:t>for shift/reset</a:t>
            </a:r>
            <a:r>
              <a:rPr kumimoji="1" lang="en-US" altLang="ja-JP" sz="4900" dirty="0" smtClean="0"/>
              <a:t/>
            </a:r>
            <a:br>
              <a:rPr kumimoji="1" lang="en-US" altLang="ja-JP" sz="4900" dirty="0" smtClean="0"/>
            </a:b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939" y="1473638"/>
            <a:ext cx="395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4400" dirty="0" smtClean="0">
                <a:latin typeface="Chalkboard"/>
                <a:cs typeface="Chalkboard"/>
              </a:rPr>
              <a:t>; 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4400" dirty="0" smtClean="0"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4400" dirty="0" smtClean="0">
                <a:solidFill>
                  <a:srgbClr val="632523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rgbClr val="632523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12739" y="2552700"/>
            <a:ext cx="3809999" cy="990600"/>
          </a:xfrm>
          <a:prstGeom prst="wedgeRoundRectCallout">
            <a:avLst>
              <a:gd name="adj1" fmla="val 32726"/>
              <a:gd name="adj2" fmla="val -8289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closest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reset’s body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990600"/>
          </a:xfrm>
          <a:prstGeom prst="wedgeRoundRectCallout">
            <a:avLst>
              <a:gd name="adj1" fmla="val -13270"/>
              <a:gd name="adj2" fmla="val -77648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result type of the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closest reset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92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Example:</a:t>
            </a:r>
            <a:endParaRPr kumimoji="1" lang="en-US" altLang="ja-JP" dirty="0" smtClean="0">
              <a:ea typeface="Osaka"/>
            </a:endParaRP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〈1 + (</a:t>
            </a:r>
            <a:r>
              <a:rPr lang="en-US" altLang="ja-JP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dirty="0" smtClean="0">
                <a:ea typeface="Osaka"/>
              </a:rPr>
              <a:t> k. …) 〉 &amp;&amp; false</a:t>
            </a:r>
            <a:endParaRPr lang="en-US" altLang="ja-JP" dirty="0">
              <a:ea typeface="Osaka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30313" y="5375483"/>
            <a:ext cx="5810376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;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</a:t>
            </a:r>
            <a:r>
              <a:rPr lang="en-US" altLang="ja-JP" sz="36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├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… : </a:t>
            </a:r>
            <a:r>
              <a:rPr lang="en-US" altLang="ja-JP" sz="36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; 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694453"/>
              </p:ext>
            </p:extLst>
          </p:nvPr>
        </p:nvGraphicFramePr>
        <p:xfrm>
          <a:off x="2041551" y="5464930"/>
          <a:ext cx="311184" cy="69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35" name="数式" r:id="rId4" imgW="165100" imgH="177800" progId="Equation.3">
                  <p:embed/>
                </p:oleObj>
              </mc:Choice>
              <mc:Fallback>
                <p:oleObj name="数式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1551" y="5464930"/>
                        <a:ext cx="311184" cy="69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2592423" y="5357595"/>
            <a:ext cx="874614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rgbClr val="25406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305200" y="5352558"/>
            <a:ext cx="1235489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bool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452505" y="5370446"/>
            <a:ext cx="1040868" cy="769190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36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200586" y="4341897"/>
            <a:ext cx="1523814" cy="598403"/>
          </a:xfrm>
          <a:prstGeom prst="wedgeRoundRectCallout">
            <a:avLst>
              <a:gd name="adj1" fmla="val -12382"/>
              <a:gd name="adj2" fmla="val -4357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3300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47939" y="1473638"/>
            <a:ext cx="4003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Chalkboard"/>
                <a:ea typeface="Osaka"/>
                <a:cs typeface="Chalkboard"/>
              </a:rPr>
              <a:t>S / </a:t>
            </a:r>
            <a:r>
              <a:rPr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α</a:t>
            </a:r>
            <a:r>
              <a:rPr lang="en-US" altLang="ja-JP" sz="4400" dirty="0" smtClean="0">
                <a:latin typeface="Chalkboard"/>
                <a:ea typeface="Osaka"/>
                <a:cs typeface="Chalkboard"/>
              </a:rPr>
              <a:t> → T / </a:t>
            </a:r>
            <a:r>
              <a:rPr lang="en-US" altLang="ja-JP" sz="4400" dirty="0" smtClean="0">
                <a:solidFill>
                  <a:schemeClr val="accent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4400" dirty="0" smtClean="0">
              <a:solidFill>
                <a:schemeClr val="accent2">
                  <a:lumMod val="50000"/>
                </a:schemeClr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635501" y="2552700"/>
            <a:ext cx="4203699" cy="1447800"/>
          </a:xfrm>
          <a:prstGeom prst="wedgeRoundRectCallout">
            <a:avLst>
              <a:gd name="adj1" fmla="val -13449"/>
              <a:gd name="adj2" fmla="val -64745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 result type of the closest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reset</a:t>
            </a:r>
            <a:r>
              <a:rPr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at call point</a:t>
            </a:r>
            <a:endParaRPr lang="en-US" altLang="ja-JP" sz="2800" dirty="0">
              <a:solidFill>
                <a:srgbClr val="000000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312739" y="2552700"/>
            <a:ext cx="3809999" cy="1447800"/>
          </a:xfrm>
          <a:prstGeom prst="wedgeRoundRectCallout">
            <a:avLst>
              <a:gd name="adj1" fmla="val 39528"/>
              <a:gd name="adj2" fmla="val -7088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the closest reset’s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body</a:t>
            </a:r>
            <a:r>
              <a:rPr lang="ja-JP" altLang="en-US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at call point</a:t>
            </a:r>
            <a:endParaRPr lang="en-US" altLang="ja-JP" sz="2800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/>
              <a:t>T</a:t>
            </a:r>
            <a:r>
              <a:rPr kumimoji="1" lang="en-US" altLang="ja-JP" sz="4900" dirty="0" smtClean="0"/>
              <a:t>ype system for shift/reset </a:t>
            </a:r>
            <a:r>
              <a:rPr lang="en-US" altLang="ja-JP" sz="3300" dirty="0" smtClean="0"/>
              <a:t>[Danvy&amp;Filinski’89]</a:t>
            </a:r>
            <a:endParaRPr kumimoji="1" lang="ja-JP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58532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Issues to achieve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ideal cast semantics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How to manipulate the context where the cast result is used  </a:t>
            </a: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sz="1000" dirty="0"/>
          </a:p>
          <a:p>
            <a:r>
              <a:rPr lang="en-US" altLang="ja-JP" dirty="0"/>
              <a:t>How to obtain type information for the additional </a:t>
            </a:r>
            <a:r>
              <a:rPr lang="en-US" altLang="ja-JP" dirty="0" smtClean="0"/>
              <a:t>casts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838200" y="5019313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By following </a:t>
            </a:r>
            <a:r>
              <a:rPr lang="en-US" altLang="ja-JP" sz="3200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Danvy</a:t>
            </a:r>
            <a:r>
              <a:rPr lang="en-US" altLang="ja-JP" sz="3200" dirty="0" err="1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&amp;Filinski’s</a:t>
            </a: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type system for shift/reset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38200" y="2576276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By manipulating the context captured by shift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9400" y="2844801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9400" y="5283201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3147943"/>
            <a:ext cx="8507940" cy="2489876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838209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Apple Chancery"/>
              <a:ea typeface="Osaka"/>
              <a:cs typeface="Apple Chancery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245083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201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59403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20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4145542" y="3859104"/>
            <a:ext cx="3161835" cy="1187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03803" y="3997861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37201" y="4123606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45145" y="4236580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15132" y="4019027"/>
            <a:ext cx="1319792" cy="89259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FFFFFF"/>
                </a:solidFill>
                <a:latin typeface="Apple Chancery"/>
                <a:ea typeface="Osaka"/>
                <a:cs typeface="Apple Chancery"/>
              </a:rPr>
              <a:t>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k.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147624" y="3859104"/>
            <a:ext cx="3161835" cy="118744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603803" y="3997861"/>
            <a:ext cx="2311400" cy="92035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53664" y="2560994"/>
            <a:ext cx="3597324" cy="945252"/>
          </a:xfrm>
          <a:prstGeom prst="wedgeRoundRectCallout">
            <a:avLst>
              <a:gd name="adj1" fmla="val 14451"/>
              <a:gd name="adj2" fmla="val -84198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type of the body of the reset </a:t>
            </a:r>
            <a:endParaRPr kumimoji="1" lang="ja-JP" altLang="en-US" sz="2800" dirty="0" smtClean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127000" y="2560994"/>
            <a:ext cx="3957124" cy="945252"/>
          </a:xfrm>
          <a:prstGeom prst="wedgeRoundRectCallout">
            <a:avLst>
              <a:gd name="adj1" fmla="val 46866"/>
              <a:gd name="adj2" fmla="val -85542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The return type of the body of the reset </a:t>
            </a:r>
            <a:endParaRPr kumimoji="1" lang="ja-JP" altLang="en-US" sz="2800" dirty="0" smtClean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83401" y="3047018"/>
            <a:ext cx="117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Func</a:t>
            </a:r>
            <a:endParaRPr lang="ja-JP" altLang="en-US" sz="36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648069" y="2274312"/>
            <a:ext cx="3314928" cy="557789"/>
            <a:chOff x="-911880" y="2429967"/>
            <a:chExt cx="3314928" cy="557789"/>
          </a:xfrm>
          <a:solidFill>
            <a:srgbClr val="FFFFFF"/>
          </a:solidFill>
        </p:grpSpPr>
        <p:sp>
          <p:nvSpPr>
            <p:cNvPr id="28" name="角丸四角形吹き出し 27"/>
            <p:cNvSpPr/>
            <p:nvPr/>
          </p:nvSpPr>
          <p:spPr>
            <a:xfrm>
              <a:off x="-911880" y="2429967"/>
              <a:ext cx="3314928" cy="557789"/>
            </a:xfrm>
            <a:prstGeom prst="wedgeRoundRectCallout">
              <a:avLst>
                <a:gd name="adj1" fmla="val -62065"/>
                <a:gd name="adj2" fmla="val 229351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9763546"/>
                </p:ext>
              </p:extLst>
            </p:nvPr>
          </p:nvGraphicFramePr>
          <p:xfrm>
            <a:off x="769465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203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9465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図形グループ 22"/>
          <p:cNvGrpSpPr/>
          <p:nvPr/>
        </p:nvGrpSpPr>
        <p:grpSpPr>
          <a:xfrm>
            <a:off x="5648069" y="2278973"/>
            <a:ext cx="3314928" cy="557789"/>
            <a:chOff x="-911880" y="2429967"/>
            <a:chExt cx="3314928" cy="557789"/>
          </a:xfrm>
          <a:solidFill>
            <a:srgbClr val="FFFFFF"/>
          </a:solidFill>
        </p:grpSpPr>
        <p:sp>
          <p:nvSpPr>
            <p:cNvPr id="24" name="角丸四角形吹き出し 23"/>
            <p:cNvSpPr/>
            <p:nvPr/>
          </p:nvSpPr>
          <p:spPr>
            <a:xfrm>
              <a:off x="-911880" y="2429967"/>
              <a:ext cx="3314928" cy="557789"/>
            </a:xfrm>
            <a:prstGeom prst="wedgeRoundRectCallout">
              <a:avLst>
                <a:gd name="adj1" fmla="val -31161"/>
                <a:gd name="adj2" fmla="val 26160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k (…)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Osaka"/>
                  <a:ea typeface="Osaka"/>
                  <a:cs typeface="Osaka"/>
                </a:rPr>
                <a:t>α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endParaRPr>
            </a:p>
          </p:txBody>
        </p:sp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069157"/>
                </p:ext>
              </p:extLst>
            </p:nvPr>
          </p:nvGraphicFramePr>
          <p:xfrm>
            <a:off x="1213951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204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3951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1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1" grpId="0" animBg="1"/>
      <p:bldP spid="22" grpId="0" animBg="1"/>
      <p:bldP spid="31" grpId="0" animBg="1"/>
      <p:bldP spid="31" grpId="1" animBg="1"/>
      <p:bldP spid="34" grpId="0" animBg="1"/>
      <p:bldP spid="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087462" y="2341648"/>
            <a:ext cx="2207104" cy="610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The problematic reduction </a:t>
            </a:r>
            <a:br>
              <a:rPr lang="en-US" altLang="ja-JP" sz="4000" dirty="0"/>
            </a:br>
            <a:r>
              <a:rPr lang="en-US" altLang="ja-JP" sz="4000" dirty="0"/>
              <a:t>is resolved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6585" y="2328947"/>
            <a:ext cx="2177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latin typeface="Chalkboard"/>
                <a:cs typeface="Chalkboard"/>
              </a:rPr>
              <a:t>    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8393"/>
              </p:ext>
            </p:extLst>
          </p:nvPr>
        </p:nvGraphicFramePr>
        <p:xfrm>
          <a:off x="244378" y="383577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5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378" y="383577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718812" y="3781782"/>
            <a:ext cx="1349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*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10270" y="4718248"/>
            <a:ext cx="6525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〜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1087461" y="4573376"/>
            <a:ext cx="5516539" cy="9765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1202838" y="4645600"/>
            <a:ext cx="5251103" cy="814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〈let x = v    in           〉</a:t>
            </a:r>
            <a:endParaRPr lang="ja-JP" altLang="en-US" sz="32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67393" y="2433548"/>
            <a:ext cx="471008" cy="442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v</a:t>
            </a:r>
            <a:endParaRPr lang="ja-JP" altLang="en-US" sz="32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3368139" y="2575501"/>
            <a:ext cx="4852507" cy="600243"/>
          </a:xfrm>
          <a:prstGeom prst="wedgeRoundRectCallout">
            <a:avLst>
              <a:gd name="adj1" fmla="val -67772"/>
              <a:gd name="adj2" fmla="val 693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v : </a:t>
            </a:r>
            <a:r>
              <a:rPr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/</a:t>
            </a:r>
            <a:r>
              <a:rPr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/</a:t>
            </a:r>
            <a:r>
              <a:rPr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  </a:t>
            </a:r>
            <a:r>
              <a:rPr kumimoji="1"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48846"/>
              </p:ext>
            </p:extLst>
          </p:nvPr>
        </p:nvGraphicFramePr>
        <p:xfrm>
          <a:off x="6732914" y="2698920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58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2914" y="2698920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13189605" y="2531208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353831" y="4892912"/>
            <a:ext cx="453381" cy="4336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4421281" y="4743648"/>
            <a:ext cx="1526903" cy="6144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〈f    〉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097284" y="4863649"/>
            <a:ext cx="449989" cy="398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1491370" y="3347553"/>
            <a:ext cx="3793438" cy="922810"/>
          </a:xfrm>
          <a:prstGeom prst="wedgeRoundRectCallout">
            <a:avLst>
              <a:gd name="adj1" fmla="val -30158"/>
              <a:gd name="adj2" fmla="val 89988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〈…〉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: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endParaRPr lang="en-US" altLang="ja-JP" sz="2800" dirty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(</a:t>
            </a:r>
            <a:r>
              <a:rPr kumimoji="1" lang="en-US" altLang="ja-JP" sz="2800" dirty="0" err="1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orresp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to 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β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   </a:t>
            </a:r>
            <a:r>
              <a:rPr kumimoji="1"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)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37842"/>
              </p:ext>
            </p:extLst>
          </p:nvPr>
        </p:nvGraphicFramePr>
        <p:xfrm>
          <a:off x="3607396" y="3422076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59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7396" y="3422076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70196"/>
              </p:ext>
            </p:extLst>
          </p:nvPr>
        </p:nvGraphicFramePr>
        <p:xfrm>
          <a:off x="3802990" y="3848452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60" name="数式" r:id="rId9" imgW="203200" imgH="127000" progId="Equation.3">
                  <p:embed/>
                </p:oleObj>
              </mc:Choice>
              <mc:Fallback>
                <p:oleObj name="数式" r:id="rId9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2990" y="3848452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角丸四角形吹き出し 43"/>
          <p:cNvSpPr/>
          <p:nvPr/>
        </p:nvSpPr>
        <p:spPr>
          <a:xfrm>
            <a:off x="5375828" y="3347553"/>
            <a:ext cx="3692085" cy="922810"/>
          </a:xfrm>
          <a:prstGeom prst="wedgeRoundRectCallout">
            <a:avLst>
              <a:gd name="adj1" fmla="val -34278"/>
              <a:gd name="adj2" fmla="val 121445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〈…〉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: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corresp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to </a:t>
            </a:r>
            <a:r>
              <a:rPr kumimoji="1"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   </a:t>
            </a:r>
            <a:r>
              <a:rPr kumimoji="1" lang="en-US" altLang="ja-JP" sz="2800" dirty="0" smtClean="0">
                <a:solidFill>
                  <a:srgbClr val="254061"/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)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70059"/>
              </p:ext>
            </p:extLst>
          </p:nvPr>
        </p:nvGraphicFramePr>
        <p:xfrm>
          <a:off x="7507320" y="3436400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61" name="数式" r:id="rId10" imgW="203200" imgH="127000" progId="Equation.3">
                  <p:embed/>
                </p:oleObj>
              </mc:Choice>
              <mc:Fallback>
                <p:oleObj name="数式" r:id="rId10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7320" y="3436400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77758"/>
              </p:ext>
            </p:extLst>
          </p:nvPr>
        </p:nvGraphicFramePr>
        <p:xfrm>
          <a:off x="7997374" y="3853475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62" name="数式" r:id="rId11" imgW="203200" imgH="127000" progId="Equation.3">
                  <p:embed/>
                </p:oleObj>
              </mc:Choice>
              <mc:Fallback>
                <p:oleObj name="数式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7374" y="3853475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角丸四角形吹き出し 46"/>
          <p:cNvSpPr/>
          <p:nvPr/>
        </p:nvSpPr>
        <p:spPr>
          <a:xfrm>
            <a:off x="2921000" y="5750894"/>
            <a:ext cx="5509173" cy="832953"/>
          </a:xfrm>
          <a:prstGeom prst="wedgeRoundRectCallout">
            <a:avLst>
              <a:gd name="adj1" fmla="val -13322"/>
              <a:gd name="adj2" fmla="val -111272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corresponds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o the continuation captured by the cast result</a:t>
            </a:r>
            <a:endParaRPr lang="en-US" altLang="ja-JP" sz="2800" dirty="0">
              <a:solidFill>
                <a:srgbClr val="000000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6021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  <p:bldP spid="81" grpId="0" animBg="1"/>
      <p:bldP spid="83" grpId="0" animBg="1"/>
      <p:bldP spid="33" grpId="0"/>
      <p:bldP spid="38" grpId="0" animBg="1"/>
      <p:bldP spid="39" grpId="0" animBg="1"/>
      <p:bldP spid="40" grpId="0" animBg="1"/>
      <p:bldP spid="41" grpId="0" animBg="1"/>
      <p:bldP spid="44" grpId="0" animBg="1"/>
      <p:bldP spid="47" grpId="1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1"/>
          <p:cNvSpPr/>
          <p:nvPr/>
        </p:nvSpPr>
        <p:spPr>
          <a:xfrm>
            <a:off x="1794933" y="2765295"/>
            <a:ext cx="5820930" cy="2094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0215" y="1555254"/>
            <a:ext cx="208915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Our cast </a:t>
            </a:r>
            <a:r>
              <a:rPr kumimoji="1" lang="en-US" altLang="ja-JP" dirty="0" smtClean="0"/>
              <a:t>semantics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9583" y="1637311"/>
            <a:ext cx="194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v’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51540"/>
              </p:ext>
            </p:extLst>
          </p:nvPr>
        </p:nvGraphicFramePr>
        <p:xfrm>
          <a:off x="287870" y="3323139"/>
          <a:ext cx="1078124" cy="8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8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70" y="3323139"/>
                        <a:ext cx="1078124" cy="80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2637253" y="1736933"/>
            <a:ext cx="6605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60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5" name="図 54" descr="maps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0855">
            <a:off x="1920141" y="1939220"/>
            <a:ext cx="800233" cy="600492"/>
          </a:xfrm>
          <a:prstGeom prst="rect">
            <a:avLst/>
          </a:prstGeom>
        </p:spPr>
      </p:pic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95577"/>
              </p:ext>
            </p:extLst>
          </p:nvPr>
        </p:nvGraphicFramePr>
        <p:xfrm>
          <a:off x="7653963" y="2164386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86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3963" y="2164386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角丸四角形 57"/>
          <p:cNvSpPr/>
          <p:nvPr/>
        </p:nvSpPr>
        <p:spPr>
          <a:xfrm>
            <a:off x="1943192" y="2895603"/>
            <a:ext cx="5473610" cy="180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4790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latin typeface="Chalkboard"/>
                <a:cs typeface="Chalkboard"/>
              </a:rPr>
              <a:t>〈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1472" y="2840716"/>
            <a:ext cx="388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let x = v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630567" y="2993266"/>
            <a:ext cx="86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latin typeface="Chalkboard"/>
                <a:cs typeface="Chalkboard"/>
              </a:rPr>
              <a:t>〉</a:t>
            </a:r>
            <a:endParaRPr kumimoji="1" lang="ja-JP" altLang="en-US" sz="80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0248" y="2999989"/>
            <a:ext cx="660001" cy="604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47363" y="3762846"/>
            <a:ext cx="1910691" cy="828000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10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f    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366843" y="3923710"/>
            <a:ext cx="660001" cy="521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943195" y="2895606"/>
            <a:ext cx="5473610" cy="1808395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079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Chalkboard"/>
                <a:cs typeface="Chalkboard"/>
              </a:rPr>
              <a:t>〈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32154" y="3779780"/>
            <a:ext cx="49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Chalkboard"/>
                <a:cs typeface="Chalkboard"/>
              </a:rPr>
              <a:t>〉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7366" y="3762849"/>
            <a:ext cx="1910691" cy="82799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366842" y="3886619"/>
            <a:ext cx="660001" cy="55837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0" rIns="54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1244600" y="5112853"/>
            <a:ext cx="6870700" cy="922810"/>
            <a:chOff x="1244600" y="5112853"/>
            <a:chExt cx="6870700" cy="922810"/>
          </a:xfrm>
        </p:grpSpPr>
        <p:sp>
          <p:nvSpPr>
            <p:cNvPr id="35" name="角丸四角形吹き出し 34"/>
            <p:cNvSpPr/>
            <p:nvPr/>
          </p:nvSpPr>
          <p:spPr>
            <a:xfrm>
              <a:off x="1244600" y="5112853"/>
              <a:ext cx="6870700" cy="922810"/>
            </a:xfrm>
            <a:prstGeom prst="wedgeRoundRectCallout">
              <a:avLst>
                <a:gd name="adj1" fmla="val -16244"/>
                <a:gd name="adj2" fmla="val -116642"/>
                <a:gd name="adj3" fmla="val 1666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 :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int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(</a:t>
              </a:r>
              <a:r>
                <a:rPr kumimoji="1" lang="en-US" altLang="ja-JP" sz="2800" dirty="0" err="1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corresp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. to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    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)</a:t>
              </a:r>
            </a:p>
            <a:p>
              <a:pPr algn="ctr"/>
              <a:r>
                <a:rPr lang="en-US" altLang="ja-JP" sz="2800" dirty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s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ince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α is the type of the reset’s body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37" name="オブジェクト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676752"/>
                </p:ext>
              </p:extLst>
            </p:nvPr>
          </p:nvGraphicFramePr>
          <p:xfrm>
            <a:off x="3138680" y="5176129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87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38680" y="5176129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オブジェクト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699905"/>
                </p:ext>
              </p:extLst>
            </p:nvPr>
          </p:nvGraphicFramePr>
          <p:xfrm>
            <a:off x="6881049" y="5201529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88" name="数式" r:id="rId10" imgW="203200" imgH="127000" progId="Equation.3">
                    <p:embed/>
                  </p:oleObj>
                </mc:Choice>
                <mc:Fallback>
                  <p:oleObj name="数式" r:id="rId10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81049" y="5201529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図形グループ 4"/>
          <p:cNvGrpSpPr/>
          <p:nvPr/>
        </p:nvGrpSpPr>
        <p:grpSpPr>
          <a:xfrm>
            <a:off x="1244600" y="5112853"/>
            <a:ext cx="6870700" cy="922810"/>
            <a:chOff x="1244600" y="5112853"/>
            <a:chExt cx="6870700" cy="922810"/>
          </a:xfrm>
        </p:grpSpPr>
        <p:sp>
          <p:nvSpPr>
            <p:cNvPr id="39" name="角丸四角形吹き出し 38"/>
            <p:cNvSpPr/>
            <p:nvPr/>
          </p:nvSpPr>
          <p:spPr>
            <a:xfrm>
              <a:off x="1244600" y="5112853"/>
              <a:ext cx="6870700" cy="922810"/>
            </a:xfrm>
            <a:prstGeom prst="wedgeRoundRectCallout">
              <a:avLst>
                <a:gd name="adj1" fmla="val 30706"/>
                <a:gd name="adj2" fmla="val -95999"/>
                <a:gd name="adj3" fmla="val 1666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 :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bool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(</a:t>
              </a:r>
              <a:r>
                <a:rPr kumimoji="1" lang="en-US" altLang="ja-JP" sz="2800" dirty="0" err="1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corresp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. </a:t>
              </a:r>
              <a:r>
                <a:rPr lang="en-US" altLang="ja-JP" sz="2800" dirty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t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o 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β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)</a:t>
              </a:r>
            </a:p>
            <a:p>
              <a:pPr algn="ctr"/>
              <a:r>
                <a:rPr lang="en-US" altLang="ja-JP" sz="2800" dirty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s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Chalkboard"/>
                  <a:ea typeface="Osaka"/>
                  <a:cs typeface="Chalkboard"/>
                </a:rPr>
                <a:t>ince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β is the result type of the reset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40" name="オブジェクト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567878"/>
                </p:ext>
              </p:extLst>
            </p:nvPr>
          </p:nvGraphicFramePr>
          <p:xfrm>
            <a:off x="3076665" y="5188829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89" name="数式" r:id="rId11" imgW="203200" imgH="127000" progId="Equation.3">
                    <p:embed/>
                  </p:oleObj>
                </mc:Choice>
                <mc:Fallback>
                  <p:oleObj name="数式" r:id="rId11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76665" y="5188829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オブジェクト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871464"/>
                </p:ext>
              </p:extLst>
            </p:nvPr>
          </p:nvGraphicFramePr>
          <p:xfrm>
            <a:off x="6637008" y="519199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90" name="数式" r:id="rId12" imgW="203200" imgH="127000" progId="Equation.3">
                    <p:embed/>
                  </p:oleObj>
                </mc:Choice>
                <mc:Fallback>
                  <p:oleObj name="数式" r:id="rId12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37008" y="519199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3037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400" dirty="0" smtClean="0"/>
              <a:t>What blame </a:t>
            </a:r>
            <a:r>
              <a:rPr lang="en-US" altLang="ja-JP" sz="3400" dirty="0" smtClean="0"/>
              <a:t>calculus should </a:t>
            </a:r>
            <a:r>
              <a:rPr lang="en-US" altLang="ja-JP" sz="3400" dirty="0" smtClean="0"/>
              <a:t>guarantee</a:t>
            </a:r>
            <a:endParaRPr kumimoji="1" lang="ja-JP" altLang="en-US" sz="3400" dirty="0"/>
          </a:p>
        </p:txBody>
      </p:sp>
      <p:sp>
        <p:nvSpPr>
          <p:cNvPr id="19" name="角丸四角形 18"/>
          <p:cNvSpPr/>
          <p:nvPr/>
        </p:nvSpPr>
        <p:spPr>
          <a:xfrm>
            <a:off x="1522733" y="1671202"/>
            <a:ext cx="6113843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If something wrong happens, </a:t>
            </a:r>
            <a:endParaRPr lang="en-US" altLang="ja-JP" sz="32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it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is detected as cast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failure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10384" y="1375094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522733" y="3771900"/>
            <a:ext cx="6113844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S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tatically typed terms are never sources of cast failure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10384" y="3475792"/>
            <a:ext cx="2953367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Blame Theorem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3957068" y="135692"/>
            <a:ext cx="4394200" cy="1281946"/>
            <a:chOff x="838200" y="745292"/>
            <a:chExt cx="5156200" cy="1281946"/>
          </a:xfrm>
        </p:grpSpPr>
        <p:sp>
          <p:nvSpPr>
            <p:cNvPr id="3" name="円形吹き出し 2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-26310"/>
                <a:gd name="adj2" fmla="val 103605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399743" y="884884"/>
              <a:ext cx="3965908" cy="954107"/>
            </a:xfrm>
            <a:prstGeom prst="rect">
              <a:avLst/>
            </a:prstGeom>
            <a:ln w="38100" cmpd="sng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E.g., an integer is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called as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a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function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8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142993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2265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41561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6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角丸四角形 22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6187968" y="2392262"/>
            <a:ext cx="2628900" cy="557789"/>
            <a:chOff x="-225852" y="2429967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-225852" y="2429967"/>
              <a:ext cx="2628900" cy="557789"/>
            </a:xfrm>
            <a:prstGeom prst="wedgeRoundRectCallout">
              <a:avLst>
                <a:gd name="adj1" fmla="val -45528"/>
                <a:gd name="adj2" fmla="val 174329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S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55245"/>
                </p:ext>
              </p:extLst>
            </p:nvPr>
          </p:nvGraphicFramePr>
          <p:xfrm>
            <a:off x="1256283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2267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56283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図形グループ 18"/>
          <p:cNvGrpSpPr/>
          <p:nvPr/>
        </p:nvGrpSpPr>
        <p:grpSpPr>
          <a:xfrm>
            <a:off x="622398" y="2605752"/>
            <a:ext cx="3274247" cy="557789"/>
            <a:chOff x="1230995" y="1320928"/>
            <a:chExt cx="3274247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1230995" y="1320928"/>
              <a:ext cx="3274247" cy="557789"/>
            </a:xfrm>
            <a:prstGeom prst="wedgeRoundRectCallout">
              <a:avLst>
                <a:gd name="adj1" fmla="val 88195"/>
                <a:gd name="adj2" fmla="val 111748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(v 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lang="en-US" altLang="ja-JP" sz="2800" dirty="0">
                  <a:solidFill>
                    <a:srgbClr val="254061"/>
                  </a:solidFill>
                  <a:latin typeface="Chalkboard"/>
                  <a:cs typeface="Chalkboard"/>
                </a:rPr>
                <a:t>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425021"/>
                </p:ext>
              </p:extLst>
            </p:nvPr>
          </p:nvGraphicFramePr>
          <p:xfrm>
            <a:off x="2928379" y="1422004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2268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28379" y="1422004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角丸四角形 6"/>
          <p:cNvSpPr/>
          <p:nvPr/>
        </p:nvSpPr>
        <p:spPr>
          <a:xfrm>
            <a:off x="1636045" y="1649438"/>
            <a:ext cx="698500" cy="609600"/>
          </a:xfrm>
          <a:prstGeom prst="roundRect">
            <a:avLst/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851945" y="4837138"/>
            <a:ext cx="1170655" cy="609600"/>
          </a:xfrm>
          <a:prstGeom prst="roundRect">
            <a:avLst/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696459" y="4837138"/>
            <a:ext cx="1170655" cy="609600"/>
          </a:xfrm>
          <a:prstGeom prst="roundRect">
            <a:avLst/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198145" y="1649438"/>
            <a:ext cx="698500" cy="609600"/>
          </a:xfrm>
          <a:prstGeom prst="roundRect">
            <a:avLst/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 rot="15542716">
            <a:off x="905532" y="3053332"/>
            <a:ext cx="2647248" cy="762289"/>
            <a:chOff x="46567" y="2381035"/>
            <a:chExt cx="2647248" cy="762289"/>
          </a:xfrm>
        </p:grpSpPr>
        <p:pic>
          <p:nvPicPr>
            <p:cNvPr id="32" name="図 31" descr="Right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615" y="2381035"/>
              <a:ext cx="1219200" cy="762289"/>
            </a:xfrm>
            <a:prstGeom prst="rect">
              <a:avLst/>
            </a:prstGeom>
          </p:spPr>
        </p:pic>
        <p:cxnSp>
          <p:nvCxnSpPr>
            <p:cNvPr id="34" name="直線コネクタ 33"/>
            <p:cNvCxnSpPr/>
            <p:nvPr/>
          </p:nvCxnSpPr>
          <p:spPr>
            <a:xfrm>
              <a:off x="46567" y="2676589"/>
              <a:ext cx="2269066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46567" y="2824756"/>
              <a:ext cx="2269066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図形グループ 51"/>
          <p:cNvGrpSpPr/>
          <p:nvPr/>
        </p:nvGrpSpPr>
        <p:grpSpPr>
          <a:xfrm>
            <a:off x="3831167" y="2353733"/>
            <a:ext cx="1565473" cy="2660346"/>
            <a:chOff x="3831167" y="2353733"/>
            <a:chExt cx="1565473" cy="2660346"/>
          </a:xfrm>
        </p:grpSpPr>
        <p:pic>
          <p:nvPicPr>
            <p:cNvPr id="46" name="図 45" descr="Right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3364">
              <a:off x="4405896" y="4023334"/>
              <a:ext cx="1219200" cy="762289"/>
            </a:xfrm>
            <a:prstGeom prst="rect">
              <a:avLst/>
            </a:prstGeom>
          </p:spPr>
        </p:pic>
        <p:cxnSp>
          <p:nvCxnSpPr>
            <p:cNvPr id="47" name="直線コネクタ 46"/>
            <p:cNvCxnSpPr/>
            <p:nvPr/>
          </p:nvCxnSpPr>
          <p:spPr>
            <a:xfrm>
              <a:off x="3954284" y="2353733"/>
              <a:ext cx="1249969" cy="2209651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3831167" y="2438401"/>
              <a:ext cx="1244269" cy="219819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47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23" grpId="0" animBg="1"/>
      <p:bldP spid="24" grpId="0" animBg="1"/>
      <p:bldP spid="7" grpId="0" animBg="1"/>
      <p:bldP spid="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208357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53" name="数式" r:id="rId4" imgW="203200" imgH="127000" progId="Equation.3">
                    <p:embed/>
                  </p:oleObj>
                </mc:Choice>
                <mc:Fallback>
                  <p:oleObj name="数式" r:id="rId4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645115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54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角丸四角形 22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24100" y="1649438"/>
            <a:ext cx="698500" cy="6096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157614" y="4837138"/>
            <a:ext cx="1170655" cy="6096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987625" y="4837138"/>
            <a:ext cx="1170655" cy="6096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854170" y="1649438"/>
            <a:ext cx="698500" cy="6096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59" name="図形グループ 58"/>
          <p:cNvGrpSpPr/>
          <p:nvPr/>
        </p:nvGrpSpPr>
        <p:grpSpPr>
          <a:xfrm rot="21108991">
            <a:off x="2660449" y="2024210"/>
            <a:ext cx="1075392" cy="3009186"/>
            <a:chOff x="2499663" y="2067700"/>
            <a:chExt cx="1075392" cy="3009186"/>
          </a:xfrm>
        </p:grpSpPr>
        <p:pic>
          <p:nvPicPr>
            <p:cNvPr id="55" name="図 54" descr="Right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42716">
              <a:off x="2271208" y="2296155"/>
              <a:ext cx="1219200" cy="762289"/>
            </a:xfrm>
            <a:prstGeom prst="rect">
              <a:avLst/>
            </a:prstGeom>
          </p:spPr>
        </p:pic>
        <p:cxnSp>
          <p:nvCxnSpPr>
            <p:cNvPr id="56" name="直線コネクタ 55"/>
            <p:cNvCxnSpPr/>
            <p:nvPr/>
          </p:nvCxnSpPr>
          <p:spPr>
            <a:xfrm rot="15542716">
              <a:off x="1833866" y="3580223"/>
              <a:ext cx="2269066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5542716">
              <a:off x="1979333" y="3552066"/>
              <a:ext cx="2269066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図 57" descr="Right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0000">
              <a:off x="2584311" y="4086141"/>
              <a:ext cx="1219200" cy="762289"/>
            </a:xfrm>
            <a:prstGeom prst="rect">
              <a:avLst/>
            </a:prstGeom>
          </p:spPr>
        </p:pic>
      </p:grpSp>
      <p:grpSp>
        <p:nvGrpSpPr>
          <p:cNvPr id="11" name="図形グループ 10"/>
          <p:cNvGrpSpPr/>
          <p:nvPr/>
        </p:nvGrpSpPr>
        <p:grpSpPr>
          <a:xfrm>
            <a:off x="4436582" y="2033577"/>
            <a:ext cx="2133343" cy="2998210"/>
            <a:chOff x="4436582" y="2033577"/>
            <a:chExt cx="2133343" cy="2998210"/>
          </a:xfrm>
        </p:grpSpPr>
        <p:pic>
          <p:nvPicPr>
            <p:cNvPr id="61" name="図 60" descr="Right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00910">
              <a:off x="4208127" y="2262032"/>
              <a:ext cx="1219200" cy="762289"/>
            </a:xfrm>
            <a:prstGeom prst="rect">
              <a:avLst/>
            </a:prstGeom>
          </p:spPr>
        </p:pic>
        <p:cxnSp>
          <p:nvCxnSpPr>
            <p:cNvPr id="62" name="直線コネクタ 61"/>
            <p:cNvCxnSpPr/>
            <p:nvPr/>
          </p:nvCxnSpPr>
          <p:spPr>
            <a:xfrm flipH="1" flipV="1">
              <a:off x="4607089" y="2514679"/>
              <a:ext cx="1683644" cy="2137755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4723338" y="2422811"/>
              <a:ext cx="1656296" cy="210262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図 63" descr="Right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000">
              <a:off x="5579181" y="4041042"/>
              <a:ext cx="1219200" cy="762289"/>
            </a:xfrm>
            <a:prstGeom prst="rect">
              <a:avLst/>
            </a:prstGeom>
          </p:spPr>
        </p:pic>
      </p:grpSp>
      <p:pic>
        <p:nvPicPr>
          <p:cNvPr id="10" name="図 9" descr="questi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16" y="2877571"/>
            <a:ext cx="899583" cy="1373782"/>
          </a:xfrm>
          <a:prstGeom prst="rect">
            <a:avLst/>
          </a:prstGeom>
        </p:spPr>
      </p:pic>
      <p:pic>
        <p:nvPicPr>
          <p:cNvPr id="42" name="図 41" descr="questi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3" y="2877571"/>
            <a:ext cx="899583" cy="13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Apple Chancery"/>
              <a:ea typeface="Osaka"/>
              <a:cs typeface="Apple Chancery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958966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805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5607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80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4145542" y="3186986"/>
            <a:ext cx="3161835" cy="1187449"/>
          </a:xfrm>
          <a:prstGeom prst="roundRect">
            <a:avLst/>
          </a:prstGeom>
          <a:solidFill>
            <a:schemeClr val="bg1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03803" y="3325743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15132" y="3346909"/>
            <a:ext cx="1319792" cy="89259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FFFFFF"/>
                </a:solidFill>
                <a:latin typeface="Apple Chancery"/>
                <a:ea typeface="Osaka"/>
                <a:cs typeface="Apple Chancery"/>
              </a:rPr>
              <a:t>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k.</a:t>
            </a:r>
          </a:p>
        </p:txBody>
      </p:sp>
    </p:spTree>
    <p:extLst>
      <p:ext uri="{BB962C8B-B14F-4D97-AF65-F5344CB8AC3E}">
        <p14:creationId xmlns:p14="http://schemas.microsoft.com/office/powerpoint/2010/main" val="384457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0" grpId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Apple Chancery"/>
              <a:ea typeface="Osaka"/>
              <a:cs typeface="Apple Chancery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226824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005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65027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00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4145542" y="3186986"/>
            <a:ext cx="3161835" cy="1187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03803" y="3325743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15132" y="3346909"/>
            <a:ext cx="1319792" cy="89259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FFFFFF"/>
                </a:solidFill>
                <a:latin typeface="Apple Chancery"/>
                <a:ea typeface="Osaka"/>
                <a:cs typeface="Apple Chancery"/>
              </a:rPr>
              <a:t>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k.</a:t>
            </a:r>
          </a:p>
        </p:txBody>
      </p:sp>
    </p:spTree>
    <p:extLst>
      <p:ext uri="{BB962C8B-B14F-4D97-AF65-F5344CB8AC3E}">
        <p14:creationId xmlns:p14="http://schemas.microsoft.com/office/powerpoint/2010/main" val="77395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Apple Chancery"/>
              <a:ea typeface="Osaka"/>
              <a:cs typeface="Apple Chancery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2082668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301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2058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0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4145542" y="3186986"/>
            <a:ext cx="3161835" cy="1187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03803" y="3325743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15132" y="3346909"/>
            <a:ext cx="1319792" cy="89259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FFFFFF"/>
                </a:solidFill>
                <a:latin typeface="Apple Chancery"/>
                <a:ea typeface="Osaka"/>
                <a:cs typeface="Apple Chancery"/>
              </a:rPr>
              <a:t>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k.</a:t>
            </a: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648069" y="2278973"/>
            <a:ext cx="3314928" cy="557789"/>
            <a:chOff x="-911880" y="2429967"/>
            <a:chExt cx="3314928" cy="557789"/>
          </a:xfrm>
          <a:solidFill>
            <a:srgbClr val="FFFFFF"/>
          </a:solidFill>
        </p:grpSpPr>
        <p:sp>
          <p:nvSpPr>
            <p:cNvPr id="23" name="角丸四角形吹き出し 22"/>
            <p:cNvSpPr/>
            <p:nvPr/>
          </p:nvSpPr>
          <p:spPr>
            <a:xfrm>
              <a:off x="-911880" y="2429967"/>
              <a:ext cx="3314928" cy="557789"/>
            </a:xfrm>
            <a:prstGeom prst="wedgeRoundRectCallout">
              <a:avLst>
                <a:gd name="adj1" fmla="val -31161"/>
                <a:gd name="adj2" fmla="val 136381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k (…)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Osaka"/>
                  <a:ea typeface="Osaka"/>
                  <a:cs typeface="Osaka"/>
                </a:rPr>
                <a:t>α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endParaRPr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567627"/>
                </p:ext>
              </p:extLst>
            </p:nvPr>
          </p:nvGraphicFramePr>
          <p:xfrm>
            <a:off x="1213951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303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3951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194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Apple Chancery"/>
              <a:ea typeface="Osaka"/>
              <a:cs typeface="Apple Chancery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011550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548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3384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549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4145542" y="3186986"/>
            <a:ext cx="3161835" cy="1187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03803" y="3325743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15132" y="3346909"/>
            <a:ext cx="1319792" cy="89259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>
                <a:solidFill>
                  <a:srgbClr val="FFFFFF"/>
                </a:solidFill>
                <a:latin typeface="Apple Chancery"/>
                <a:ea typeface="Osaka"/>
                <a:cs typeface="Apple Chancery"/>
              </a:rPr>
              <a:t>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k.</a:t>
            </a: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648069" y="2278973"/>
            <a:ext cx="3314928" cy="557789"/>
            <a:chOff x="-911880" y="2429967"/>
            <a:chExt cx="3314928" cy="557789"/>
          </a:xfrm>
          <a:solidFill>
            <a:srgbClr val="FFFFFF"/>
          </a:solidFill>
        </p:grpSpPr>
        <p:sp>
          <p:nvSpPr>
            <p:cNvPr id="23" name="角丸四角形吹き出し 22"/>
            <p:cNvSpPr/>
            <p:nvPr/>
          </p:nvSpPr>
          <p:spPr>
            <a:xfrm>
              <a:off x="-911880" y="2429967"/>
              <a:ext cx="3314928" cy="557789"/>
            </a:xfrm>
            <a:prstGeom prst="wedgeRoundRectCallout">
              <a:avLst>
                <a:gd name="adj1" fmla="val -31161"/>
                <a:gd name="adj2" fmla="val 136381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k (…)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Osaka"/>
                  <a:ea typeface="Osaka"/>
                  <a:cs typeface="Osaka"/>
                </a:rPr>
                <a:t>α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endParaRPr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649037"/>
                </p:ext>
              </p:extLst>
            </p:nvPr>
          </p:nvGraphicFramePr>
          <p:xfrm>
            <a:off x="1213951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550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3951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図形グループ 20"/>
          <p:cNvGrpSpPr/>
          <p:nvPr/>
        </p:nvGrpSpPr>
        <p:grpSpPr>
          <a:xfrm>
            <a:off x="847599" y="2299711"/>
            <a:ext cx="3314928" cy="557789"/>
            <a:chOff x="-911880" y="2429967"/>
            <a:chExt cx="3314928" cy="557789"/>
          </a:xfrm>
          <a:solidFill>
            <a:srgbClr val="FFFFFF"/>
          </a:solidFill>
        </p:grpSpPr>
        <p:sp>
          <p:nvSpPr>
            <p:cNvPr id="25" name="角丸四角形吹き出し 24"/>
            <p:cNvSpPr/>
            <p:nvPr/>
          </p:nvSpPr>
          <p:spPr>
            <a:xfrm>
              <a:off x="-911880" y="2429967"/>
              <a:ext cx="3314928" cy="557789"/>
            </a:xfrm>
            <a:prstGeom prst="wedgeRoundRectCallout">
              <a:avLst>
                <a:gd name="adj1" fmla="val 48655"/>
                <a:gd name="adj2" fmla="val 126894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〈…〉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smtClean="0">
                  <a:solidFill>
                    <a:schemeClr val="accent1">
                      <a:lumMod val="50000"/>
                    </a:schemeClr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</a:t>
              </a:r>
              <a:r>
                <a:rPr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ea typeface="Osaka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endParaRPr>
            </a:p>
          </p:txBody>
        </p:sp>
        <p:graphicFrame>
          <p:nvGraphicFramePr>
            <p:cNvPr id="27" name="オブジェクト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920136"/>
                </p:ext>
              </p:extLst>
            </p:nvPr>
          </p:nvGraphicFramePr>
          <p:xfrm>
            <a:off x="769465" y="2526910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551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9465" y="2526910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52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雲 25"/>
          <p:cNvSpPr/>
          <p:nvPr/>
        </p:nvSpPr>
        <p:spPr>
          <a:xfrm>
            <a:off x="353664" y="2475824"/>
            <a:ext cx="8507940" cy="4108063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/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5295" y="3166091"/>
            <a:ext cx="5390959" cy="1256096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</a:t>
            </a:r>
            <a:r>
              <a:rPr lang="en-US" altLang="ja-JP" sz="44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145542" y="3186986"/>
            <a:ext cx="3161835" cy="1187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〉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603803" y="3325743"/>
            <a:ext cx="2311400" cy="9203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194429" cy="782141"/>
            <a:chOff x="636060" y="2520870"/>
            <a:chExt cx="6194429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194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cs typeface="Chalkboard"/>
                </a:rPr>
                <a:t>v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S/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α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→T/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β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0045557"/>
                </p:ext>
              </p:extLst>
            </p:nvPr>
          </p:nvGraphicFramePr>
          <p:xfrm>
            <a:off x="4607634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05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7634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81614"/>
              </p:ext>
            </p:extLst>
          </p:nvPr>
        </p:nvGraphicFramePr>
        <p:xfrm>
          <a:off x="6645613" y="154453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0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613" y="154453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図形グループ 19"/>
          <p:cNvGrpSpPr/>
          <p:nvPr/>
        </p:nvGrpSpPr>
        <p:grpSpPr>
          <a:xfrm>
            <a:off x="8861604" y="2113367"/>
            <a:ext cx="2628900" cy="557789"/>
            <a:chOff x="-225852" y="2429967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-225852" y="2429967"/>
              <a:ext cx="2628900" cy="557789"/>
            </a:xfrm>
            <a:prstGeom prst="wedgeRoundRectCallout">
              <a:avLst>
                <a:gd name="adj1" fmla="val -76824"/>
                <a:gd name="adj2" fmla="val 55669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int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999738"/>
                </p:ext>
              </p:extLst>
            </p:nvPr>
          </p:nvGraphicFramePr>
          <p:xfrm>
            <a:off x="1159550" y="2548076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07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9550" y="2548076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図形グループ 18"/>
          <p:cNvGrpSpPr/>
          <p:nvPr/>
        </p:nvGrpSpPr>
        <p:grpSpPr>
          <a:xfrm>
            <a:off x="9144000" y="3688313"/>
            <a:ext cx="3717611" cy="557789"/>
            <a:chOff x="5299389" y="4365389"/>
            <a:chExt cx="3717611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5299389" y="4365389"/>
              <a:ext cx="3717611" cy="557789"/>
            </a:xfrm>
            <a:prstGeom prst="wedgeRoundRectCallout">
              <a:avLst>
                <a:gd name="adj1" fmla="val -39406"/>
                <a:gd name="adj2" fmla="val -10598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</a:t>
              </a:r>
              <a:r>
                <a:rPr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851709"/>
                </p:ext>
              </p:extLst>
            </p:nvPr>
          </p:nvGraphicFramePr>
          <p:xfrm>
            <a:off x="7621102" y="447710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08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21102" y="447710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角丸四角形 22"/>
          <p:cNvSpPr/>
          <p:nvPr/>
        </p:nvSpPr>
        <p:spPr>
          <a:xfrm>
            <a:off x="5137201" y="3451488"/>
            <a:ext cx="1676401" cy="684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44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845145" y="356446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008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</a:t>
            </a:r>
            <a:r>
              <a:rPr lang="en-US" altLang="ja-JP" sz="4000" dirty="0" smtClean="0"/>
              <a:t>he problematic reduction </a:t>
            </a:r>
            <a:br>
              <a:rPr lang="en-US" altLang="ja-JP" sz="4000" dirty="0" smtClean="0"/>
            </a:br>
            <a:r>
              <a:rPr lang="en-US" altLang="ja-JP" sz="4000" dirty="0" smtClean="0"/>
              <a:t>is resolved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9048" y="2293839"/>
            <a:ext cx="5696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25272"/>
              </p:ext>
            </p:extLst>
          </p:nvPr>
        </p:nvGraphicFramePr>
        <p:xfrm>
          <a:off x="4599150" y="237858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55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9150" y="237858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76094"/>
              </p:ext>
            </p:extLst>
          </p:nvPr>
        </p:nvGraphicFramePr>
        <p:xfrm>
          <a:off x="457200" y="3740243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5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40243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雲 23"/>
          <p:cNvSpPr/>
          <p:nvPr/>
        </p:nvSpPr>
        <p:spPr>
          <a:xfrm>
            <a:off x="1671707" y="3204545"/>
            <a:ext cx="5277008" cy="2202030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32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ja-JP" altLang="en-US" sz="32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128270" y="3785203"/>
            <a:ext cx="1725283" cy="406372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y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</a:t>
            </a:r>
            <a:r>
              <a:rPr lang="en-US" altLang="ja-JP" sz="32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67669" y="3435761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097875" y="3530900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538140" y="3630181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072255" y="3740243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967153" y="4542902"/>
            <a:ext cx="4334226" cy="406372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: 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Dyn→Dyn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07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</a:t>
            </a:r>
            <a:r>
              <a:rPr lang="en-US" altLang="ja-JP" sz="4000" dirty="0" smtClean="0"/>
              <a:t>he problematic reduction </a:t>
            </a:r>
            <a:br>
              <a:rPr lang="en-US" altLang="ja-JP" sz="4000" dirty="0" smtClean="0"/>
            </a:br>
            <a:r>
              <a:rPr lang="en-US" altLang="ja-JP" sz="4000" dirty="0" smtClean="0"/>
              <a:t>is resolved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9048" y="2293839"/>
            <a:ext cx="5696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64545"/>
              </p:ext>
            </p:extLst>
          </p:nvPr>
        </p:nvGraphicFramePr>
        <p:xfrm>
          <a:off x="4599150" y="237858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49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9150" y="237858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75453"/>
              </p:ext>
            </p:extLst>
          </p:nvPr>
        </p:nvGraphicFramePr>
        <p:xfrm>
          <a:off x="457200" y="3740243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50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40243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雲 23"/>
          <p:cNvSpPr/>
          <p:nvPr/>
        </p:nvSpPr>
        <p:spPr>
          <a:xfrm>
            <a:off x="1671707" y="3204545"/>
            <a:ext cx="5277008" cy="2202030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32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endParaRPr kumimoji="1" lang="ja-JP" altLang="en-US" sz="32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128270" y="3785203"/>
            <a:ext cx="1725283" cy="406372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y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</a:t>
            </a:r>
            <a:r>
              <a:rPr lang="en-US" altLang="ja-JP" sz="3200" b="1" dirty="0" smtClean="0">
                <a:solidFill>
                  <a:schemeClr val="tx1"/>
                </a:solidFill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k.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67669" y="3435761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097875" y="3530900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538140" y="3630181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072255" y="3740243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967153" y="4542902"/>
            <a:ext cx="4334226" cy="406372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: 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Dyn→Dyn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/</a:t>
            </a:r>
            <a:r>
              <a:rPr lang="en-US" altLang="ja-JP" sz="32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370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087462" y="2303547"/>
            <a:ext cx="5961092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The problematic reduction </a:t>
            </a:r>
            <a:br>
              <a:rPr lang="en-US" altLang="ja-JP" sz="4000" dirty="0"/>
            </a:br>
            <a:r>
              <a:rPr lang="en-US" altLang="ja-JP" sz="4000" dirty="0"/>
              <a:t>is resolved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6585" y="2549699"/>
            <a:ext cx="599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y.</a:t>
            </a:r>
            <a:r>
              <a:rPr lang="en-US" altLang="ja-JP" sz="3200" b="1" dirty="0" err="1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>
                <a:latin typeface="Chalkboard"/>
                <a:cs typeface="Chalkboard"/>
              </a:rPr>
              <a:t> k.          </a:t>
            </a:r>
            <a:r>
              <a:rPr lang="ja-JP" altLang="en-US" sz="3200" b="1" dirty="0" smtClean="0">
                <a:latin typeface="Chalkboard"/>
                <a:cs typeface="Chalkboard"/>
              </a:rPr>
              <a:t>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542192" y="2372990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872398" y="2468129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312663" y="2567410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846778" y="2677472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3576"/>
              </p:ext>
            </p:extLst>
          </p:nvPr>
        </p:nvGraphicFramePr>
        <p:xfrm>
          <a:off x="244378" y="3712179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5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378" y="3712179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718812" y="3658184"/>
            <a:ext cx="1349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*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07656" y="4542303"/>
            <a:ext cx="6525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〜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1116585" y="4487878"/>
            <a:ext cx="2561776" cy="746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1195213" y="4561402"/>
            <a:ext cx="2346979" cy="573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〈(k 1) == 4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〉</a:t>
            </a:r>
            <a:endParaRPr lang="ja-JP" altLang="en-US" sz="32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84" name="フリーフォーム 83"/>
          <p:cNvSpPr/>
          <p:nvPr/>
        </p:nvSpPr>
        <p:spPr>
          <a:xfrm>
            <a:off x="1713063" y="5056152"/>
            <a:ext cx="2400300" cy="571698"/>
          </a:xfrm>
          <a:custGeom>
            <a:avLst/>
            <a:gdLst>
              <a:gd name="connsiteX0" fmla="*/ 2400300 w 2400300"/>
              <a:gd name="connsiteY0" fmla="*/ 431800 h 571698"/>
              <a:gd name="connsiteX1" fmla="*/ 622300 w 2400300"/>
              <a:gd name="connsiteY1" fmla="*/ 546100 h 571698"/>
              <a:gd name="connsiteX2" fmla="*/ 0 w 2400300"/>
              <a:gd name="connsiteY2" fmla="*/ 0 h 5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571698">
                <a:moveTo>
                  <a:pt x="2400300" y="431800"/>
                </a:moveTo>
                <a:cubicBezTo>
                  <a:pt x="1711325" y="524933"/>
                  <a:pt x="1022350" y="618067"/>
                  <a:pt x="622300" y="546100"/>
                </a:cubicBezTo>
                <a:cubicBezTo>
                  <a:pt x="222250" y="474133"/>
                  <a:pt x="0" y="0"/>
                  <a:pt x="0" y="0"/>
                </a:cubicBezTo>
              </a:path>
            </a:pathLst>
          </a:custGeom>
          <a:ln w="762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角丸四角形 86"/>
          <p:cNvSpPr/>
          <p:nvPr/>
        </p:nvSpPr>
        <p:spPr>
          <a:xfrm>
            <a:off x="4199114" y="4779251"/>
            <a:ext cx="3556958" cy="909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err="1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.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5039073" y="4844527"/>
            <a:ext cx="2526508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〈f          〉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5738604" y="4938853"/>
            <a:ext cx="1470257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(3 + z)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2" name="角丸四角形吹き出し 91"/>
          <p:cNvSpPr/>
          <p:nvPr/>
        </p:nvSpPr>
        <p:spPr>
          <a:xfrm>
            <a:off x="1491370" y="3347553"/>
            <a:ext cx="3793438" cy="922810"/>
          </a:xfrm>
          <a:prstGeom prst="wedgeRoundRectCallout">
            <a:avLst>
              <a:gd name="adj1" fmla="val -29823"/>
              <a:gd name="adj2" fmla="val 78978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〈…〉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: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endParaRPr lang="en-US" altLang="ja-JP" sz="2800" dirty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(</a:t>
            </a:r>
            <a:r>
              <a:rPr kumimoji="1" lang="en-US" altLang="ja-JP" sz="2800" dirty="0" err="1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c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orresp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to 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β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   </a:t>
            </a:r>
            <a:r>
              <a:rPr kumimoji="1"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)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4" name="オブジェクト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68889"/>
              </p:ext>
            </p:extLst>
          </p:nvPr>
        </p:nvGraphicFramePr>
        <p:xfrm>
          <a:off x="3607396" y="3422076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6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7396" y="3422076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オブジェクト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20296"/>
              </p:ext>
            </p:extLst>
          </p:nvPr>
        </p:nvGraphicFramePr>
        <p:xfrm>
          <a:off x="3802990" y="3848452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7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2990" y="3848452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角丸四角形吹き出し 95"/>
          <p:cNvSpPr/>
          <p:nvPr/>
        </p:nvSpPr>
        <p:spPr>
          <a:xfrm>
            <a:off x="5361214" y="3359834"/>
            <a:ext cx="3692085" cy="922810"/>
          </a:xfrm>
          <a:prstGeom prst="wedgeRoundRectCallout">
            <a:avLst>
              <a:gd name="adj1" fmla="val -32214"/>
              <a:gd name="adj2" fmla="val 103554"/>
              <a:gd name="adj3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〈…〉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: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28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int</a:t>
            </a:r>
            <a:endParaRPr lang="en-US" altLang="ja-JP" sz="2800" dirty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corresp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 to </a:t>
            </a:r>
            <a:r>
              <a:rPr kumimoji="1" lang="en-US" altLang="ja-JP" sz="28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   </a:t>
            </a:r>
            <a:r>
              <a:rPr kumimoji="1" lang="en-US" altLang="ja-JP" sz="2800" dirty="0" smtClean="0">
                <a:solidFill>
                  <a:srgbClr val="254061"/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)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7" name="オブジェクト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71557"/>
              </p:ext>
            </p:extLst>
          </p:nvPr>
        </p:nvGraphicFramePr>
        <p:xfrm>
          <a:off x="7494620" y="3449100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8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620" y="3449100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オブジェクト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82145"/>
              </p:ext>
            </p:extLst>
          </p:nvPr>
        </p:nvGraphicFramePr>
        <p:xfrm>
          <a:off x="7984674" y="3878875"/>
          <a:ext cx="696714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9" name="数式" r:id="rId9" imgW="203200" imgH="127000" progId="Equation.3">
                  <p:embed/>
                </p:oleObj>
              </mc:Choice>
              <mc:Fallback>
                <p:oleObj name="数式" r:id="rId9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4674" y="3878875"/>
                        <a:ext cx="696714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00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  <p:bldP spid="81" grpId="0" animBg="1"/>
      <p:bldP spid="83" grpId="0" animBg="1"/>
      <p:bldP spid="84" grpId="1" animBg="1"/>
      <p:bldP spid="87" grpId="1" animBg="1"/>
      <p:bldP spid="88" grpId="1" animBg="1"/>
      <p:bldP spid="89" grpId="1" animBg="1"/>
      <p:bldP spid="92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400" dirty="0" smtClean="0"/>
              <a:t>What </a:t>
            </a:r>
            <a:r>
              <a:rPr lang="en-US" altLang="ja-JP" sz="3400" dirty="0" smtClean="0"/>
              <a:t>gradual typing should </a:t>
            </a:r>
            <a:r>
              <a:rPr lang="en-US" altLang="ja-JP" sz="3400" dirty="0" smtClean="0"/>
              <a:t>guarantee</a:t>
            </a:r>
            <a:endParaRPr kumimoji="1" lang="ja-JP" altLang="en-US" sz="3400" dirty="0"/>
          </a:p>
        </p:txBody>
      </p:sp>
      <p:sp>
        <p:nvSpPr>
          <p:cNvPr id="7" name="角丸四角形 6"/>
          <p:cNvSpPr/>
          <p:nvPr/>
        </p:nvSpPr>
        <p:spPr>
          <a:xfrm>
            <a:off x="1270000" y="1830806"/>
            <a:ext cx="6578600" cy="2715794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something wrong happens, it is detected as cast failure</a:t>
            </a:r>
          </a:p>
          <a:p>
            <a:pPr marL="457200" indent="-457200">
              <a:buFont typeface="Arial"/>
              <a:buChar char="•"/>
            </a:pPr>
            <a:endParaRPr lang="en-US" altLang="ja-JP" sz="32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Well typed sides do not cause cast failure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31450" y="401956"/>
            <a:ext cx="4394200" cy="1281946"/>
            <a:chOff x="838200" y="745292"/>
            <a:chExt cx="5156200" cy="1281946"/>
          </a:xfrm>
        </p:grpSpPr>
        <p:sp>
          <p:nvSpPr>
            <p:cNvPr id="3" name="円形吹き出し 2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18487"/>
                <a:gd name="adj2" fmla="val 7487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464097" y="902772"/>
              <a:ext cx="38176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E.g., an integer is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called as </a:t>
              </a:r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functions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5" name="角丸四角形吹き出し 14"/>
          <p:cNvSpPr/>
          <p:nvPr/>
        </p:nvSpPr>
        <p:spPr>
          <a:xfrm>
            <a:off x="1727200" y="1930400"/>
            <a:ext cx="5689600" cy="1130300"/>
          </a:xfrm>
          <a:prstGeom prst="wedgeRoundRectCallout">
            <a:avLst>
              <a:gd name="adj1" fmla="val -21161"/>
              <a:gd name="adj2" fmla="val -22194"/>
              <a:gd name="adj3" fmla="val 16667"/>
            </a:avLst>
          </a:prstGeom>
          <a:noFill/>
          <a:ln w="76200" cmpd="sng">
            <a:solidFill>
              <a:srgbClr val="6325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441700" y="3594100"/>
            <a:ext cx="5448300" cy="1130300"/>
          </a:xfrm>
          <a:prstGeom prst="wedgeRoundRectCallout">
            <a:avLst>
              <a:gd name="adj1" fmla="val -28081"/>
              <a:gd name="adj2" fmla="val -82868"/>
              <a:gd name="adj3" fmla="val 16667"/>
            </a:avLst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632523"/>
                </a:solidFill>
                <a:latin typeface="Chalkboard"/>
                <a:cs typeface="Chalkboard"/>
              </a:rPr>
              <a:t>NOT trivial in a blame calculus with control </a:t>
            </a:r>
            <a:r>
              <a:rPr lang="en-US" altLang="ja-JP" sz="2800" dirty="0" smtClean="0">
                <a:solidFill>
                  <a:srgbClr val="632523"/>
                </a:solidFill>
                <a:latin typeface="Chalkboard"/>
                <a:cs typeface="Chalkboard"/>
              </a:rPr>
              <a:t>operators</a:t>
            </a:r>
            <a:endParaRPr lang="ja-JP" alt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302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144264" y="4339227"/>
            <a:ext cx="5961092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The problematic reduction </a:t>
            </a:r>
            <a:br>
              <a:rPr lang="en-US" altLang="ja-JP" sz="4000" dirty="0"/>
            </a:br>
            <a:r>
              <a:rPr lang="en-US" altLang="ja-JP" sz="4000" dirty="0"/>
              <a:t>is resolved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3387" y="4585379"/>
            <a:ext cx="599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y.</a:t>
            </a:r>
            <a:r>
              <a:rPr lang="en-US" altLang="ja-JP" sz="3200" b="1" dirty="0" err="1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>
                <a:latin typeface="Chalkboard"/>
                <a:cs typeface="Chalkboard"/>
              </a:rPr>
              <a:t> k.          </a:t>
            </a:r>
            <a:r>
              <a:rPr lang="ja-JP" altLang="en-US" sz="3200" b="1" dirty="0" smtClean="0">
                <a:latin typeface="Chalkboard"/>
                <a:cs typeface="Chalkboard"/>
              </a:rPr>
              <a:t>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598994" y="4408670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929200" y="4503809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369465" y="4603090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903580" y="4713152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458"/>
              </p:ext>
            </p:extLst>
          </p:nvPr>
        </p:nvGraphicFramePr>
        <p:xfrm>
          <a:off x="244378" y="5925173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05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378" y="5925173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718812" y="5880249"/>
            <a:ext cx="389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*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193800" y="2404738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3168" y="2486795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890258" y="250119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28974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4521934" y="3920067"/>
            <a:ext cx="3758466" cy="909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z.〈               〉   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5552385" y="3985343"/>
            <a:ext cx="2415480" cy="776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(         )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1193800" y="3366329"/>
            <a:ext cx="2965449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72513"/>
              </p:ext>
            </p:extLst>
          </p:nvPr>
        </p:nvGraphicFramePr>
        <p:xfrm>
          <a:off x="457200" y="347365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0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47365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テキスト ボックス 73"/>
          <p:cNvSpPr txBox="1"/>
          <p:nvPr/>
        </p:nvSpPr>
        <p:spPr>
          <a:xfrm>
            <a:off x="1273167" y="3487026"/>
            <a:ext cx="5004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1662814" y="3482331"/>
            <a:ext cx="214718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(k 1)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254148" y="4064584"/>
            <a:ext cx="1351290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3 + z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7" name="フリーフォーム 76"/>
          <p:cNvSpPr/>
          <p:nvPr/>
        </p:nvSpPr>
        <p:spPr>
          <a:xfrm>
            <a:off x="2095500" y="4013200"/>
            <a:ext cx="2400300" cy="571698"/>
          </a:xfrm>
          <a:custGeom>
            <a:avLst/>
            <a:gdLst>
              <a:gd name="connsiteX0" fmla="*/ 2400300 w 2400300"/>
              <a:gd name="connsiteY0" fmla="*/ 431800 h 571698"/>
              <a:gd name="connsiteX1" fmla="*/ 622300 w 2400300"/>
              <a:gd name="connsiteY1" fmla="*/ 546100 h 571698"/>
              <a:gd name="connsiteX2" fmla="*/ 0 w 2400300"/>
              <a:gd name="connsiteY2" fmla="*/ 0 h 5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571698">
                <a:moveTo>
                  <a:pt x="2400300" y="431800"/>
                </a:moveTo>
                <a:cubicBezTo>
                  <a:pt x="1711325" y="524933"/>
                  <a:pt x="1022350" y="618067"/>
                  <a:pt x="622300" y="546100"/>
                </a:cubicBezTo>
                <a:cubicBezTo>
                  <a:pt x="222250" y="474133"/>
                  <a:pt x="0" y="0"/>
                  <a:pt x="0" y="0"/>
                </a:cubicBezTo>
              </a:path>
            </a:pathLst>
          </a:custGeom>
          <a:ln w="762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5552385" y="3970186"/>
            <a:ext cx="2415480" cy="776898"/>
          </a:xfrm>
          <a:prstGeom prst="roundRect">
            <a:avLst/>
          </a:prstGeom>
          <a:noFill/>
          <a:ln w="762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9291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4" grpId="0"/>
      <p:bldP spid="75" grpId="0" animBg="1"/>
      <p:bldP spid="76" grpId="0" animBg="1"/>
      <p:bldP spid="77" grpId="0" animBg="1"/>
      <p:bldP spid="79" grpId="0" animBg="1"/>
      <p:bldP spid="79" grpId="1" animBg="1"/>
      <p:bldP spid="79" grpId="2" animBg="1"/>
      <p:bldP spid="79" grpId="3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1180548" y="7486665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80548" y="2240643"/>
            <a:ext cx="5961092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The problematic reduction </a:t>
            </a:r>
            <a:br>
              <a:rPr lang="en-US" altLang="ja-JP" sz="4000" dirty="0"/>
            </a:br>
            <a:r>
              <a:rPr lang="en-US" altLang="ja-JP" sz="4000" dirty="0"/>
              <a:t>is resolved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9671" y="2486795"/>
            <a:ext cx="599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y.</a:t>
            </a:r>
            <a:r>
              <a:rPr lang="en-US" altLang="ja-JP" sz="3200" b="1" dirty="0" err="1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>
                <a:latin typeface="Chalkboard"/>
                <a:cs typeface="Chalkboard"/>
              </a:rPr>
              <a:t> k.          </a:t>
            </a:r>
            <a:r>
              <a:rPr lang="ja-JP" altLang="en-US" sz="3200" b="1" dirty="0" smtClean="0">
                <a:latin typeface="Chalkboard"/>
                <a:cs typeface="Chalkboard"/>
              </a:rPr>
              <a:t>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7920"/>
              </p:ext>
            </p:extLst>
          </p:nvPr>
        </p:nvGraphicFramePr>
        <p:xfrm>
          <a:off x="443949" y="6609628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41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949" y="6609628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4625840" y="5722875"/>
            <a:ext cx="1733232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23567" y="5807796"/>
            <a:ext cx="1813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latin typeface="Chalkboard"/>
                <a:ea typeface="Osaka"/>
                <a:cs typeface="Chalkboard"/>
              </a:rPr>
              <a:t>λz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.〈f z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46831" y="6555964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46315" y="6665875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70412"/>
              </p:ext>
            </p:extLst>
          </p:nvPr>
        </p:nvGraphicFramePr>
        <p:xfrm>
          <a:off x="443949" y="7593993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4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949" y="7593993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259916" y="7571586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29407" y="7576833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80549" y="8512080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85823"/>
              </p:ext>
            </p:extLst>
          </p:nvPr>
        </p:nvGraphicFramePr>
        <p:xfrm>
          <a:off x="443949" y="8619408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43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949" y="8619408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59916" y="8594677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17763" y="8619408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635278" y="2310086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965484" y="2405225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405749" y="2504506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939864" y="2614568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12536"/>
              </p:ext>
            </p:extLst>
          </p:nvPr>
        </p:nvGraphicFramePr>
        <p:xfrm>
          <a:off x="280662" y="3826589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44" name="数式" r:id="rId7" imgW="203200" imgH="152400" progId="Equation.3">
                  <p:embed/>
                </p:oleObj>
              </mc:Choice>
              <mc:Fallback>
                <p:oleObj name="数式" r:id="rId7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62" y="3826589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角丸四角形 53"/>
          <p:cNvSpPr/>
          <p:nvPr/>
        </p:nvSpPr>
        <p:spPr>
          <a:xfrm>
            <a:off x="1180548" y="3562726"/>
            <a:ext cx="4586272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55245" y="3808878"/>
            <a:ext cx="4685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>
                <a:latin typeface="Chalkboard"/>
                <a:cs typeface="Chalkboard"/>
              </a:rPr>
              <a:t> k.                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2813905" y="3632169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144111" y="3727308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3584376" y="3826589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4118491" y="3936651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58856"/>
              </p:ext>
            </p:extLst>
          </p:nvPr>
        </p:nvGraphicFramePr>
        <p:xfrm>
          <a:off x="280663" y="5149199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45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63" y="5149199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角丸四角形 60"/>
          <p:cNvSpPr/>
          <p:nvPr/>
        </p:nvSpPr>
        <p:spPr>
          <a:xfrm>
            <a:off x="1180549" y="4885336"/>
            <a:ext cx="3046737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55246" y="5131488"/>
            <a:ext cx="31455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               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1499868" y="4962296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830074" y="5057435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2270339" y="5156716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804454" y="5266778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2120358" y="5706200"/>
            <a:ext cx="2400300" cy="571698"/>
          </a:xfrm>
          <a:custGeom>
            <a:avLst/>
            <a:gdLst>
              <a:gd name="connsiteX0" fmla="*/ 2400300 w 2400300"/>
              <a:gd name="connsiteY0" fmla="*/ 431800 h 571698"/>
              <a:gd name="connsiteX1" fmla="*/ 622300 w 2400300"/>
              <a:gd name="connsiteY1" fmla="*/ 546100 h 571698"/>
              <a:gd name="connsiteX2" fmla="*/ 0 w 2400300"/>
              <a:gd name="connsiteY2" fmla="*/ 0 h 5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571698">
                <a:moveTo>
                  <a:pt x="2400300" y="431800"/>
                </a:moveTo>
                <a:cubicBezTo>
                  <a:pt x="1711325" y="524933"/>
                  <a:pt x="1022350" y="618067"/>
                  <a:pt x="622300" y="546100"/>
                </a:cubicBezTo>
                <a:cubicBezTo>
                  <a:pt x="222250" y="474133"/>
                  <a:pt x="0" y="0"/>
                  <a:pt x="0" y="0"/>
                </a:cubicBezTo>
              </a:path>
            </a:pathLst>
          </a:custGeom>
          <a:ln w="762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03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  <p:bldP spid="67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909632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1459"/>
              </p:ext>
            </p:extLst>
          </p:nvPr>
        </p:nvGraphicFramePr>
        <p:xfrm>
          <a:off x="457200" y="2749488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06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49488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71532" y="5168900"/>
            <a:ext cx="6575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All value flows between typed and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untyped</a:t>
            </a:r>
            <a:r>
              <a:rPr kumimoji="1" lang="en-US" altLang="ja-JP" sz="3200" dirty="0" smtClean="0">
                <a:latin typeface="Chalkboard"/>
                <a:cs typeface="Chalkboard"/>
              </a:rPr>
              <a:t> parts are </a:t>
            </a:r>
            <a:r>
              <a:rPr lang="en-US" altLang="ja-JP" sz="3200" b="1" i="1" dirty="0" smtClean="0">
                <a:latin typeface="Chalkboard"/>
                <a:cs typeface="Chalkboard"/>
              </a:rPr>
              <a:t>NOT</a:t>
            </a:r>
            <a:r>
              <a:rPr kumimoji="1" lang="en-US" altLang="ja-JP" sz="3200" dirty="0" smtClean="0">
                <a:latin typeface="Chalkboard"/>
                <a:cs typeface="Chalkboard"/>
              </a:rPr>
              <a:t> monitored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155246" y="2517688"/>
            <a:ext cx="3046737" cy="1106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29943" y="2763840"/>
            <a:ext cx="31455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               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474565" y="2594648"/>
            <a:ext cx="2438403" cy="956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〈                 〉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04771" y="2689787"/>
            <a:ext cx="1801336" cy="75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k 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245036" y="2789068"/>
            <a:ext cx="1259469" cy="558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(v   )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779151" y="2899130"/>
            <a:ext cx="402167" cy="360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2095055" y="3338552"/>
            <a:ext cx="2400300" cy="571698"/>
          </a:xfrm>
          <a:custGeom>
            <a:avLst/>
            <a:gdLst>
              <a:gd name="connsiteX0" fmla="*/ 2400300 w 2400300"/>
              <a:gd name="connsiteY0" fmla="*/ 431800 h 571698"/>
              <a:gd name="connsiteX1" fmla="*/ 622300 w 2400300"/>
              <a:gd name="connsiteY1" fmla="*/ 546100 h 571698"/>
              <a:gd name="connsiteX2" fmla="*/ 0 w 2400300"/>
              <a:gd name="connsiteY2" fmla="*/ 0 h 5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571698">
                <a:moveTo>
                  <a:pt x="2400300" y="431800"/>
                </a:moveTo>
                <a:cubicBezTo>
                  <a:pt x="1711325" y="524933"/>
                  <a:pt x="1022350" y="618067"/>
                  <a:pt x="622300" y="546100"/>
                </a:cubicBezTo>
                <a:cubicBezTo>
                  <a:pt x="222250" y="474133"/>
                  <a:pt x="0" y="0"/>
                  <a:pt x="0" y="0"/>
                </a:cubicBezTo>
              </a:path>
            </a:pathLst>
          </a:custGeom>
          <a:ln w="762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547540" y="3365562"/>
            <a:ext cx="1733232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45267" y="3450483"/>
            <a:ext cx="1813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latin typeface="Chalkboard"/>
                <a:ea typeface="Osaka"/>
                <a:cs typeface="Chalkboard"/>
              </a:rPr>
              <a:t>λz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.〈f z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2773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28" grpId="0" animBg="1"/>
      <p:bldP spid="29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1193799" y="4445188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93800" y="2404738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The problematic reduction </a:t>
            </a:r>
            <a:br>
              <a:rPr lang="en-US" altLang="ja-JP" sz="4000" dirty="0"/>
            </a:br>
            <a:r>
              <a:rPr lang="en-US" altLang="ja-JP" sz="4000" dirty="0"/>
              <a:t>is resolved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168" y="2486795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90258" y="250119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8974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53739"/>
              </p:ext>
            </p:extLst>
          </p:nvPr>
        </p:nvGraphicFramePr>
        <p:xfrm>
          <a:off x="457200" y="356815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58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56815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1193800" y="3425047"/>
            <a:ext cx="2515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3167" y="3509968"/>
            <a:ext cx="24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0082" y="351448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59566" y="362439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69101"/>
              </p:ext>
            </p:extLst>
          </p:nvPr>
        </p:nvGraphicFramePr>
        <p:xfrm>
          <a:off x="457200" y="455251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59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5251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273167" y="4530109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42658" y="4535356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93800" y="547060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35490"/>
              </p:ext>
            </p:extLst>
          </p:nvPr>
        </p:nvGraphicFramePr>
        <p:xfrm>
          <a:off x="457200" y="557793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60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57793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73167" y="555320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31014" y="557793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5445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calculus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Program syntax:</a:t>
            </a:r>
          </a:p>
          <a:p>
            <a:pPr marL="0" indent="0">
              <a:buNone/>
            </a:pPr>
            <a:r>
              <a:rPr lang="ja-JP" altLang="en-US" sz="2800" dirty="0" smtClean="0">
                <a:ea typeface="Osaka"/>
              </a:rPr>
              <a:t> </a:t>
            </a:r>
            <a:r>
              <a:rPr lang="en-US" altLang="ja-JP" sz="2800" dirty="0" smtClean="0">
                <a:ea typeface="Osaka"/>
              </a:rPr>
              <a:t>Types </a:t>
            </a:r>
            <a:r>
              <a:rPr lang="en-US" altLang="ja-JP" sz="2800" dirty="0">
                <a:ea typeface="Osaka"/>
              </a:rPr>
              <a:t>S, T, α, β ::= </a:t>
            </a:r>
            <a:r>
              <a:rPr lang="en-US" altLang="ja-JP" sz="2800" dirty="0" err="1">
                <a:ea typeface="Osaka"/>
              </a:rPr>
              <a:t>int</a:t>
            </a:r>
            <a:r>
              <a:rPr lang="en-US" altLang="ja-JP" sz="2800" dirty="0">
                <a:ea typeface="Osaka"/>
              </a:rPr>
              <a:t> | … | </a:t>
            </a:r>
            <a:r>
              <a:rPr lang="en-US" altLang="ja-JP" sz="2800" dirty="0" err="1">
                <a:ea typeface="Osaka"/>
              </a:rPr>
              <a:t>Dyn</a:t>
            </a:r>
            <a:r>
              <a:rPr lang="en-US" altLang="ja-JP" sz="2800" dirty="0">
                <a:ea typeface="Osaka"/>
              </a:rPr>
              <a:t> </a:t>
            </a:r>
            <a:r>
              <a:rPr lang="en-US" altLang="ja-JP" sz="2800" dirty="0" smtClean="0">
                <a:ea typeface="Osaka"/>
              </a:rPr>
              <a:t>| S/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ea typeface="Osaka"/>
              </a:rPr>
              <a:t>α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2800" dirty="0">
                <a:ea typeface="Osaka"/>
              </a:rPr>
              <a:t>→ </a:t>
            </a:r>
            <a:r>
              <a:rPr lang="en-US" altLang="ja-JP" sz="2800" dirty="0" smtClean="0">
                <a:ea typeface="Osaka"/>
              </a:rPr>
              <a:t>T/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β</a:t>
            </a:r>
            <a:endParaRPr lang="en-US" altLang="ja-JP" sz="2800" dirty="0">
              <a:solidFill>
                <a:schemeClr val="accent2">
                  <a:lumMod val="50000"/>
                </a:schemeClr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 Terms </a:t>
            </a: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t       </a:t>
            </a:r>
            <a:r>
              <a:rPr lang="en-US" altLang="ja-JP" sz="2000" dirty="0" smtClean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:</a:t>
            </a: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sz="2800" dirty="0" err="1">
                <a:solidFill>
                  <a:srgbClr val="000000"/>
                </a:solidFill>
                <a:ea typeface="Osaka"/>
              </a:rPr>
              <a:t>λx.s</a:t>
            </a: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 | s t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                       </a:t>
            </a:r>
            <a:r>
              <a:rPr lang="en-US" altLang="ja-JP" sz="2800" dirty="0" smtClean="0">
                <a:ea typeface="Osaka"/>
              </a:rPr>
              <a:t>s </a:t>
            </a:r>
            <a:r>
              <a:rPr lang="en-US" altLang="ja-JP" sz="2800" dirty="0">
                <a:ea typeface="Osaka"/>
              </a:rPr>
              <a:t>: S</a:t>
            </a:r>
            <a:r>
              <a:rPr lang="ja-JP" altLang="en-US" sz="2800" dirty="0">
                <a:ea typeface="Osaka"/>
              </a:rPr>
              <a:t>  </a:t>
            </a:r>
            <a:r>
              <a:rPr lang="en-US" altLang="ja-JP" sz="2800" dirty="0">
                <a:ea typeface="Osaka"/>
              </a:rPr>
              <a:t> </a:t>
            </a:r>
            <a:r>
              <a:rPr lang="ja-JP" altLang="en-US" sz="2800" dirty="0">
                <a:ea typeface="Osaka"/>
              </a:rPr>
              <a:t> </a:t>
            </a:r>
            <a:r>
              <a:rPr lang="en-US" altLang="ja-JP" sz="2800" dirty="0">
                <a:ea typeface="Osaka"/>
              </a:rPr>
              <a:t> T </a:t>
            </a:r>
            <a:r>
              <a:rPr lang="en-US" altLang="ja-JP" sz="2800" dirty="0" smtClean="0">
                <a:ea typeface="Osaka"/>
              </a:rPr>
              <a:t>| </a:t>
            </a:r>
            <a:r>
              <a:rPr lang="en-US" altLang="ja-JP" sz="2800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2800" dirty="0">
                <a:ea typeface="Osaka"/>
              </a:rPr>
              <a:t>k. s | 〈s</a:t>
            </a:r>
            <a:r>
              <a:rPr lang="en-US" altLang="ja-JP" sz="2800" dirty="0" smtClean="0">
                <a:ea typeface="Osaka"/>
              </a:rPr>
              <a:t>〉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 system: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</a:p>
          <a:p>
            <a:pPr marL="0" indent="0">
              <a:buNone/>
            </a:pPr>
            <a:r>
              <a:rPr lang="en-US" altLang="ja-JP" dirty="0" smtClean="0"/>
              <a:t>Semantics: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  shift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/>
              <a:t>reset + our cast semantics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0822"/>
              </p:ext>
            </p:extLst>
          </p:nvPr>
        </p:nvGraphicFramePr>
        <p:xfrm>
          <a:off x="4574531" y="3195418"/>
          <a:ext cx="622625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35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4531" y="3195418"/>
                        <a:ext cx="622625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23261" y="4242676"/>
            <a:ext cx="258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;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2800" dirty="0" smtClean="0">
              <a:solidFill>
                <a:srgbClr val="000000"/>
              </a:solidFill>
              <a:latin typeface="Osaka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19015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soundness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57200" y="1943101"/>
            <a:ext cx="8229600" cy="209549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If 〈s〉 is a well typed, closed term, then: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〈s〉 diverges;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〈s〉       v for some v; or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s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ome cast in 〈s〉 fails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858505" y="2961828"/>
            <a:ext cx="1004457" cy="538264"/>
            <a:chOff x="457200" y="5257800"/>
            <a:chExt cx="740602" cy="523220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7934034"/>
                </p:ext>
              </p:extLst>
            </p:nvPr>
          </p:nvGraphicFramePr>
          <p:xfrm>
            <a:off x="457200" y="5354519"/>
            <a:ext cx="561878" cy="421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488" name="数式" r:id="rId4" imgW="203200" imgH="152400" progId="Equation.3">
                    <p:embed/>
                  </p:oleObj>
                </mc:Choice>
                <mc:Fallback>
                  <p:oleObj name="数式" r:id="rId4" imgW="2032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7200" y="5354519"/>
                          <a:ext cx="561878" cy="4214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テキスト ボックス 2"/>
            <p:cNvSpPr txBox="1"/>
            <p:nvPr/>
          </p:nvSpPr>
          <p:spPr>
            <a:xfrm>
              <a:off x="834197" y="5257800"/>
              <a:ext cx="363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halkboard"/>
                  <a:cs typeface="Chalkboard"/>
                </a:rPr>
                <a:t>*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57200" y="4082143"/>
            <a:ext cx="57156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ia Progress and Preservation 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079500" y="4867973"/>
            <a:ext cx="7035800" cy="1089618"/>
          </a:xfrm>
          <a:prstGeom prst="round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If something wrong happens, </a:t>
            </a:r>
          </a:p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it is detected as cast failure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9633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3224"/>
            <a:ext cx="8572500" cy="50389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Background: blame </a:t>
            </a:r>
            <a:r>
              <a:rPr lang="en-US" altLang="ja-JP" dirty="0">
                <a:solidFill>
                  <a:srgbClr val="BFBFBF"/>
                </a:solidFill>
              </a:rPr>
              <a:t>calculus </a:t>
            </a:r>
            <a:r>
              <a:rPr lang="en-US" altLang="ja-JP" sz="2000" dirty="0" smtClean="0">
                <a:solidFill>
                  <a:srgbClr val="BFBFBF"/>
                </a:solidFill>
              </a:rPr>
              <a:t>(</a:t>
            </a:r>
            <a:r>
              <a:rPr lang="en-US" altLang="ja-JP" sz="2000" dirty="0">
                <a:solidFill>
                  <a:srgbClr val="BFBFBF"/>
                </a:solidFill>
              </a:rPr>
              <a:t>without shift/reset)</a:t>
            </a:r>
            <a:endParaRPr lang="en-US" altLang="ja-JP" sz="2000" dirty="0" smtClean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Problem with control </a:t>
            </a:r>
            <a:r>
              <a:rPr lang="en-US" altLang="ja-JP" dirty="0" smtClean="0">
                <a:solidFill>
                  <a:srgbClr val="BFBFBF"/>
                </a:solidFill>
              </a:rPr>
              <a:t>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Our extension of the blame calculus with shift/reset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Properties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altLang="ja-JP" dirty="0" smtClean="0"/>
              <a:t>Soundness of CPS transformation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altLang="ja-JP" dirty="0" smtClean="0"/>
              <a:t>Blame Theorem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2315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 the paper…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396159" cy="497894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 formal system including run-time terms</a:t>
            </a:r>
          </a:p>
          <a:p>
            <a:r>
              <a:rPr lang="en-US" altLang="ja-JP" dirty="0" smtClean="0"/>
              <a:t>Support for “blame”</a:t>
            </a:r>
          </a:p>
          <a:p>
            <a:r>
              <a:rPr lang="en-US" altLang="ja-JP" dirty="0" smtClean="0"/>
              <a:t>Blame Theorem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tatically </a:t>
            </a:r>
            <a:r>
              <a:rPr lang="en-US" altLang="ja-JP" dirty="0"/>
              <a:t>typed terms are never </a:t>
            </a:r>
            <a:r>
              <a:rPr lang="en-US" altLang="ja-JP" dirty="0" smtClean="0"/>
              <a:t>responsible for cast failure</a:t>
            </a:r>
          </a:p>
          <a:p>
            <a:r>
              <a:rPr lang="en-US" altLang="ja-JP" dirty="0" smtClean="0"/>
              <a:t>CPS transformation</a:t>
            </a:r>
          </a:p>
          <a:p>
            <a:r>
              <a:rPr lang="en-US" altLang="ja-JP" dirty="0" err="1" smtClean="0"/>
              <a:t>Sounenss</a:t>
            </a:r>
            <a:r>
              <a:rPr lang="en-US" altLang="ja-JP" dirty="0" smtClean="0"/>
              <a:t> of the CPS transformation</a:t>
            </a:r>
          </a:p>
          <a:p>
            <a:pPr lvl="1"/>
            <a:r>
              <a:rPr lang="en-US" altLang="ja-JP" dirty="0"/>
              <a:t>Preservation of </a:t>
            </a:r>
            <a:r>
              <a:rPr lang="en-US" altLang="ja-JP" dirty="0" smtClean="0"/>
              <a:t>Type</a:t>
            </a:r>
          </a:p>
          <a:p>
            <a:pPr lvl="1"/>
            <a:r>
              <a:rPr lang="en-US" altLang="ja-JP" dirty="0"/>
              <a:t>Preservation of Equality</a:t>
            </a:r>
            <a:endParaRPr lang="ja-JP" altLang="en-US" dirty="0"/>
          </a:p>
          <a:p>
            <a:pPr marL="457200" lvl="1" indent="0">
              <a:buNone/>
            </a:pPr>
            <a:endParaRPr lang="ja-JP" altLang="en-US" dirty="0"/>
          </a:p>
          <a:p>
            <a:pPr lvl="1"/>
            <a:endParaRPr lang="en-US" altLang="ja-JP" dirty="0"/>
          </a:p>
        </p:txBody>
      </p:sp>
      <p:sp>
        <p:nvSpPr>
          <p:cNvPr id="4" name="円形吹き出し 3"/>
          <p:cNvSpPr/>
          <p:nvPr/>
        </p:nvSpPr>
        <p:spPr>
          <a:xfrm>
            <a:off x="4813300" y="2278256"/>
            <a:ext cx="3503492" cy="1013228"/>
          </a:xfrm>
          <a:prstGeom prst="wedgeEllipseCallout">
            <a:avLst>
              <a:gd name="adj1" fmla="val -56296"/>
              <a:gd name="adj2" fmla="val -25526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51318" y="2362629"/>
            <a:ext cx="2807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responsibility for cast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failure </a:t>
            </a:r>
            <a:endParaRPr lang="ja-JP" altLang="en-US" sz="24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068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CPS transformation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686800" cy="4525963"/>
          </a:xfrm>
        </p:spPr>
        <p:txBody>
          <a:bodyPr/>
          <a:lstStyle/>
          <a:p>
            <a:r>
              <a:rPr kumimoji="1" lang="en-US" altLang="ja-JP" dirty="0" smtClean="0"/>
              <a:t>A technique to implement control operators</a:t>
            </a:r>
          </a:p>
          <a:p>
            <a:pPr lvl="1"/>
            <a:r>
              <a:rPr lang="en-US" altLang="ja-JP" dirty="0" smtClean="0"/>
              <a:t>Programs with control operators are transformed to ones without them</a:t>
            </a:r>
          </a:p>
          <a:p>
            <a:r>
              <a:rPr kumimoji="1" lang="en-US" altLang="ja-JP" dirty="0" smtClean="0"/>
              <a:t>CPS transformation for shift/reset is well studied</a:t>
            </a:r>
          </a:p>
        </p:txBody>
      </p:sp>
    </p:spTree>
    <p:extLst>
      <p:ext uri="{BB962C8B-B14F-4D97-AF65-F5344CB8AC3E}">
        <p14:creationId xmlns:p14="http://schemas.microsoft.com/office/powerpoint/2010/main" val="110910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Our CPS transformation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[[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]]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32468"/>
            <a:ext cx="8686800" cy="4525963"/>
          </a:xfrm>
        </p:spPr>
        <p:txBody>
          <a:bodyPr/>
          <a:lstStyle/>
          <a:p>
            <a:r>
              <a:rPr lang="en-US" altLang="ja-JP" dirty="0" smtClean="0"/>
              <a:t>[[</a:t>
            </a:r>
            <a:r>
              <a:rPr lang="ja-JP" altLang="en-US" dirty="0" smtClean="0"/>
              <a:t>・</a:t>
            </a:r>
            <a:r>
              <a:rPr lang="en-US" altLang="ja-JP" dirty="0" smtClean="0"/>
              <a:t>]] transforms terms/types in our calculus to ones in the simply typed blame calculus</a:t>
            </a:r>
          </a:p>
          <a:p>
            <a:r>
              <a:rPr kumimoji="1" lang="en-US" altLang="ja-JP" dirty="0" smtClean="0"/>
              <a:t>The definition is standard except for casts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3454976"/>
            <a:ext cx="89535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ea typeface="Osaka"/>
                <a:cs typeface="Chalkboard"/>
              </a:rPr>
              <a:t>[[s : S    T]]  := </a:t>
            </a:r>
            <a:r>
              <a:rPr kumimoji="1" lang="en-US" altLang="ja-JP" sz="3200" dirty="0" err="1" smtClean="0">
                <a:latin typeface="Chalkboard"/>
                <a:ea typeface="Osaka"/>
                <a:cs typeface="Chalkboard"/>
              </a:rPr>
              <a:t>λk</a:t>
            </a:r>
            <a:r>
              <a:rPr kumimoji="1" lang="en-US" altLang="ja-JP" sz="3200" dirty="0" smtClean="0">
                <a:latin typeface="Chalkboard"/>
                <a:ea typeface="Osaka"/>
                <a:cs typeface="Chalkboard"/>
              </a:rPr>
              <a:t>. [[s]] (</a:t>
            </a:r>
            <a:r>
              <a:rPr kumimoji="1" lang="en-US" altLang="ja-JP" sz="3200" dirty="0" err="1" smtClean="0">
                <a:latin typeface="Chalkboard"/>
                <a:ea typeface="Osaka"/>
                <a:cs typeface="Chalkboard"/>
              </a:rPr>
              <a:t>λx</a:t>
            </a:r>
            <a:r>
              <a:rPr kumimoji="1" lang="en-US" altLang="ja-JP" sz="3200" dirty="0" smtClean="0">
                <a:latin typeface="Chalkboard"/>
                <a:ea typeface="Osaka"/>
                <a:cs typeface="Chalkboard"/>
              </a:rPr>
              <a:t>. </a:t>
            </a:r>
            <a:r>
              <a:rPr lang="en-US" altLang="ja-JP" sz="3200" dirty="0">
                <a:latin typeface="Chalkboard"/>
                <a:ea typeface="Osaka"/>
                <a:cs typeface="Chalkboard"/>
              </a:rPr>
              <a:t>x</a:t>
            </a:r>
            <a:r>
              <a:rPr kumimoji="1" lang="en-US" altLang="ja-JP" sz="3200" dirty="0" smtClean="0">
                <a:latin typeface="Chalkboard"/>
                <a:ea typeface="Osaka"/>
                <a:cs typeface="Chalkboard"/>
              </a:rPr>
              <a:t> : [[S]]    [[T]])</a:t>
            </a:r>
          </a:p>
          <a:p>
            <a:endParaRPr kumimoji="1" lang="en-US" altLang="ja-JP" sz="1000" dirty="0" smtClean="0">
              <a:latin typeface="Chalkboard"/>
              <a:ea typeface="Osaka"/>
              <a:cs typeface="Chalkboard"/>
            </a:endParaRPr>
          </a:p>
          <a:p>
            <a:r>
              <a:rPr lang="en-US" altLang="ja-JP" sz="3200" dirty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    [[</a:t>
            </a:r>
            <a:r>
              <a:rPr lang="en-US" altLang="ja-JP" sz="3200" dirty="0" err="1" smtClean="0">
                <a:latin typeface="Chalkboard"/>
                <a:ea typeface="Osaka"/>
                <a:cs typeface="Chalkboard"/>
              </a:rPr>
              <a:t>Dyn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]] := </a:t>
            </a:r>
            <a:r>
              <a:rPr lang="en-US" altLang="ja-JP" sz="3200" dirty="0" err="1" smtClean="0">
                <a:latin typeface="Chalkboard"/>
                <a:ea typeface="Osaka"/>
                <a:cs typeface="Chalkboard"/>
              </a:rPr>
              <a:t>Dyn</a:t>
            </a:r>
            <a:endParaRPr lang="en-US" altLang="ja-JP" sz="3200" dirty="0" smtClean="0">
              <a:latin typeface="Chalkboard"/>
              <a:ea typeface="Osaka"/>
              <a:cs typeface="Chalkboard"/>
            </a:endParaRPr>
          </a:p>
          <a:p>
            <a:r>
              <a:rPr kumimoji="1" lang="en-US" altLang="ja-JP" sz="3200" dirty="0" smtClean="0">
                <a:latin typeface="Chalkboard"/>
                <a:ea typeface="Osaka"/>
                <a:cs typeface="Chalkboard"/>
              </a:rPr>
              <a:t>[[S/α→T/β]] := [[S]]→([[T]]→[[α]])→[[β]] </a:t>
            </a:r>
            <a:endParaRPr kumimoji="1" lang="ja-JP" altLang="en-US" sz="3200" dirty="0" smtClean="0"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32501"/>
              </p:ext>
            </p:extLst>
          </p:nvPr>
        </p:nvGraphicFramePr>
        <p:xfrm>
          <a:off x="1672743" y="3566205"/>
          <a:ext cx="622625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350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743" y="3566205"/>
                        <a:ext cx="622625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00922"/>
              </p:ext>
            </p:extLst>
          </p:nvPr>
        </p:nvGraphicFramePr>
        <p:xfrm>
          <a:off x="7260743" y="3553505"/>
          <a:ext cx="622625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351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0743" y="3553505"/>
                        <a:ext cx="622625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48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400" dirty="0" smtClean="0"/>
              <a:t>What </a:t>
            </a:r>
            <a:r>
              <a:rPr lang="en-US" altLang="ja-JP" sz="3400" dirty="0" smtClean="0"/>
              <a:t>gradual typing should </a:t>
            </a:r>
            <a:r>
              <a:rPr lang="en-US" altLang="ja-JP" sz="3400" dirty="0" smtClean="0"/>
              <a:t>guarantee</a:t>
            </a:r>
            <a:endParaRPr kumimoji="1" lang="ja-JP" altLang="en-US" sz="3400" dirty="0"/>
          </a:p>
        </p:txBody>
      </p:sp>
      <p:sp>
        <p:nvSpPr>
          <p:cNvPr id="7" name="角丸四角形 6"/>
          <p:cNvSpPr/>
          <p:nvPr/>
        </p:nvSpPr>
        <p:spPr>
          <a:xfrm>
            <a:off x="1270000" y="1907006"/>
            <a:ext cx="6629400" cy="749076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something wrong happens, </a:t>
            </a: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it is detected as cast failure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31450" y="249238"/>
            <a:ext cx="4394200" cy="1281946"/>
            <a:chOff x="838200" y="745292"/>
            <a:chExt cx="5156200" cy="1281946"/>
          </a:xfrm>
        </p:grpSpPr>
        <p:sp>
          <p:nvSpPr>
            <p:cNvPr id="3" name="円形吹き出し 2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18487"/>
                <a:gd name="adj2" fmla="val 7487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464097" y="902772"/>
              <a:ext cx="38176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E.g., an integer is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called as </a:t>
              </a:r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functions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6" name="雲 5"/>
          <p:cNvSpPr/>
          <p:nvPr/>
        </p:nvSpPr>
        <p:spPr>
          <a:xfrm>
            <a:off x="764225" y="3102808"/>
            <a:ext cx="7112000" cy="2133600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8625" y="2683032"/>
            <a:ext cx="564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 smtClean="0">
                <a:solidFill>
                  <a:srgbClr val="FF0000"/>
                </a:solidFill>
                <a:latin typeface="Chalkboard"/>
                <a:cs typeface="Chalkboard"/>
              </a:rPr>
              <a:t>?</a:t>
            </a:r>
            <a:endParaRPr kumimoji="1" lang="ja-JP" altLang="en-US" sz="6000" b="1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91825" y="4151312"/>
            <a:ext cx="1358900" cy="403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26225" y="3612703"/>
            <a:ext cx="5524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How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should we design 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blame calculus to guarantee it?</a:t>
            </a:r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517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Soundness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CPS transformation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457200" y="4076701"/>
            <a:ext cx="8229600" cy="100330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If s</a:t>
            </a:r>
            <a:r>
              <a: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rPr>
              <a:t>    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t, then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[[s]]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〜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[[t]]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6987"/>
              </p:ext>
            </p:extLst>
          </p:nvPr>
        </p:nvGraphicFramePr>
        <p:xfrm>
          <a:off x="1363175" y="4409097"/>
          <a:ext cx="762059" cy="4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8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3175" y="4409097"/>
                        <a:ext cx="762059" cy="433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57200" y="5105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halkboard"/>
                <a:cs typeface="Chalkboard"/>
              </a:rPr>
              <a:t>w</a:t>
            </a:r>
            <a:r>
              <a:rPr lang="en-US" altLang="ja-JP" sz="2800" dirty="0" smtClean="0">
                <a:latin typeface="Chalkboard"/>
                <a:cs typeface="Chalkboard"/>
              </a:rPr>
              <a:t>here 〜 is an </a:t>
            </a:r>
            <a:r>
              <a:rPr lang="en-US" altLang="ja-JP" sz="2800" dirty="0" err="1" smtClean="0">
                <a:latin typeface="Chalkboard"/>
                <a:cs typeface="Chalkboard"/>
              </a:rPr>
              <a:t>equational</a:t>
            </a:r>
            <a:r>
              <a:rPr lang="en-US" altLang="ja-JP" sz="2800" dirty="0" smtClean="0">
                <a:latin typeface="Chalkboard"/>
                <a:cs typeface="Chalkboard"/>
              </a:rPr>
              <a:t> system with usual call-by-value axioms and a few additional </a:t>
            </a:r>
            <a:r>
              <a:rPr lang="en-US" altLang="ja-JP" sz="2800" dirty="0" err="1" smtClean="0">
                <a:latin typeface="Chalkboard"/>
                <a:cs typeface="Chalkboard"/>
              </a:rPr>
              <a:t>axiomas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57200" y="2108201"/>
            <a:ext cx="8229600" cy="125729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If </a:t>
            </a:r>
            <a:r>
              <a:rPr kumimoji="1" lang="en-US" altLang="ja-JP" sz="3200" dirty="0" err="1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Γ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;α├ s : T</a:t>
            </a:r>
            <a:r>
              <a:rPr kumimoji="1" lang="en-US" altLang="ja-JP" sz="10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; β, </a:t>
            </a:r>
          </a:p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then [[</a:t>
            </a:r>
            <a:r>
              <a:rPr kumimoji="1" lang="en-US" altLang="ja-JP" sz="3200" dirty="0" err="1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Γ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]]├ [[s]] : ([[T]]→[[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α]])→[[β]]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900" y="3659221"/>
            <a:ext cx="4639241" cy="5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Preservation of Equality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3900" y="1663413"/>
            <a:ext cx="4019049" cy="5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Preservation of Type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7604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Theorem</a:t>
            </a:r>
            <a:br>
              <a:rPr kumimoji="1" lang="en-US" altLang="ja-JP" dirty="0" smtClean="0"/>
            </a:br>
            <a:r>
              <a:rPr lang="en-US" altLang="ja-JP" sz="2700" dirty="0" smtClean="0"/>
              <a:t>(Cf. </a:t>
            </a:r>
            <a:r>
              <a:rPr lang="en-US" altLang="ja-JP" sz="2700" dirty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9" name="角丸四角形 8"/>
          <p:cNvSpPr/>
          <p:nvPr/>
        </p:nvSpPr>
        <p:spPr>
          <a:xfrm>
            <a:off x="457200" y="1727201"/>
            <a:ext cx="8229600" cy="140970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 failure is always triggered by </a:t>
            </a:r>
            <a:r>
              <a:rPr lang="en-US" altLang="ja-JP" sz="3200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code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37663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That is, in a fully typed program, cast failure never </a:t>
            </a:r>
            <a:r>
              <a:rPr lang="en-US" altLang="ja-JP" sz="2800" dirty="0" smtClean="0">
                <a:latin typeface="Chalkboard"/>
                <a:cs typeface="Chalkboard"/>
              </a:rPr>
              <a:t>happens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4701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 the paper…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623300" cy="4525963"/>
          </a:xfrm>
        </p:spPr>
        <p:txBody>
          <a:bodyPr/>
          <a:lstStyle/>
          <a:p>
            <a:r>
              <a:rPr kumimoji="1" lang="en-US" altLang="ja-JP" dirty="0" smtClean="0"/>
              <a:t>A formal system including run-time terms and typing rules</a:t>
            </a:r>
          </a:p>
          <a:p>
            <a:r>
              <a:rPr lang="en-US" altLang="ja-JP" dirty="0" smtClean="0"/>
              <a:t>CPS transformation for run-time terms</a:t>
            </a:r>
          </a:p>
          <a:p>
            <a:r>
              <a:rPr lang="en-US" altLang="ja-JP" dirty="0" smtClean="0"/>
              <a:t>Support for “blame”</a:t>
            </a:r>
          </a:p>
          <a:p>
            <a:r>
              <a:rPr lang="en-US" altLang="ja-JP" dirty="0" smtClean="0"/>
              <a:t>Blame Theorem</a:t>
            </a:r>
          </a:p>
          <a:p>
            <a:pPr lvl="1"/>
            <a:r>
              <a:rPr lang="en-US" altLang="ja-JP" dirty="0" smtClean="0"/>
              <a:t>More precisely typed sides are never blamed</a:t>
            </a:r>
            <a:endParaRPr kumimoji="1" lang="ja-JP" altLang="en-US" sz="2800" dirty="0"/>
          </a:p>
        </p:txBody>
      </p:sp>
      <p:sp>
        <p:nvSpPr>
          <p:cNvPr id="4" name="円形吹き出し 3"/>
          <p:cNvSpPr/>
          <p:nvPr/>
        </p:nvSpPr>
        <p:spPr>
          <a:xfrm>
            <a:off x="4813300" y="3333234"/>
            <a:ext cx="4267200" cy="857766"/>
          </a:xfrm>
          <a:prstGeom prst="wedgeEllipseCallout">
            <a:avLst>
              <a:gd name="adj1" fmla="val -56296"/>
              <a:gd name="adj2" fmla="val -25526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86300" y="34875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responsibility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of cast failure </a:t>
            </a:r>
            <a:endParaRPr lang="ja-JP" altLang="en-US" sz="24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5612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44" y="1532468"/>
            <a:ext cx="9018801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ja-JP" b="1" dirty="0"/>
              <a:t>Constraining delimited control with </a:t>
            </a:r>
            <a:r>
              <a:rPr lang="en-US" altLang="ja-JP" b="1" dirty="0" smtClean="0"/>
              <a:t>contracts 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Takikawa</a:t>
            </a:r>
            <a:r>
              <a:rPr lang="en-US" altLang="ja-JP" dirty="0" smtClean="0"/>
              <a:t> et al., ESOP’13]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s</a:t>
            </a:r>
            <a:r>
              <a:rPr lang="en-US" altLang="ja-JP" dirty="0" smtClean="0"/>
              <a:t>tudies “macro” gradual typing with:</a:t>
            </a:r>
          </a:p>
          <a:p>
            <a:r>
              <a:rPr lang="en-US" altLang="ja-JP" dirty="0" smtClean="0"/>
              <a:t>Control operators not based on CPS 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owerful enough to express shift/reset</a:t>
            </a:r>
          </a:p>
          <a:p>
            <a:r>
              <a:rPr lang="en-US" altLang="ja-JP" dirty="0" smtClean="0"/>
              <a:t>Contract system</a:t>
            </a:r>
          </a:p>
          <a:p>
            <a:pPr lvl="1"/>
            <a:r>
              <a:rPr lang="en-US" altLang="ja-JP" dirty="0" smtClean="0"/>
              <a:t>allows refined type information to be represented </a:t>
            </a:r>
          </a:p>
        </p:txBody>
      </p:sp>
      <p:sp>
        <p:nvSpPr>
          <p:cNvPr id="4" name="円形吹き出し 3"/>
          <p:cNvSpPr/>
          <p:nvPr/>
        </p:nvSpPr>
        <p:spPr>
          <a:xfrm>
            <a:off x="421428" y="154763"/>
            <a:ext cx="2476033" cy="1595063"/>
          </a:xfrm>
          <a:prstGeom prst="wedgeEllipseCallout">
            <a:avLst>
              <a:gd name="adj1" fmla="val 18698"/>
              <a:gd name="adj2" fmla="val 103703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0224" y="337851"/>
            <a:ext cx="21462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Modules are 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fully typed or fully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endParaRPr lang="ja-JP" altLang="en-US" sz="24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144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An extension of blame calculus with shift/reset</a:t>
            </a:r>
          </a:p>
          <a:p>
            <a:r>
              <a:rPr lang="en-US" altLang="ja-JP" dirty="0" smtClean="0"/>
              <a:t>Cast semantic to monitor capturing and calling continuations </a:t>
            </a:r>
          </a:p>
          <a:p>
            <a:r>
              <a:rPr lang="en-US" altLang="ja-JP" dirty="0" smtClean="0"/>
              <a:t>Three </a:t>
            </a:r>
            <a:r>
              <a:rPr lang="en-US" altLang="ja-JP" dirty="0" smtClean="0"/>
              <a:t>properties investigated</a:t>
            </a:r>
          </a:p>
          <a:p>
            <a:pPr lvl="1"/>
            <a:r>
              <a:rPr kumimoji="1" lang="en-US" altLang="ja-JP" dirty="0" smtClean="0"/>
              <a:t>Type soundness</a:t>
            </a:r>
          </a:p>
          <a:p>
            <a:pPr lvl="1"/>
            <a:r>
              <a:rPr kumimoji="1" lang="en-US" altLang="ja-JP" dirty="0" smtClean="0"/>
              <a:t>Blame Theorem</a:t>
            </a:r>
          </a:p>
          <a:p>
            <a:pPr lvl="1"/>
            <a:r>
              <a:rPr lang="en-US" altLang="ja-JP" dirty="0"/>
              <a:t>Soundness of the CPS </a:t>
            </a:r>
            <a:r>
              <a:rPr lang="en-US" altLang="ja-JP" dirty="0" smtClean="0"/>
              <a:t>transformation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998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Design criterion of blame calculus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8900" y="1549400"/>
            <a:ext cx="896620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should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3276600" y="3171522"/>
            <a:ext cx="5334000" cy="1281946"/>
            <a:chOff x="3276600" y="3171522"/>
            <a:chExt cx="5334000" cy="1281946"/>
          </a:xfrm>
        </p:grpSpPr>
        <p:sp>
          <p:nvSpPr>
            <p:cNvPr id="11" name="円形吹き出し 10"/>
            <p:cNvSpPr/>
            <p:nvPr/>
          </p:nvSpPr>
          <p:spPr>
            <a:xfrm>
              <a:off x="3276600" y="3171522"/>
              <a:ext cx="5295900" cy="1281946"/>
            </a:xfrm>
            <a:prstGeom prst="wedgeEllipseCallout">
              <a:avLst>
                <a:gd name="adj1" fmla="val -18402"/>
                <a:gd name="adj2" fmla="val -69764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789605" y="3314700"/>
              <a:ext cx="4820995" cy="98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All uses of dynamic values are completely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monitored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12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8901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Two styles of typing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0934" y="1498776"/>
            <a:ext cx="2558973" cy="1379618"/>
          </a:xfrm>
          <a:ln w="76200" cmpd="sng">
            <a:solidFill>
              <a:schemeClr val="accent1">
                <a:lumMod val="75000"/>
              </a:schemeClr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kumimoji="1" lang="en-US" altLang="ja-JP" dirty="0" smtClean="0"/>
              <a:t>Static typing</a:t>
            </a:r>
          </a:p>
        </p:txBody>
      </p:sp>
      <p:sp>
        <p:nvSpPr>
          <p:cNvPr id="7" name="雲 6"/>
          <p:cNvSpPr/>
          <p:nvPr/>
        </p:nvSpPr>
        <p:spPr>
          <a:xfrm>
            <a:off x="4481802" y="1457322"/>
            <a:ext cx="3751878" cy="1421072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24490" y="3455706"/>
            <a:ext cx="8073392" cy="2772284"/>
            <a:chOff x="484798" y="3416022"/>
            <a:chExt cx="8073392" cy="2772284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484798" y="3416022"/>
              <a:ext cx="8073392" cy="2183914"/>
            </a:xfrm>
            <a:prstGeom prst="wedgeRoundRectCallout">
              <a:avLst>
                <a:gd name="adj1" fmla="val -25224"/>
                <a:gd name="adj2" fmla="val -67259"/>
                <a:gd name="adj3" fmla="val 16667"/>
              </a:avLst>
            </a:prstGeom>
            <a:noFill/>
            <a:ln w="762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3200" dirty="0">
                  <a:solidFill>
                    <a:srgbClr val="000000"/>
                  </a:solidFill>
                  <a:latin typeface="Chalkboard"/>
                  <a:cs typeface="Chalkboard"/>
                </a:rPr>
                <a:t>C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onsistency of programs is checked </a:t>
              </a:r>
              <a:r>
                <a:rPr lang="en-US" altLang="ja-JP" sz="3200" b="1" i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before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their execution</a:t>
              </a:r>
            </a:p>
            <a:p>
              <a:r>
                <a:rPr lang="en-US" altLang="ja-JP" sz="32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Good:</a:t>
              </a:r>
              <a:r>
                <a:rPr lang="en-US" altLang="ja-JP" sz="3200" dirty="0" smtClean="0">
                  <a:solidFill>
                    <a:schemeClr val="accent3">
                      <a:lumMod val="75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32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Early bug detection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/Optimization</a:t>
              </a:r>
            </a:p>
            <a:p>
              <a:r>
                <a:rPr lang="en-US" altLang="ja-JP" sz="3200" dirty="0" smtClean="0">
                  <a:solidFill>
                    <a:schemeClr val="accent2">
                      <a:lumMod val="75000"/>
                    </a:schemeClr>
                  </a:solidFill>
                  <a:latin typeface="Chalkboard"/>
                  <a:cs typeface="Chalkboard"/>
                </a:rPr>
                <a:t>NG:</a:t>
              </a:r>
              <a:r>
                <a:rPr lang="ja-JP" altLang="en-US" sz="3200" dirty="0" smtClean="0">
                  <a:solidFill>
                    <a:schemeClr val="accent2">
                      <a:lumMod val="75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32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Rejecting programs without no bugs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48599" y="5603530"/>
              <a:ext cx="52282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halkboard"/>
                  <a:cs typeface="Chalkboard"/>
                </a:rPr>
                <a:t>E.g., ML, Haskell, Java, etc. 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524490" y="3455706"/>
            <a:ext cx="8073392" cy="2772251"/>
            <a:chOff x="484798" y="3416022"/>
            <a:chExt cx="8073392" cy="2772251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484798" y="3416022"/>
              <a:ext cx="8073392" cy="2187508"/>
            </a:xfrm>
            <a:prstGeom prst="wedgeRoundRectCallout">
              <a:avLst>
                <a:gd name="adj1" fmla="val 25993"/>
                <a:gd name="adj2" fmla="val -65596"/>
                <a:gd name="adj3" fmla="val 16667"/>
              </a:avLst>
            </a:prstGeom>
            <a:noFill/>
            <a:ln w="762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3200" dirty="0">
                  <a:solidFill>
                    <a:srgbClr val="000000"/>
                  </a:solidFill>
                  <a:latin typeface="Chalkboard"/>
                  <a:cs typeface="Chalkboard"/>
                </a:rPr>
                <a:t>C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onsistency of programs is checked </a:t>
              </a:r>
              <a:r>
                <a:rPr lang="en-US" altLang="ja-JP" sz="3200" b="1" i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during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their execution</a:t>
              </a:r>
            </a:p>
            <a:p>
              <a:r>
                <a:rPr lang="en-US" altLang="ja-JP" sz="32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Good:</a:t>
              </a:r>
              <a:r>
                <a:rPr lang="en-US" altLang="ja-JP" sz="3200" dirty="0" smtClean="0">
                  <a:solidFill>
                    <a:schemeClr val="accent3">
                      <a:lumMod val="75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Flexible and rapid development</a:t>
              </a:r>
            </a:p>
            <a:p>
              <a:r>
                <a:rPr lang="en-US" altLang="ja-JP" sz="3200" dirty="0" smtClean="0">
                  <a:solidFill>
                    <a:schemeClr val="accent2">
                      <a:lumMod val="75000"/>
                    </a:schemeClr>
                  </a:solidFill>
                  <a:latin typeface="Chalkboard"/>
                  <a:cs typeface="Chalkboard"/>
                </a:rPr>
                <a:t>:</a:t>
              </a:r>
              <a:r>
                <a:rPr lang="ja-JP" altLang="en-US" sz="3200" dirty="0" smtClean="0">
                  <a:solidFill>
                    <a:schemeClr val="accent2">
                      <a:lumMod val="75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32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More burdens to detect bugs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48599" y="5603497"/>
              <a:ext cx="5985028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halkboard"/>
                  <a:cs typeface="Chalkboard"/>
                </a:rPr>
                <a:t>E.g., Scheme, Python, Perl, etc. 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5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168900" y="3479800"/>
            <a:ext cx="3657600" cy="1028700"/>
          </a:xfrm>
          <a:prstGeom prst="wedgeRoundRectCallout">
            <a:avLst>
              <a:gd name="adj1" fmla="val -88643"/>
              <a:gd name="adj2" fmla="val -2834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477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all a continuation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168900" y="3479800"/>
            <a:ext cx="3657600" cy="1028700"/>
          </a:xfrm>
          <a:prstGeom prst="wedgeRoundRectCallout">
            <a:avLst>
              <a:gd name="adj1" fmla="val -88643"/>
              <a:gd name="adj2" fmla="val -2834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292600" y="4673600"/>
            <a:ext cx="4787900" cy="1028700"/>
          </a:xfrm>
          <a:prstGeom prst="wedgeRoundRectCallout">
            <a:avLst>
              <a:gd name="adj1" fmla="val -42365"/>
              <a:gd name="adj2" fmla="val -74029"/>
              <a:gd name="adj3" fmla="val 16667"/>
            </a:avLst>
          </a:prstGeom>
          <a:noFill/>
          <a:ln w="762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We design a system to monitor these actions</a:t>
            </a:r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2310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1231900" y="1824856"/>
            <a:ext cx="668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criteria is invalidated</a:t>
            </a:r>
            <a:endParaRPr lang="en-US" altLang="ja-JP" sz="4400" dirty="0"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200" y="310583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Values can be passed via captured continuations not to be monitored by casts</a:t>
            </a:r>
            <a:endParaRPr lang="ja-JP" altLang="en-US"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124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523224"/>
            <a:ext cx="8686800" cy="5334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Extending the blame calculus with </a:t>
            </a:r>
            <a:r>
              <a:rPr lang="en-US" altLang="ja-JP" dirty="0" smtClean="0"/>
              <a:t>delimited-control operators </a:t>
            </a:r>
            <a:r>
              <a:rPr lang="en-US" altLang="ja-JP" b="1" i="1" dirty="0" smtClean="0"/>
              <a:t>shift/reset</a:t>
            </a:r>
          </a:p>
          <a:p>
            <a:pPr lvl="1"/>
            <a:r>
              <a:rPr lang="en-US" altLang="ja-JP" dirty="0" smtClean="0"/>
              <a:t>A new form of </a:t>
            </a:r>
            <a:r>
              <a:rPr lang="en-US" altLang="ja-JP" dirty="0" smtClean="0"/>
              <a:t>cast</a:t>
            </a:r>
            <a:r>
              <a:rPr lang="ja-JP" altLang="en-US" dirty="0" smtClean="0"/>
              <a:t> </a:t>
            </a:r>
            <a:r>
              <a:rPr lang="en-US" altLang="ja-JP" dirty="0" smtClean="0"/>
              <a:t>to satisfy the criteria</a:t>
            </a:r>
            <a:endParaRPr lang="en-US" altLang="ja-JP" dirty="0" smtClean="0"/>
          </a:p>
          <a:p>
            <a:r>
              <a:rPr lang="en-US" altLang="ja-JP" dirty="0" smtClean="0"/>
              <a:t>Defining continuation passing 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(CPS) transformation for the extended calculus</a:t>
            </a:r>
          </a:p>
          <a:p>
            <a:r>
              <a:rPr kumimoji="1" lang="en-US" altLang="ja-JP" dirty="0" smtClean="0"/>
              <a:t>Investigating three properties</a:t>
            </a:r>
          </a:p>
          <a:p>
            <a:pPr lvl="1"/>
            <a:r>
              <a:rPr lang="en-US" altLang="ja-JP" dirty="0" smtClean="0"/>
              <a:t>Type soundness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Soundness of the CPS transformation</a:t>
            </a:r>
          </a:p>
          <a:p>
            <a:pPr lvl="1"/>
            <a:r>
              <a:rPr kumimoji="1" lang="en-US" altLang="ja-JP" dirty="0" smtClean="0"/>
              <a:t>Blame Theorem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642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294624"/>
            <a:ext cx="8686800" cy="5334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Extends the </a:t>
            </a:r>
            <a:r>
              <a:rPr kumimoji="1" lang="en-US" altLang="ja-JP" dirty="0" smtClean="0"/>
              <a:t>blame calculus with </a:t>
            </a:r>
            <a:r>
              <a:rPr lang="en-US" altLang="ja-JP" dirty="0" smtClean="0"/>
              <a:t>delimited-control operators </a:t>
            </a:r>
            <a:r>
              <a:rPr lang="en-US" altLang="ja-JP" b="1" i="1" dirty="0" smtClean="0"/>
              <a:t>shift/reset</a:t>
            </a:r>
          </a:p>
          <a:p>
            <a:pPr lvl="1"/>
            <a:r>
              <a:rPr lang="en-US" altLang="ja-JP" dirty="0" smtClean="0"/>
              <a:t>A new form of </a:t>
            </a:r>
            <a:r>
              <a:rPr lang="en-US" altLang="ja-JP" dirty="0" smtClean="0"/>
              <a:t>cast</a:t>
            </a:r>
            <a:r>
              <a:rPr lang="ja-JP" altLang="en-US" dirty="0" smtClean="0"/>
              <a:t> </a:t>
            </a:r>
            <a:r>
              <a:rPr lang="en-US" altLang="ja-JP" dirty="0" smtClean="0"/>
              <a:t>to monitor capturing and calling continuations</a:t>
            </a:r>
            <a:endParaRPr lang="en-US" altLang="ja-JP" dirty="0" smtClean="0"/>
          </a:p>
          <a:p>
            <a:r>
              <a:rPr lang="en-US" altLang="ja-JP" dirty="0" smtClean="0"/>
              <a:t>Defines continuation </a:t>
            </a:r>
            <a:r>
              <a:rPr lang="en-US" altLang="ja-JP" dirty="0" smtClean="0"/>
              <a:t>passing 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(CPS) transformation for the extended calculus</a:t>
            </a:r>
          </a:p>
          <a:p>
            <a:r>
              <a:rPr kumimoji="1" lang="en-US" altLang="ja-JP" dirty="0" smtClean="0"/>
              <a:t>Investigates three </a:t>
            </a:r>
            <a:r>
              <a:rPr kumimoji="1" lang="en-US" altLang="ja-JP" dirty="0" smtClean="0"/>
              <a:t>properties</a:t>
            </a:r>
          </a:p>
          <a:p>
            <a:pPr lvl="1"/>
            <a:r>
              <a:rPr lang="en-US" altLang="ja-JP" dirty="0" smtClean="0"/>
              <a:t>Type </a:t>
            </a:r>
            <a:r>
              <a:rPr lang="en-US" altLang="ja-JP" dirty="0" smtClean="0"/>
              <a:t>soundness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Blame </a:t>
            </a:r>
            <a:r>
              <a:rPr kumimoji="1" lang="en-US" altLang="ja-JP" dirty="0" smtClean="0"/>
              <a:t>Theorem</a:t>
            </a:r>
          </a:p>
          <a:p>
            <a:pPr lvl="1"/>
            <a:r>
              <a:rPr lang="en-US" altLang="ja-JP" dirty="0"/>
              <a:t>Soundness of the CPS transformation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276795" y="135692"/>
            <a:ext cx="4394198" cy="1281946"/>
            <a:chOff x="838200" y="745292"/>
            <a:chExt cx="5156200" cy="1281946"/>
          </a:xfrm>
        </p:grpSpPr>
        <p:sp>
          <p:nvSpPr>
            <p:cNvPr id="7" name="円形吹き出し 6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-22842"/>
                <a:gd name="adj2" fmla="val 85772"/>
              </a:avLst>
            </a:prstGeom>
            <a:solidFill>
              <a:schemeClr val="bg1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990867" y="915472"/>
              <a:ext cx="4663390" cy="954107"/>
            </a:xfrm>
            <a:prstGeom prst="rect">
              <a:avLst/>
            </a:prstGeom>
            <a:ln w="76200" cmpd="sng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can implement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various control effects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-71540" y="1676660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4819650" y="178171"/>
            <a:ext cx="3467100" cy="1281946"/>
            <a:chOff x="3276600" y="2738957"/>
            <a:chExt cx="4239826" cy="1281946"/>
          </a:xfrm>
        </p:grpSpPr>
        <p:sp>
          <p:nvSpPr>
            <p:cNvPr id="11" name="円形吹き出し 10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0958"/>
                <a:gd name="adj2" fmla="val 8874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153769" y="2889592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</a:t>
            </a:r>
            <a:r>
              <a:rPr lang="en-US" altLang="ja-JP" sz="3200" dirty="0" smtClean="0">
                <a:latin typeface="Chalkboard"/>
                <a:cs typeface="Chalkboard"/>
              </a:rPr>
              <a:t>this </a:t>
            </a:r>
            <a:r>
              <a:rPr lang="en-US" altLang="ja-JP" sz="3200" dirty="0" smtClean="0">
                <a:latin typeface="Chalkboard"/>
                <a:cs typeface="Chalkboard"/>
              </a:rPr>
              <a:t>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679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4819650" y="178171"/>
            <a:ext cx="3467100" cy="1281946"/>
            <a:chOff x="3276600" y="2738957"/>
            <a:chExt cx="4239826" cy="1281946"/>
          </a:xfrm>
        </p:grpSpPr>
        <p:sp>
          <p:nvSpPr>
            <p:cNvPr id="13" name="円形吹き出し 12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0958"/>
                <a:gd name="adj2" fmla="val 8874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153769" y="2889592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</a:t>
            </a:r>
            <a:r>
              <a:rPr lang="en-US" altLang="ja-JP" sz="3200" dirty="0" smtClean="0">
                <a:latin typeface="Chalkboard"/>
                <a:cs typeface="Chalkboard"/>
              </a:rPr>
              <a:t>this </a:t>
            </a:r>
            <a:r>
              <a:rPr lang="en-US" altLang="ja-JP" sz="3200" dirty="0" smtClean="0">
                <a:latin typeface="Chalkboard"/>
                <a:cs typeface="Chalkboard"/>
              </a:rPr>
              <a:t>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-71540" y="1676660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496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97500" y="4140200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4819650" y="178171"/>
            <a:ext cx="3467100" cy="1281946"/>
            <a:chOff x="3276600" y="2738957"/>
            <a:chExt cx="4239826" cy="1281946"/>
          </a:xfrm>
        </p:grpSpPr>
        <p:sp>
          <p:nvSpPr>
            <p:cNvPr id="20" name="円形吹き出し 19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0958"/>
                <a:gd name="adj2" fmla="val 8874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153769" y="2889592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</a:t>
            </a:r>
            <a:r>
              <a:rPr lang="en-US" altLang="ja-JP" sz="3200" dirty="0" smtClean="0">
                <a:latin typeface="Chalkboard"/>
                <a:cs typeface="Chalkboard"/>
              </a:rPr>
              <a:t>this </a:t>
            </a:r>
            <a:r>
              <a:rPr lang="en-US" altLang="ja-JP" sz="3200" dirty="0" smtClean="0">
                <a:latin typeface="Chalkboard"/>
                <a:cs typeface="Chalkboard"/>
              </a:rPr>
              <a:t>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-71540" y="1676660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032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5397500" y="4140200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4819650" y="178171"/>
            <a:ext cx="3467100" cy="1281946"/>
            <a:chOff x="3276600" y="2738957"/>
            <a:chExt cx="4239826" cy="1281946"/>
          </a:xfrm>
        </p:grpSpPr>
        <p:sp>
          <p:nvSpPr>
            <p:cNvPr id="25" name="円形吹き出し 24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0958"/>
                <a:gd name="adj2" fmla="val 88745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153769" y="2889592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</a:t>
            </a:r>
            <a:r>
              <a:rPr lang="en-US" altLang="ja-JP" sz="3200" dirty="0" smtClean="0">
                <a:latin typeface="Chalkboard"/>
                <a:cs typeface="Chalkboard"/>
              </a:rPr>
              <a:t>this </a:t>
            </a:r>
            <a:r>
              <a:rPr lang="en-US" altLang="ja-JP" sz="3200" dirty="0" smtClean="0">
                <a:latin typeface="Chalkboard"/>
                <a:cs typeface="Chalkboard"/>
              </a:rPr>
              <a:t>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-71540" y="1676660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57200" y="2298988"/>
            <a:ext cx="4038600" cy="1295400"/>
          </a:xfrm>
          <a:prstGeom prst="wedgeRoundRectCallout">
            <a:avLst>
              <a:gd name="adj1" fmla="val -4629"/>
              <a:gd name="adj2" fmla="val 166167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We design a system to monitor these</a:t>
            </a:r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262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Challenge in the presence of control operators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8900" y="2146588"/>
            <a:ext cx="896620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should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0" y="1714212"/>
            <a:ext cx="8663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the crucial property: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352800" y="636136"/>
            <a:ext cx="5334000" cy="1281946"/>
            <a:chOff x="3276600" y="3171522"/>
            <a:chExt cx="5334000" cy="1281946"/>
          </a:xfrm>
        </p:grpSpPr>
        <p:sp>
          <p:nvSpPr>
            <p:cNvPr id="10" name="円形吹き出し 9"/>
            <p:cNvSpPr/>
            <p:nvPr/>
          </p:nvSpPr>
          <p:spPr>
            <a:xfrm>
              <a:off x="3276600" y="3171522"/>
              <a:ext cx="5295900" cy="1281946"/>
            </a:xfrm>
            <a:prstGeom prst="wedgeEllipseCallout">
              <a:avLst>
                <a:gd name="adj1" fmla="val -12167"/>
                <a:gd name="adj2" fmla="val 89736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89605" y="3314700"/>
              <a:ext cx="4820995" cy="98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All uses of dynamic values are completely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monitored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28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中かっこ 16"/>
          <p:cNvSpPr/>
          <p:nvPr/>
        </p:nvSpPr>
        <p:spPr>
          <a:xfrm rot="5400000">
            <a:off x="3476911" y="-1125024"/>
            <a:ext cx="2375544" cy="7099517"/>
          </a:xfrm>
          <a:prstGeom prst="bracePair">
            <a:avLst/>
          </a:prstGeom>
          <a:ln w="1016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38152" y="972273"/>
            <a:ext cx="8692506" cy="1250066"/>
          </a:xfrm>
          <a:prstGeom prst="rect">
            <a:avLst/>
          </a:prstGeom>
          <a:solidFill>
            <a:srgbClr val="FFFFFF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Two styles of typing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4481802" y="1457322"/>
            <a:ext cx="3751878" cy="1421072"/>
          </a:xfrm>
          <a:prstGeom prst="cloud">
            <a:avLst/>
          </a:prstGeom>
          <a:noFill/>
          <a:ln w="76200" cmpd="sng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82394" y="3729523"/>
            <a:ext cx="4533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Gradual typing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210934" y="1498776"/>
            <a:ext cx="2558973" cy="1379618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latin typeface="Chalkboard"/>
                <a:cs typeface="Chalkboard"/>
              </a:rPr>
              <a:t>Static typing</a:t>
            </a: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472130"/>
            <a:ext cx="8473458" cy="2385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w</a:t>
            </a:r>
            <a:r>
              <a:rPr kumimoji="1" lang="en-US" altLang="ja-JP" sz="2800" dirty="0" smtClean="0"/>
              <a:t>here …</a:t>
            </a:r>
          </a:p>
          <a:p>
            <a:r>
              <a:rPr kumimoji="1" lang="en-US" altLang="ja-JP" sz="2800" dirty="0" smtClean="0"/>
              <a:t>static and dynamic typing are integrated</a:t>
            </a:r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yped and </a:t>
            </a:r>
            <a:r>
              <a:rPr lang="en-US" altLang="ja-JP" sz="2800" dirty="0" err="1" smtClean="0"/>
              <a:t>untyped</a:t>
            </a:r>
            <a:r>
              <a:rPr lang="en-US" altLang="ja-JP" sz="2800" dirty="0" smtClean="0"/>
              <a:t> code coexist</a:t>
            </a:r>
          </a:p>
          <a:p>
            <a:pPr lvl="1"/>
            <a:r>
              <a:rPr kumimoji="1" lang="en-US" altLang="ja-JP" dirty="0" smtClean="0"/>
              <a:t>Programs are annotated with types “gradually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6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Challenge in the presence of control operators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8900" y="2146588"/>
            <a:ext cx="896620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should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0" y="1714212"/>
            <a:ext cx="8663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the crucial property: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352800" y="636136"/>
            <a:ext cx="5334000" cy="1281946"/>
            <a:chOff x="3276600" y="3171522"/>
            <a:chExt cx="5334000" cy="1281946"/>
          </a:xfrm>
        </p:grpSpPr>
        <p:sp>
          <p:nvSpPr>
            <p:cNvPr id="10" name="円形吹き出し 9"/>
            <p:cNvSpPr/>
            <p:nvPr/>
          </p:nvSpPr>
          <p:spPr>
            <a:xfrm>
              <a:off x="3276600" y="3171522"/>
              <a:ext cx="5295900" cy="1281946"/>
            </a:xfrm>
            <a:prstGeom prst="wedgeEllipseCallout">
              <a:avLst>
                <a:gd name="adj1" fmla="val -12167"/>
                <a:gd name="adj2" fmla="val 89736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89605" y="3314700"/>
              <a:ext cx="4820995" cy="98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All uses of dynamic values are completely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monitored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4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Challenge in the presence of control operators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8900" y="2146588"/>
            <a:ext cx="896620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should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0" y="1714212"/>
            <a:ext cx="8663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the crucial property: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3352800" y="636136"/>
            <a:ext cx="5334000" cy="1281946"/>
            <a:chOff x="3276600" y="3171522"/>
            <a:chExt cx="5334000" cy="1281946"/>
          </a:xfrm>
        </p:grpSpPr>
        <p:sp>
          <p:nvSpPr>
            <p:cNvPr id="11" name="円形吹き出し 10"/>
            <p:cNvSpPr/>
            <p:nvPr/>
          </p:nvSpPr>
          <p:spPr>
            <a:xfrm>
              <a:off x="3276600" y="3171522"/>
              <a:ext cx="5295900" cy="1281946"/>
            </a:xfrm>
            <a:prstGeom prst="wedgeEllipseCallout">
              <a:avLst>
                <a:gd name="adj1" fmla="val -12167"/>
                <a:gd name="adj2" fmla="val 89736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789605" y="3314700"/>
              <a:ext cx="4820995" cy="98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All uses of dynamic values are completely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monitored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97500" y="4140200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937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Challenge in the presence of control operators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8900" y="2146588"/>
            <a:ext cx="896620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should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0" y="1714212"/>
            <a:ext cx="8663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the crucial property: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4000" y="3556288"/>
            <a:ext cx="864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To return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To capture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To call a continuation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57200" y="2298988"/>
            <a:ext cx="4038600" cy="1295400"/>
          </a:xfrm>
          <a:prstGeom prst="wedgeRoundRectCallout">
            <a:avLst>
              <a:gd name="adj1" fmla="val -5258"/>
              <a:gd name="adj2" fmla="val 156363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We design a system to monitor these</a:t>
            </a:r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5397500" y="4140200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3352800" y="636136"/>
            <a:ext cx="5334000" cy="1281946"/>
            <a:chOff x="3276600" y="3171522"/>
            <a:chExt cx="5334000" cy="1281946"/>
          </a:xfrm>
        </p:grpSpPr>
        <p:sp>
          <p:nvSpPr>
            <p:cNvPr id="17" name="円形吹き出し 16"/>
            <p:cNvSpPr/>
            <p:nvPr/>
          </p:nvSpPr>
          <p:spPr>
            <a:xfrm>
              <a:off x="3276600" y="3171522"/>
              <a:ext cx="5295900" cy="1281946"/>
            </a:xfrm>
            <a:prstGeom prst="wedgeEllipseCallout">
              <a:avLst>
                <a:gd name="adj1" fmla="val -12167"/>
                <a:gd name="adj2" fmla="val 89736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89605" y="3314700"/>
              <a:ext cx="4820995" cy="98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All uses of dynamic values are completely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monitored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7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latin typeface="Chalkboard"/>
                <a:cs typeface="Chalkboard"/>
              </a:rPr>
              <a:t>call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5645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latin typeface="Chalkboard"/>
                <a:cs typeface="Chalkboard"/>
              </a:rPr>
              <a:t>all a continuation</a:t>
            </a:r>
            <a:endParaRPr lang="ja-JP" altLang="en-US" sz="3200" dirty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168900" y="3479800"/>
            <a:ext cx="3657600" cy="1028700"/>
          </a:xfrm>
          <a:prstGeom prst="wedgeRoundRectCallout">
            <a:avLst>
              <a:gd name="adj1" fmla="val -88643"/>
              <a:gd name="adj2" fmla="val -2834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2664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92100" y="2864535"/>
            <a:ext cx="864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latin typeface="Chalkboard"/>
                <a:cs typeface="Chalkboard"/>
              </a:rPr>
              <a:t>erms with control operators can: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eturn a value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apture a continuation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all a continuation</a:t>
            </a: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in introducing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control operators naively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168900" y="3479800"/>
            <a:ext cx="3657600" cy="1028700"/>
          </a:xfrm>
          <a:prstGeom prst="wedgeRoundRectCallout">
            <a:avLst>
              <a:gd name="adj1" fmla="val -88643"/>
              <a:gd name="adj2" fmla="val -2834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early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292600" y="4673600"/>
            <a:ext cx="4787900" cy="1028700"/>
          </a:xfrm>
          <a:prstGeom prst="wedgeRoundRectCallout">
            <a:avLst>
              <a:gd name="adj1" fmla="val -42365"/>
              <a:gd name="adj2" fmla="val -74029"/>
              <a:gd name="adj3" fmla="val 16667"/>
            </a:avLst>
          </a:prstGeom>
          <a:noFill/>
          <a:ln w="762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We design a system to monitor these actions</a:t>
            </a:r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876300" y="1820912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halkboard"/>
                <a:cs typeface="Chalkboard"/>
              </a:rPr>
              <a:t>The criterion is not satisfied</a:t>
            </a:r>
            <a:endParaRPr lang="en-US" altLang="ja-JP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663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523224"/>
            <a:ext cx="8686800" cy="5334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Extending the blame calculus with </a:t>
            </a:r>
            <a:r>
              <a:rPr lang="en-US" altLang="ja-JP" dirty="0" smtClean="0"/>
              <a:t>delimited-control operators </a:t>
            </a:r>
            <a:r>
              <a:rPr lang="en-US" altLang="ja-JP" b="1" i="1" dirty="0" smtClean="0"/>
              <a:t>shift/reset</a:t>
            </a:r>
          </a:p>
          <a:p>
            <a:pPr lvl="1"/>
            <a:r>
              <a:rPr lang="en-US" altLang="ja-JP" dirty="0" smtClean="0"/>
              <a:t>A new form of cast for shift/reset is supported</a:t>
            </a:r>
          </a:p>
          <a:p>
            <a:r>
              <a:rPr lang="en-US" altLang="ja-JP" dirty="0" smtClean="0"/>
              <a:t>Defining continuation passing 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(CPS) transformation for the extended calculus</a:t>
            </a:r>
          </a:p>
          <a:p>
            <a:r>
              <a:rPr kumimoji="1" lang="en-US" altLang="ja-JP" dirty="0" smtClean="0"/>
              <a:t>Investigating three properties</a:t>
            </a:r>
          </a:p>
          <a:p>
            <a:pPr lvl="1"/>
            <a:r>
              <a:rPr lang="en-US" altLang="ja-JP" dirty="0" smtClean="0"/>
              <a:t>Type soundness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Soundness of the CPS transformation</a:t>
            </a:r>
          </a:p>
          <a:p>
            <a:pPr lvl="1"/>
            <a:r>
              <a:rPr kumimoji="1" lang="en-US" altLang="ja-JP" dirty="0" smtClean="0"/>
              <a:t>Blame Theorem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5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3224"/>
            <a:ext cx="8496300" cy="50389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Background: </a:t>
            </a:r>
            <a:r>
              <a:rPr lang="en-US" altLang="ja-JP" dirty="0" smtClean="0">
                <a:solidFill>
                  <a:srgbClr val="FF0000"/>
                </a:solidFill>
              </a:rPr>
              <a:t>blame calculus </a:t>
            </a:r>
            <a:r>
              <a:rPr lang="en-US" altLang="ja-JP" sz="2000" dirty="0" smtClean="0">
                <a:solidFill>
                  <a:srgbClr val="FF0000"/>
                </a:solidFill>
              </a:rPr>
              <a:t>(without shift/reset)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Problem with control </a:t>
            </a:r>
            <a:r>
              <a:rPr lang="en-US" altLang="ja-JP" dirty="0" smtClean="0"/>
              <a:t>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Our extension of the blame calculus with shift/</a:t>
            </a:r>
            <a:r>
              <a:rPr lang="en-US" altLang="ja-JP" dirty="0" smtClean="0"/>
              <a:t>reset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8135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calculus</a:t>
            </a:r>
            <a:br>
              <a:rPr kumimoji="1" lang="en-US" altLang="ja-JP" dirty="0" smtClean="0"/>
            </a:br>
            <a:r>
              <a:rPr lang="en-US" altLang="ja-JP" sz="2700" dirty="0" smtClean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4337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A </a:t>
            </a:r>
            <a:r>
              <a:rPr lang="en-US" altLang="ja-JP" dirty="0" smtClean="0"/>
              <a:t>simply typed lambda calculus to model</a:t>
            </a:r>
            <a:r>
              <a:rPr lang="en-US" altLang="ja-JP" dirty="0"/>
              <a:t> </a:t>
            </a:r>
            <a:r>
              <a:rPr kumimoji="1" lang="en-US" altLang="ja-JP" dirty="0" smtClean="0"/>
              <a:t>intermediate languages </a:t>
            </a:r>
            <a:r>
              <a:rPr lang="en-US" altLang="ja-JP" dirty="0" smtClean="0"/>
              <a:t>for gradually typing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Dynamic type (</a:t>
            </a:r>
            <a:r>
              <a:rPr lang="en-US" altLang="ja-JP" dirty="0" err="1" smtClean="0"/>
              <a:t>Dyn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short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The type given to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asts (type coercions)   t : S    T</a:t>
            </a:r>
          </a:p>
          <a:p>
            <a:pPr lvl="1"/>
            <a:r>
              <a:rPr lang="en-US" altLang="ja-JP" dirty="0" smtClean="0"/>
              <a:t>A device to interact 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4945387" y="5206206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35049" y="5323635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cxnSp>
        <p:nvCxnSpPr>
          <p:cNvPr id="6" name="直線矢印コネクタ 5"/>
          <p:cNvCxnSpPr>
            <a:stCxn id="5" idx="3"/>
            <a:endCxn id="4" idx="2"/>
          </p:cNvCxnSpPr>
          <p:nvPr/>
        </p:nvCxnSpPr>
        <p:spPr>
          <a:xfrm>
            <a:off x="3421011" y="5710875"/>
            <a:ext cx="1528896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図形グループ 20"/>
          <p:cNvGrpSpPr/>
          <p:nvPr/>
        </p:nvGrpSpPr>
        <p:grpSpPr>
          <a:xfrm>
            <a:off x="2154895" y="4818227"/>
            <a:ext cx="1836721" cy="1260046"/>
            <a:chOff x="2154895" y="4818227"/>
            <a:chExt cx="1836721" cy="126004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322682" y="4818227"/>
              <a:ext cx="6689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err="1">
                  <a:latin typeface="Chalkboard"/>
                  <a:cs typeface="Chalkboard"/>
                </a:rPr>
                <a:t>i</a:t>
              </a:r>
              <a:r>
                <a:rPr kumimoji="1" lang="en-US" altLang="ja-JP" sz="3200" dirty="0" err="1" smtClean="0">
                  <a:latin typeface="Chalkboard"/>
                  <a:cs typeface="Chalkboard"/>
                </a:rPr>
                <a:t>nt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54895" y="5343477"/>
              <a:ext cx="1285962" cy="734796"/>
            </a:xfrm>
            <a:prstGeom prst="roundRect">
              <a:avLst>
                <a:gd name="adj" fmla="val 47299"/>
              </a:avLst>
            </a:prstGeom>
            <a:pattFill prst="wdUpDiag">
              <a:fgClr>
                <a:srgbClr val="984807"/>
              </a:fgClr>
              <a:bgClr>
                <a:prstClr val="white"/>
              </a:bgClr>
            </a:pattFill>
            <a:ln w="76200" cmpd="sng"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4973649" y="4818227"/>
            <a:ext cx="2058990" cy="1260046"/>
            <a:chOff x="4973649" y="4818227"/>
            <a:chExt cx="2058990" cy="126004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157386" y="4818227"/>
              <a:ext cx="8752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err="1" smtClean="0">
                  <a:latin typeface="Chalkboard"/>
                  <a:cs typeface="Chalkboard"/>
                </a:rPr>
                <a:t>Dyn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973649" y="5343477"/>
              <a:ext cx="1285962" cy="734796"/>
            </a:xfrm>
            <a:prstGeom prst="roundRect">
              <a:avLst>
                <a:gd name="adj" fmla="val 47299"/>
              </a:avLst>
            </a:prstGeom>
            <a:pattFill prst="wdUpDiag">
              <a:fgClr>
                <a:srgbClr val="984807"/>
              </a:fgClr>
              <a:bgClr>
                <a:prstClr val="white"/>
              </a:bgClr>
            </a:pattFill>
            <a:ln w="76200" cmpd="sng"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3421011" y="5563421"/>
            <a:ext cx="1488041" cy="294908"/>
            <a:chOff x="-3359177" y="2863666"/>
            <a:chExt cx="1488041" cy="294908"/>
          </a:xfrm>
        </p:grpSpPr>
        <p:cxnSp>
          <p:nvCxnSpPr>
            <p:cNvPr id="26" name="直線矢印コネクタ 25"/>
            <p:cNvCxnSpPr/>
            <p:nvPr/>
          </p:nvCxnSpPr>
          <p:spPr>
            <a:xfrm>
              <a:off x="-3359177" y="2978997"/>
              <a:ext cx="133564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-3359177" y="3042498"/>
              <a:ext cx="133564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二等辺三角形 41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70573"/>
              </p:ext>
            </p:extLst>
          </p:nvPr>
        </p:nvGraphicFramePr>
        <p:xfrm>
          <a:off x="6222999" y="3821845"/>
          <a:ext cx="648193" cy="40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83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9" y="3821845"/>
                        <a:ext cx="648193" cy="40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3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Blame calculus </a:t>
            </a:r>
            <a:r>
              <a:rPr lang="en-US" altLang="ja-JP" sz="2800" dirty="0" smtClean="0"/>
              <a:t>[Wadler&amp;Findler’09]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414045" cy="517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dirty="0">
                <a:latin typeface="Osaka"/>
                <a:ea typeface="Osaka"/>
                <a:cs typeface="Osaka"/>
              </a:rPr>
              <a:t> </a:t>
            </a:r>
            <a:r>
              <a:rPr kumimoji="1" lang="en-US" altLang="ja-JP" dirty="0" smtClean="0"/>
              <a:t>  with </a:t>
            </a:r>
            <a:r>
              <a:rPr kumimoji="1" lang="en-US" altLang="ja-JP" dirty="0" err="1" smtClean="0"/>
              <a:t>Dyn</a:t>
            </a:r>
            <a:r>
              <a:rPr kumimoji="1" lang="en-US" altLang="ja-JP" dirty="0" smtClean="0"/>
              <a:t> and casts</a:t>
            </a:r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en-US" altLang="ja-JP" dirty="0" smtClean="0"/>
              <a:t>  Types </a:t>
            </a:r>
            <a:r>
              <a:rPr lang="en-US" altLang="ja-JP" dirty="0" smtClean="0"/>
              <a:t>S, T ::= </a:t>
            </a:r>
            <a:r>
              <a:rPr lang="en-US" altLang="ja-JP" dirty="0" err="1"/>
              <a:t>i</a:t>
            </a:r>
            <a:r>
              <a:rPr lang="en-US" altLang="ja-JP" dirty="0" err="1" smtClean="0"/>
              <a:t>nt</a:t>
            </a:r>
            <a:r>
              <a:rPr lang="en-US" altLang="ja-JP" dirty="0" smtClean="0"/>
              <a:t> | … | S → T |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Dyn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  Terms </a:t>
            </a:r>
            <a:r>
              <a:rPr lang="en-US" altLang="ja-JP" dirty="0" smtClean="0">
                <a:solidFill>
                  <a:srgbClr val="000000"/>
                </a:solidFill>
              </a:rPr>
              <a:t>s, t ::= 1 | + | … | </a:t>
            </a:r>
            <a:r>
              <a:rPr lang="en-US" altLang="ja-JP" dirty="0" err="1" smtClean="0">
                <a:solidFill>
                  <a:srgbClr val="000000"/>
                </a:solidFill>
                <a:latin typeface="Consolas"/>
                <a:cs typeface="Consolas"/>
              </a:rPr>
              <a:t>λ</a:t>
            </a:r>
            <a:r>
              <a:rPr lang="en-US" altLang="ja-JP" dirty="0" err="1" smtClean="0">
                <a:solidFill>
                  <a:srgbClr val="000000"/>
                </a:solidFill>
              </a:rPr>
              <a:t>x.s</a:t>
            </a:r>
            <a:r>
              <a:rPr lang="en-US" altLang="ja-JP" dirty="0" smtClean="0">
                <a:solidFill>
                  <a:srgbClr val="000000"/>
                </a:solidFill>
              </a:rPr>
              <a:t> | s t |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             </a:t>
            </a:r>
            <a:r>
              <a:rPr lang="en-US" altLang="ja-JP" sz="1000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s : S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16007"/>
              </p:ext>
            </p:extLst>
          </p:nvPr>
        </p:nvGraphicFramePr>
        <p:xfrm>
          <a:off x="4303882" y="3598978"/>
          <a:ext cx="648193" cy="40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75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3882" y="3598978"/>
                        <a:ext cx="648193" cy="40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60400" y="1451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halkboard"/>
                <a:cs typeface="Chalkboard"/>
              </a:rPr>
              <a:t>→</a:t>
            </a:r>
            <a:endParaRPr kumimoji="1" lang="ja-JP" altLang="en-US" sz="2400" dirty="0" smtClean="0"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007100" y="1197273"/>
            <a:ext cx="2679700" cy="987127"/>
          </a:xfrm>
          <a:prstGeom prst="wedgeRoundRectCallout">
            <a:avLst>
              <a:gd name="adj1" fmla="val -16094"/>
              <a:gd name="adj2" fmla="val 7150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he type for </a:t>
            </a:r>
            <a:r>
              <a:rPr kumimoji="1"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untyped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code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303882" y="4243537"/>
            <a:ext cx="4567362" cy="1255564"/>
          </a:xfrm>
          <a:prstGeom prst="wedgeRoundRectCallout">
            <a:avLst>
              <a:gd name="adj1" fmla="val -36135"/>
              <a:gd name="adj2" fmla="val -67207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onitors that the value of s at S can behave as T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720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中かっこ 16"/>
          <p:cNvSpPr/>
          <p:nvPr/>
        </p:nvSpPr>
        <p:spPr>
          <a:xfrm rot="5400000">
            <a:off x="3476911" y="-926604"/>
            <a:ext cx="2375544" cy="7099517"/>
          </a:xfrm>
          <a:prstGeom prst="bracePair">
            <a:avLst/>
          </a:prstGeom>
          <a:ln w="1016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38152" y="972273"/>
            <a:ext cx="8692506" cy="1250066"/>
          </a:xfrm>
          <a:prstGeom prst="rect">
            <a:avLst/>
          </a:prstGeom>
          <a:solidFill>
            <a:srgbClr val="FFFFFF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Two styles of typing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4481802" y="1457322"/>
            <a:ext cx="3751878" cy="1421072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82394" y="4027153"/>
            <a:ext cx="4533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Gradual typing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210934" y="1498776"/>
            <a:ext cx="2558973" cy="1379618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latin typeface="Chalkboard"/>
                <a:cs typeface="Chalkboard"/>
              </a:rPr>
              <a:t>Static typing</a:t>
            </a: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8221" y="4868970"/>
            <a:ext cx="7441470" cy="667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where </a:t>
            </a:r>
            <a:r>
              <a:rPr lang="en-US" altLang="ja-JP" dirty="0" smtClean="0"/>
              <a:t>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 coexist</a:t>
            </a:r>
          </a:p>
        </p:txBody>
      </p:sp>
      <p:sp>
        <p:nvSpPr>
          <p:cNvPr id="3" name="円形吹き出し 2"/>
          <p:cNvSpPr/>
          <p:nvPr/>
        </p:nvSpPr>
        <p:spPr>
          <a:xfrm>
            <a:off x="238152" y="2760544"/>
            <a:ext cx="5755312" cy="990857"/>
          </a:xfrm>
          <a:prstGeom prst="wedgeEllipseCallout">
            <a:avLst>
              <a:gd name="adj1" fmla="val 4685"/>
              <a:gd name="adj2" fmla="val 86530"/>
            </a:avLst>
          </a:prstGeom>
          <a:solidFill>
            <a:schemeClr val="accent2">
              <a:lumMod val="50000"/>
            </a:schemeClr>
          </a:solidFill>
          <a:ln w="762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FF"/>
                </a:solidFill>
                <a:latin typeface="Chalkboard"/>
                <a:cs typeface="Chalkboard"/>
              </a:rPr>
              <a:t>Programs are annotated with types “gradually”</a:t>
            </a:r>
            <a:endParaRPr kumimoji="1" lang="ja-JP" altLang="en-US" sz="28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5310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3" grpId="0" uiExpand="1" build="p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951601"/>
            <a:ext cx="3746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00876"/>
              </p:ext>
            </p:extLst>
          </p:nvPr>
        </p:nvGraphicFramePr>
        <p:xfrm>
          <a:off x="2341830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8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30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5705498" y="2607246"/>
            <a:ext cx="2772264" cy="147803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308854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8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951601"/>
            <a:ext cx="3746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40187"/>
              </p:ext>
            </p:extLst>
          </p:nvPr>
        </p:nvGraphicFramePr>
        <p:xfrm>
          <a:off x="2341830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91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30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73878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91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5884353" y="2855533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97651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83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図形グループ 5"/>
          <p:cNvGrpSpPr/>
          <p:nvPr/>
        </p:nvGrpSpPr>
        <p:grpSpPr>
          <a:xfrm>
            <a:off x="1531496" y="2798260"/>
            <a:ext cx="2061819" cy="1104862"/>
            <a:chOff x="-1634251" y="1016037"/>
            <a:chExt cx="2061819" cy="1104862"/>
          </a:xfrm>
        </p:grpSpPr>
        <p:sp>
          <p:nvSpPr>
            <p:cNvPr id="3" name="角丸四角形 2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400" b="1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1</a:t>
              </a:r>
              <a:endParaRPr kumimoji="1" lang="ja-JP" altLang="en-US" sz="44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1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951601"/>
            <a:ext cx="322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kumimoji="1"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84066"/>
              </p:ext>
            </p:extLst>
          </p:nvPr>
        </p:nvGraphicFramePr>
        <p:xfrm>
          <a:off x="2341824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69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302875" y="1575959"/>
            <a:ext cx="2772264" cy="147803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2328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70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931572" y="2948099"/>
            <a:ext cx="41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0097" y="5426236"/>
            <a:ext cx="363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9708"/>
              </p:ext>
            </p:extLst>
          </p:nvPr>
        </p:nvGraphicFramePr>
        <p:xfrm>
          <a:off x="2341824" y="5545404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71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5545404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1966"/>
              </p:ext>
            </p:extLst>
          </p:nvPr>
        </p:nvGraphicFramePr>
        <p:xfrm>
          <a:off x="4382176" y="53802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4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53802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雲 14"/>
          <p:cNvSpPr/>
          <p:nvPr/>
        </p:nvSpPr>
        <p:spPr>
          <a:xfrm>
            <a:off x="302875" y="4045293"/>
            <a:ext cx="2772264" cy="147803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476" y="5194927"/>
            <a:ext cx="3207968" cy="1200328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923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629608"/>
            <a:ext cx="322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kumimoji="1"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12930"/>
              </p:ext>
            </p:extLst>
          </p:nvPr>
        </p:nvGraphicFramePr>
        <p:xfrm>
          <a:off x="2341824" y="2748776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6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2748776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36948"/>
              </p:ext>
            </p:extLst>
          </p:nvPr>
        </p:nvGraphicFramePr>
        <p:xfrm>
          <a:off x="4348290" y="212505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6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290" y="212505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雲 13"/>
          <p:cNvSpPr/>
          <p:nvPr/>
        </p:nvSpPr>
        <p:spPr>
          <a:xfrm>
            <a:off x="457200" y="1417638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501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03131"/>
              </p:ext>
            </p:extLst>
          </p:nvPr>
        </p:nvGraphicFramePr>
        <p:xfrm>
          <a:off x="4348290" y="212505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63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8290" y="212505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図形グループ 12"/>
          <p:cNvGrpSpPr/>
          <p:nvPr/>
        </p:nvGrpSpPr>
        <p:grpSpPr>
          <a:xfrm>
            <a:off x="1210381" y="1738893"/>
            <a:ext cx="2779988" cy="1679915"/>
            <a:chOff x="-1634251" y="1016037"/>
            <a:chExt cx="2061819" cy="1104862"/>
          </a:xfrm>
        </p:grpSpPr>
        <p:sp>
          <p:nvSpPr>
            <p:cNvPr id="14" name="角丸四角形 13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rgbClr val="7793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778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897686" y="2167565"/>
            <a:ext cx="41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56523"/>
              </p:ext>
            </p:extLst>
          </p:nvPr>
        </p:nvGraphicFramePr>
        <p:xfrm>
          <a:off x="4382176" y="53802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64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2176" y="53802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512476" y="5194927"/>
            <a:ext cx="3207968" cy="1200328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0097" y="5426236"/>
            <a:ext cx="363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58293"/>
              </p:ext>
            </p:extLst>
          </p:nvPr>
        </p:nvGraphicFramePr>
        <p:xfrm>
          <a:off x="2341824" y="5545404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65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1824" y="5545404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雲 23"/>
          <p:cNvSpPr/>
          <p:nvPr/>
        </p:nvSpPr>
        <p:spPr>
          <a:xfrm>
            <a:off x="1545916" y="2034673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25" name="雲 24"/>
          <p:cNvSpPr/>
          <p:nvPr/>
        </p:nvSpPr>
        <p:spPr>
          <a:xfrm>
            <a:off x="478725" y="4282321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827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-4457786" y="-147890"/>
            <a:ext cx="3297110" cy="2158964"/>
            <a:chOff x="-1634251" y="1016037"/>
            <a:chExt cx="2061819" cy="1104862"/>
          </a:xfrm>
        </p:grpSpPr>
        <p:sp>
          <p:nvSpPr>
            <p:cNvPr id="19" name="角丸四角形 18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000000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x.s</a:t>
              </a:r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1723323" y="1679806"/>
            <a:ext cx="2726072" cy="1310097"/>
            <a:chOff x="-1634251" y="1016037"/>
            <a:chExt cx="2061819" cy="1104862"/>
          </a:xfrm>
        </p:grpSpPr>
        <p:sp>
          <p:nvSpPr>
            <p:cNvPr id="22" name="角丸四角形 21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. x+1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524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59555"/>
              </p:ext>
            </p:extLst>
          </p:nvPr>
        </p:nvGraphicFramePr>
        <p:xfrm>
          <a:off x="242574" y="4329015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79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574" y="4329015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図形グループ 24"/>
          <p:cNvGrpSpPr/>
          <p:nvPr/>
        </p:nvGrpSpPr>
        <p:grpSpPr>
          <a:xfrm>
            <a:off x="5914340" y="3477153"/>
            <a:ext cx="991378" cy="851862"/>
            <a:chOff x="-1634251" y="1016037"/>
            <a:chExt cx="2061819" cy="1104862"/>
          </a:xfrm>
        </p:grpSpPr>
        <p:sp>
          <p:nvSpPr>
            <p:cNvPr id="26" name="角丸四角形 25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8" name="雲 27"/>
          <p:cNvSpPr/>
          <p:nvPr/>
        </p:nvSpPr>
        <p:spPr>
          <a:xfrm>
            <a:off x="1372874" y="3204565"/>
            <a:ext cx="7313926" cy="3340576"/>
          </a:xfrm>
          <a:prstGeom prst="cloud">
            <a:avLst/>
          </a:prstGeom>
          <a:noFill/>
          <a:ln w="76200" cmpd="sng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err="1" smtClean="0">
                <a:solidFill>
                  <a:srgbClr val="25406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. </a:t>
            </a: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-3348006" y="5521890"/>
            <a:ext cx="2061819" cy="1104862"/>
            <a:chOff x="-1634251" y="1016037"/>
            <a:chExt cx="2061819" cy="1104862"/>
          </a:xfrm>
        </p:grpSpPr>
        <p:sp>
          <p:nvSpPr>
            <p:cNvPr id="30" name="角丸四角形 29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x.s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5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808782"/>
              </p:ext>
            </p:extLst>
          </p:nvPr>
        </p:nvGraphicFramePr>
        <p:xfrm>
          <a:off x="457200" y="33170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5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3170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00195" y="1642213"/>
            <a:ext cx="773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(             )</a:t>
            </a:r>
            <a:endParaRPr kumimoji="1" lang="ja-JP" altLang="en-US" sz="7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25490" y="1663628"/>
            <a:ext cx="3674366" cy="1266583"/>
            <a:chOff x="-3924976" y="-178887"/>
            <a:chExt cx="3924976" cy="1266583"/>
          </a:xfrm>
        </p:grpSpPr>
        <p:sp>
          <p:nvSpPr>
            <p:cNvPr id="7" name="雲 6"/>
            <p:cNvSpPr/>
            <p:nvPr/>
          </p:nvSpPr>
          <p:spPr>
            <a:xfrm>
              <a:off x="-3924976" y="-178887"/>
              <a:ext cx="3924976" cy="1266583"/>
            </a:xfrm>
            <a:prstGeom prst="cloud">
              <a:avLst/>
            </a:prstGeom>
            <a:noFill/>
            <a:ln w="762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rtlCol="0" anchor="ctr"/>
            <a:lstStyle/>
            <a:p>
              <a:pPr algn="ctr"/>
              <a:endParaRPr kumimoji="1" lang="ja-JP" altLang="en-US" sz="4400" b="1" dirty="0">
                <a:solidFill>
                  <a:srgbClr val="25406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-1071655" y="189015"/>
              <a:ext cx="465024" cy="423013"/>
            </a:xfrm>
            <a:prstGeom prst="rect">
              <a:avLst/>
            </a:prstGeom>
            <a:solidFill>
              <a:srgbClr val="FFFFFF"/>
            </a:solidFill>
            <a:ln w="2540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011032" y="1860403"/>
            <a:ext cx="4194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  v’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78781" y="3738694"/>
            <a:ext cx="2739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l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 v (v’ &lt;=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int</a:t>
            </a:r>
            <a:r>
              <a:rPr kumimoji="1" lang="en-US" altLang="ja-JP" sz="3200" dirty="0" smtClean="0">
                <a:latin typeface="Chalkboard"/>
                <a:cs typeface="Chalkboard"/>
              </a:rPr>
              <a:t>	 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314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520870"/>
            <a:ext cx="543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(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53542"/>
              </p:ext>
            </p:extLst>
          </p:nvPr>
        </p:nvGraphicFramePr>
        <p:xfrm>
          <a:off x="4023074" y="2640038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074" y="2640038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2364614" y="3290311"/>
            <a:ext cx="5290411" cy="2326675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x:Dyn.v</a:t>
            </a:r>
            <a:r>
              <a:rPr kumimoji="1" lang="en-US" altLang="ja-JP" sz="4400" b="1" dirty="0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(x : </a:t>
            </a:r>
            <a:r>
              <a:rPr kumimoji="1" lang="en-US" altLang="ja-JP" sz="4400" b="1" dirty="0" smtClean="0">
                <a:solidFill>
                  <a:srgbClr val="4F6228"/>
                </a:solidFill>
                <a:latin typeface="Chalkboard"/>
                <a:ea typeface="Osaka"/>
                <a:cs typeface="Chalkboard"/>
              </a:rPr>
              <a:t> </a:t>
            </a:r>
            <a:endParaRPr kumimoji="1" lang="ja-JP" altLang="en-US" sz="4400" b="1" dirty="0">
              <a:solidFill>
                <a:srgbClr val="4F6228"/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96150"/>
              </p:ext>
            </p:extLst>
          </p:nvPr>
        </p:nvGraphicFramePr>
        <p:xfrm>
          <a:off x="1234315" y="3764239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315" y="3764239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8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520870"/>
            <a:ext cx="543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(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681281"/>
              </p:ext>
            </p:extLst>
          </p:nvPr>
        </p:nvGraphicFramePr>
        <p:xfrm>
          <a:off x="4023074" y="2640038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6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074" y="2640038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2364614" y="3290311"/>
            <a:ext cx="5290411" cy="2326675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x:Dyn.v</a:t>
            </a:r>
            <a:r>
              <a:rPr kumimoji="1" lang="en-US" altLang="ja-JP" sz="4400" b="1" dirty="0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(x : </a:t>
            </a:r>
            <a:r>
              <a:rPr kumimoji="1" lang="en-US" altLang="ja-JP" sz="4400" b="1" dirty="0" smtClean="0">
                <a:solidFill>
                  <a:srgbClr val="4F6228"/>
                </a:solidFill>
                <a:latin typeface="Chalkboard"/>
                <a:ea typeface="Osaka"/>
                <a:cs typeface="Chalkboard"/>
              </a:rPr>
              <a:t> </a:t>
            </a:r>
            <a:endParaRPr kumimoji="1" lang="ja-JP" altLang="en-US" sz="4400" b="1" dirty="0">
              <a:solidFill>
                <a:srgbClr val="4F6228"/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53696"/>
              </p:ext>
            </p:extLst>
          </p:nvPr>
        </p:nvGraphicFramePr>
        <p:xfrm>
          <a:off x="1234315" y="3764239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62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315" y="3764239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1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中かっこ 16"/>
          <p:cNvSpPr/>
          <p:nvPr/>
        </p:nvSpPr>
        <p:spPr>
          <a:xfrm rot="5400000">
            <a:off x="3476911" y="-926604"/>
            <a:ext cx="2375544" cy="7099517"/>
          </a:xfrm>
          <a:prstGeom prst="bracePair">
            <a:avLst/>
          </a:prstGeom>
          <a:ln w="1016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38152" y="1011957"/>
            <a:ext cx="8692506" cy="1250066"/>
          </a:xfrm>
          <a:prstGeom prst="rect">
            <a:avLst/>
          </a:prstGeom>
          <a:solidFill>
            <a:srgbClr val="FFFFFF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Two styles of typing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4481802" y="1457322"/>
            <a:ext cx="3751878" cy="1421072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82394" y="4027153"/>
            <a:ext cx="4533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Gradual typing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210934" y="1498776"/>
            <a:ext cx="2558973" cy="1379618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latin typeface="Chalkboard"/>
                <a:cs typeface="Chalkboard"/>
              </a:rPr>
              <a:t>Static typing</a:t>
            </a:r>
            <a:endParaRPr lang="en-US" altLang="ja-JP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6636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Source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l</a:t>
            </a:r>
            <a:r>
              <a:rPr lang="en-US" altLang="ja-JP" dirty="0" smtClean="0"/>
              <a:t>et x = if … then 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40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: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=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04294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7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05190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8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21761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9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288639" y="2909792"/>
            <a:ext cx="860961" cy="31600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288639" y="3323057"/>
            <a:ext cx="860961" cy="37713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4262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608453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78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46089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79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89451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80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4459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486707" y="4439483"/>
            <a:ext cx="3004229" cy="400797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09719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9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285947" y="3367617"/>
            <a:ext cx="808565" cy="3259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7282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30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20632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31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50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: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=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99495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3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19047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4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89538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5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152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14618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69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21382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70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62225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71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558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486707" y="4439483"/>
            <a:ext cx="3004229" cy="400797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57074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93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285947" y="3367617"/>
            <a:ext cx="808565" cy="3259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26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3459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94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028869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95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485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285947" y="3367617"/>
            <a:ext cx="808565" cy="3259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(x) then      </a:t>
            </a:r>
            <a:r>
              <a:rPr lang="en-US" altLang="ja-JP" sz="3200" b="1" dirty="0" err="1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endParaRPr lang="en-US" altLang="ja-JP" sz="32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1494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34149" y="4056341"/>
            <a:ext cx="1553169" cy="1494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  <a:latin typeface="Chalkboard"/>
                <a:cs typeface="Chalkboard"/>
              </a:rPr>
              <a:t>untyped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67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85131"/>
              </p:ext>
            </p:extLst>
          </p:nvPr>
        </p:nvGraphicFramePr>
        <p:xfrm>
          <a:off x="61156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820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1643509" y="100175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85947" y="3412067"/>
            <a:ext cx="808565" cy="3259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48935" y="4444658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 x  then     </a:t>
            </a:r>
            <a:r>
              <a:rPr lang="en-US" altLang="ja-JP" sz="3200" b="1" dirty="0" err="1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endParaRPr lang="en-US" altLang="ja-JP" sz="32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38899" y="2315298"/>
            <a:ext cx="1553169" cy="1494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15100" y="4104883"/>
            <a:ext cx="1625600" cy="1414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8237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829446"/>
              </p:ext>
            </p:extLst>
          </p:nvPr>
        </p:nvGraphicFramePr>
        <p:xfrm>
          <a:off x="61156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64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1643509" y="100175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85947" y="3412067"/>
            <a:ext cx="808565" cy="3259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48935" y="4444658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  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 x  then     </a:t>
            </a:r>
            <a:r>
              <a:rPr lang="en-US" altLang="ja-JP" sz="3200" b="1" dirty="0" err="1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endParaRPr lang="en-US" altLang="ja-JP" sz="32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38899" y="2315298"/>
            <a:ext cx="1553169" cy="1494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15100" y="4104883"/>
            <a:ext cx="1625600" cy="1414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723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Gradual typing </a:t>
            </a:r>
            <a:br>
              <a:rPr kumimoji="1" lang="en-US" altLang="ja-JP" dirty="0" smtClean="0"/>
            </a:br>
            <a:r>
              <a:rPr kumimoji="1" lang="en-US" altLang="ja-JP" sz="2700" dirty="0" smtClean="0"/>
              <a:t>[</a:t>
            </a:r>
            <a:r>
              <a:rPr lang="en-US" altLang="ja-JP" sz="2700" dirty="0"/>
              <a:t>Tobin-Hochstadt&amp;Felleisen’06</a:t>
            </a:r>
            <a:r>
              <a:rPr lang="en-US" altLang="ja-JP" sz="2700" dirty="0" smtClean="0"/>
              <a:t>,Siek&amp;Taha’07]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Integration of static and dynamic typing</a:t>
            </a:r>
          </a:p>
          <a:p>
            <a:r>
              <a:rPr lang="en-US" altLang="ja-JP" dirty="0" smtClean="0"/>
              <a:t>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 can coexist and interact</a:t>
            </a:r>
          </a:p>
        </p:txBody>
      </p:sp>
      <p:sp>
        <p:nvSpPr>
          <p:cNvPr id="4" name="円/楕円 3"/>
          <p:cNvSpPr/>
          <p:nvPr/>
        </p:nvSpPr>
        <p:spPr>
          <a:xfrm>
            <a:off x="1369368" y="3016034"/>
            <a:ext cx="6430073" cy="3544333"/>
          </a:xfrm>
          <a:prstGeom prst="ellipse">
            <a:avLst/>
          </a:prstGeom>
          <a:noFill/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27008" y="2723646"/>
            <a:ext cx="169870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Program</a:t>
            </a:r>
            <a:endParaRPr kumimoji="1" lang="ja-JP" altLang="en-US" sz="3200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雲 5"/>
          <p:cNvSpPr/>
          <p:nvPr/>
        </p:nvSpPr>
        <p:spPr>
          <a:xfrm>
            <a:off x="4357682" y="3375815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67902" y="3676723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231613" y="4292465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9" name="雲 8"/>
          <p:cNvSpPr/>
          <p:nvPr/>
        </p:nvSpPr>
        <p:spPr>
          <a:xfrm>
            <a:off x="2567902" y="4897335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945651" y="5307504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cxnSp>
        <p:nvCxnSpPr>
          <p:cNvPr id="12" name="曲線コネクタ 11"/>
          <p:cNvCxnSpPr>
            <a:stCxn id="7" idx="1"/>
            <a:endCxn id="9" idx="2"/>
          </p:cNvCxnSpPr>
          <p:nvPr/>
        </p:nvCxnSpPr>
        <p:spPr>
          <a:xfrm rot="10800000" flipH="1" flipV="1">
            <a:off x="2567902" y="4063962"/>
            <a:ext cx="4520" cy="1338041"/>
          </a:xfrm>
          <a:prstGeom prst="curvedConnector3">
            <a:avLst>
              <a:gd name="adj1" fmla="val -18668650"/>
            </a:avLst>
          </a:prstGeom>
          <a:ln w="76200" cap="flat">
            <a:solidFill>
              <a:schemeClr val="accent1">
                <a:lumMod val="75000"/>
              </a:schemeClr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8" idx="0"/>
            <a:endCxn id="6" idx="0"/>
          </p:cNvCxnSpPr>
          <p:nvPr/>
        </p:nvCxnSpPr>
        <p:spPr>
          <a:xfrm rot="16200000" flipV="1">
            <a:off x="6138125" y="3555995"/>
            <a:ext cx="411981" cy="1060959"/>
          </a:xfrm>
          <a:prstGeom prst="curvedConnector2">
            <a:avLst/>
          </a:prstGeom>
          <a:ln w="76200" cap="flat">
            <a:solidFill>
              <a:schemeClr val="accent1">
                <a:lumMod val="75000"/>
              </a:schemeClr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0" idx="1"/>
          </p:cNvCxnSpPr>
          <p:nvPr/>
        </p:nvCxnSpPr>
        <p:spPr>
          <a:xfrm>
            <a:off x="3853864" y="5635217"/>
            <a:ext cx="1091787" cy="5952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10" idx="0"/>
          </p:cNvCxnSpPr>
          <p:nvPr/>
        </p:nvCxnSpPr>
        <p:spPr>
          <a:xfrm>
            <a:off x="5425712" y="4292465"/>
            <a:ext cx="162920" cy="101503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3968862" y="4292465"/>
            <a:ext cx="698256" cy="79432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10" idx="3"/>
            <a:endCxn id="8" idx="2"/>
          </p:cNvCxnSpPr>
          <p:nvPr/>
        </p:nvCxnSpPr>
        <p:spPr>
          <a:xfrm flipV="1">
            <a:off x="6231613" y="5066945"/>
            <a:ext cx="642981" cy="627799"/>
          </a:xfrm>
          <a:prstGeom prst="curvedConnector2">
            <a:avLst/>
          </a:prstGeom>
          <a:ln w="76200" cap="flat">
            <a:solidFill>
              <a:srgbClr val="376092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632877" y="3743845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87552" y="5083994"/>
            <a:ext cx="143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/>
              </a:rPr>
              <a:t>untyped</a:t>
            </a:r>
            <a:endParaRPr lang="ja-JP" altLang="en-US" sz="2800" b="1" cap="none" spc="0" dirty="0">
              <a:ln w="12700">
                <a:solidFill>
                  <a:schemeClr val="bg1"/>
                </a:solidFill>
                <a:prstDash val="solid"/>
              </a:ln>
              <a:effectLst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384124" y="3566142"/>
            <a:ext cx="143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untyped</a:t>
            </a:r>
            <a:endParaRPr lang="ja-JP" altLang="en-US" sz="28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04477" y="5344706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03140" y="4334352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074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5461000" y="2016053"/>
            <a:ext cx="3378200" cy="1706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1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kumimoji="1" lang="en-US" altLang="ja-JP" sz="2100" dirty="0" smtClean="0">
                <a:solidFill>
                  <a:srgbClr val="000000"/>
                </a:solidFill>
                <a:latin typeface="Chalkboard"/>
                <a:cs typeface="Chalkboard"/>
              </a:rPr>
              <a:t>et x =</a:t>
            </a:r>
            <a:endParaRPr lang="en-US" altLang="ja-JP" sz="21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…</a:t>
            </a:r>
            <a:endParaRPr lang="en-US" altLang="ja-JP" sz="6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1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100" dirty="0" smtClean="0">
                <a:solidFill>
                  <a:srgbClr val="000000"/>
                </a:solidFill>
                <a:latin typeface="Chalkboard"/>
                <a:cs typeface="Chalkboard"/>
              </a:rPr>
              <a:t>      </a:t>
            </a:r>
          </a:p>
          <a:p>
            <a:r>
              <a:rPr lang="en-US" altLang="ja-JP" sz="21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Chalkboard"/>
                <a:cs typeface="Chalkboard"/>
              </a:rPr>
              <a:t>      </a:t>
            </a:r>
            <a:r>
              <a:rPr kumimoji="1" lang="en-US" altLang="ja-JP" sz="2100" dirty="0" smtClean="0">
                <a:solidFill>
                  <a:srgbClr val="000000"/>
                </a:solidFill>
                <a:latin typeface="Chalkboard"/>
                <a:cs typeface="Chalkboard"/>
              </a:rPr>
              <a:t>else</a:t>
            </a:r>
          </a:p>
          <a:p>
            <a:endParaRPr kumimoji="1" lang="en-US" altLang="ja-JP" sz="21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First-order cast</a:t>
            </a:r>
            <a:br>
              <a:rPr kumimoji="1" lang="en-US" altLang="ja-JP" dirty="0" smtClean="0"/>
            </a:br>
            <a:r>
              <a:rPr kumimoji="1" lang="en-US" altLang="ja-JP" sz="3600" dirty="0" smtClean="0"/>
              <a:t>typed to </a:t>
            </a:r>
            <a:r>
              <a:rPr kumimoji="1" lang="en-US" altLang="ja-JP" sz="3600" dirty="0" err="1" smtClean="0"/>
              <a:t>untyped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7048500" y="2858750"/>
            <a:ext cx="1625600" cy="6857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 smtClean="0">
                <a:solidFill>
                  <a:srgbClr val="000000"/>
                </a:solidFill>
                <a:latin typeface="Chalkboard"/>
                <a:cs typeface="Chalkboard"/>
              </a:rPr>
              <a:t>true</a:t>
            </a:r>
            <a:endParaRPr kumimoji="1" lang="ja-JP" altLang="en-US" sz="4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5892800" y="3871830"/>
            <a:ext cx="2946400" cy="686914"/>
            <a:chOff x="5277370" y="2066442"/>
            <a:chExt cx="2946400" cy="686914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5277370" y="2187665"/>
              <a:ext cx="2855041" cy="474366"/>
              <a:chOff x="5683770" y="2213065"/>
              <a:chExt cx="2855041" cy="474366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5683770" y="2213065"/>
                <a:ext cx="2855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true</a:t>
                </a:r>
                <a:r>
                  <a:rPr kumimoji="1" lang="en-US" altLang="ja-JP" sz="2400" b="1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: </a:t>
                </a:r>
                <a:r>
                  <a:rPr lang="en-US" altLang="ja-JP" sz="2400" b="1" dirty="0" err="1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bool</a:t>
                </a:r>
                <a:r>
                  <a:rPr kumimoji="1" lang="ja-JP" altLang="en-US" sz="2400" b="1" dirty="0" smtClean="0">
                    <a:latin typeface="Chalkboard"/>
                    <a:cs typeface="Chalkboard"/>
                  </a:rPr>
                  <a:t> </a:t>
                </a:r>
                <a:r>
                  <a:rPr kumimoji="1" lang="en-US" altLang="ja-JP" sz="2400" b="1" dirty="0" smtClean="0">
                    <a:latin typeface="Chalkboard"/>
                    <a:cs typeface="Chalkboard"/>
                  </a:rPr>
                  <a:t> </a:t>
                </a:r>
                <a:r>
                  <a:rPr kumimoji="1" lang="ja-JP" altLang="en-US" sz="2400" b="1" dirty="0" smtClean="0">
                    <a:latin typeface="Chalkboard"/>
                    <a:cs typeface="Chalkboard"/>
                  </a:rPr>
                  <a:t> </a:t>
                </a:r>
                <a:r>
                  <a:rPr kumimoji="1" lang="en-US" altLang="ja-JP" sz="2400" b="1" dirty="0" smtClean="0">
                    <a:latin typeface="Chalkboard"/>
                    <a:cs typeface="Chalkboard"/>
                  </a:rPr>
                  <a:t>  </a:t>
                </a:r>
                <a:r>
                  <a:rPr kumimoji="1" lang="en-US" altLang="ja-JP" sz="2400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Chalkboard"/>
                    <a:cs typeface="Chalkboard"/>
                  </a:rPr>
                  <a:t>Dyn</a:t>
                </a:r>
                <a:r>
                  <a:rPr kumimoji="1" lang="en-US" altLang="ja-JP" sz="2400" b="1" dirty="0" smtClean="0">
                    <a:latin typeface="Chalkboard"/>
                    <a:cs typeface="Chalkboard"/>
                  </a:rPr>
                  <a:t> </a:t>
                </a:r>
                <a:endParaRPr kumimoji="1" lang="ja-JP" altLang="en-US" sz="2400" b="1" dirty="0" smtClean="0">
                  <a:latin typeface="Chalkboard"/>
                  <a:cs typeface="Chalkboard"/>
                </a:endParaRPr>
              </a:p>
            </p:txBody>
          </p:sp>
          <p:graphicFrame>
            <p:nvGraphicFramePr>
              <p:cNvPr id="12" name="オブジェクト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3353490"/>
                  </p:ext>
                </p:extLst>
              </p:nvPr>
            </p:nvGraphicFramePr>
            <p:xfrm>
              <a:off x="7352807" y="2318465"/>
              <a:ext cx="590345" cy="3689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808" name="数式" r:id="rId3" imgW="203200" imgH="127000" progId="Equation.3">
                      <p:embed/>
                    </p:oleObj>
                  </mc:Choice>
                  <mc:Fallback>
                    <p:oleObj name="数式" r:id="rId3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352807" y="2318465"/>
                            <a:ext cx="590345" cy="36896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角丸四角形吹き出し 2"/>
            <p:cNvSpPr/>
            <p:nvPr/>
          </p:nvSpPr>
          <p:spPr>
            <a:xfrm>
              <a:off x="5277370" y="2066442"/>
              <a:ext cx="2946400" cy="686914"/>
            </a:xfrm>
            <a:prstGeom prst="wedgeRoundRectCallout">
              <a:avLst>
                <a:gd name="adj1" fmla="val 23908"/>
                <a:gd name="adj2" fmla="val -8541"/>
                <a:gd name="adj3" fmla="val 16667"/>
              </a:avLst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414045" cy="517571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base types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always succeeds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Result values have the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target value (true) and 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  its type (</a:t>
            </a:r>
            <a:r>
              <a:rPr lang="en-US" altLang="ja-JP" dirty="0" err="1" smtClean="0">
                <a:solidFill>
                  <a:srgbClr val="000000"/>
                </a:solidFill>
              </a:rPr>
              <a:t>bool</a:t>
            </a:r>
            <a:r>
              <a:rPr lang="en-US" altLang="ja-JP" dirty="0" smtClean="0">
                <a:solidFill>
                  <a:srgbClr val="000000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4092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1606470"/>
            <a:ext cx="5080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true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58639"/>
              </p:ext>
            </p:extLst>
          </p:nvPr>
        </p:nvGraphicFramePr>
        <p:xfrm>
          <a:off x="3599130" y="1725638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69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9130" y="1725638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1790699" y="2479898"/>
            <a:ext cx="1625445" cy="1179401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bIns="0" rtlCol="0" anchor="ctr"/>
          <a:lstStyle/>
          <a:p>
            <a:pPr algn="ctr"/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34402"/>
              </p:ext>
            </p:extLst>
          </p:nvPr>
        </p:nvGraphicFramePr>
        <p:xfrm>
          <a:off x="636060" y="2627313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70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060" y="2627313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4064000"/>
            <a:ext cx="8414045" cy="264418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base types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always </a:t>
            </a:r>
            <a:r>
              <a:rPr lang="en-US" altLang="ja-JP" dirty="0" smtClean="0">
                <a:solidFill>
                  <a:srgbClr val="000000"/>
                </a:solidFill>
              </a:rPr>
              <a:t>succeed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Result values have the target value (</a:t>
            </a:r>
            <a:r>
              <a:rPr lang="en-US" altLang="ja-JP" b="1" dirty="0" smtClean="0">
                <a:solidFill>
                  <a:srgbClr val="254061"/>
                </a:solidFill>
              </a:rPr>
              <a:t>true</a:t>
            </a:r>
            <a:r>
              <a:rPr lang="en-US" altLang="ja-JP" dirty="0" smtClean="0">
                <a:solidFill>
                  <a:srgbClr val="000000"/>
                </a:solidFill>
              </a:rPr>
              <a:t>) and its type (</a:t>
            </a:r>
            <a:r>
              <a:rPr lang="en-US" altLang="ja-JP" b="1" dirty="0" err="1" smtClean="0">
                <a:solidFill>
                  <a:schemeClr val="accent1">
                    <a:lumMod val="50000"/>
                  </a:schemeClr>
                </a:solidFill>
              </a:rPr>
              <a:t>bool</a:t>
            </a:r>
            <a:r>
              <a:rPr lang="en-US" altLang="ja-JP" dirty="0" smtClean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0400" y="2627313"/>
            <a:ext cx="1351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rue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1384" y="2338041"/>
            <a:ext cx="989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839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951601"/>
            <a:ext cx="363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37424"/>
              </p:ext>
            </p:extLst>
          </p:nvPr>
        </p:nvGraphicFramePr>
        <p:xfrm>
          <a:off x="2341824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29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824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12042"/>
              </p:ext>
            </p:extLst>
          </p:nvPr>
        </p:nvGraphicFramePr>
        <p:xfrm>
          <a:off x="44837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30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37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14072" y="2948099"/>
            <a:ext cx="1351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true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4064000"/>
            <a:ext cx="8414045" cy="264418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succeed </a:t>
            </a:r>
            <a:r>
              <a:rPr lang="en-US" altLang="ja-JP" dirty="0" smtClean="0">
                <a:solidFill>
                  <a:srgbClr val="000000"/>
                </a:solidFill>
              </a:rPr>
              <a:t>if the tagged type </a:t>
            </a:r>
            <a:r>
              <a:rPr lang="en-US" altLang="ja-JP" dirty="0" smtClean="0">
                <a:solidFill>
                  <a:srgbClr val="000000"/>
                </a:solidFill>
              </a:rPr>
              <a:t>matches </a:t>
            </a:r>
            <a:r>
              <a:rPr lang="en-US" altLang="ja-JP" dirty="0" smtClean="0">
                <a:solidFill>
                  <a:srgbClr val="000000"/>
                </a:solidFill>
              </a:rPr>
              <a:t>with the target type</a:t>
            </a:r>
          </a:p>
        </p:txBody>
      </p:sp>
      <p:sp>
        <p:nvSpPr>
          <p:cNvPr id="22" name="雲 21"/>
          <p:cNvSpPr/>
          <p:nvPr/>
        </p:nvSpPr>
        <p:spPr>
          <a:xfrm>
            <a:off x="720396" y="1668244"/>
            <a:ext cx="1625445" cy="1179401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bIns="0" rtlCol="0" anchor="ctr"/>
          <a:lstStyle/>
          <a:p>
            <a:pPr algn="ctr"/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0097" y="1815659"/>
            <a:ext cx="1351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rue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1081" y="1526387"/>
            <a:ext cx="989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385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951601"/>
            <a:ext cx="322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64799"/>
              </p:ext>
            </p:extLst>
          </p:nvPr>
        </p:nvGraphicFramePr>
        <p:xfrm>
          <a:off x="2341824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85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824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235851"/>
              </p:ext>
            </p:extLst>
          </p:nvPr>
        </p:nvGraphicFramePr>
        <p:xfrm>
          <a:off x="44837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8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37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4064000"/>
            <a:ext cx="8414045" cy="264418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fail </a:t>
            </a:r>
            <a:r>
              <a:rPr lang="en-US" altLang="ja-JP" dirty="0" smtClean="0">
                <a:solidFill>
                  <a:srgbClr val="000000"/>
                </a:solidFill>
              </a:rPr>
              <a:t>if the tagged type </a:t>
            </a:r>
            <a:r>
              <a:rPr lang="en-US" altLang="ja-JP" b="1" i="1" dirty="0" smtClean="0">
                <a:solidFill>
                  <a:srgbClr val="000000"/>
                </a:solidFill>
              </a:rPr>
              <a:t>doesn’t</a:t>
            </a:r>
            <a:r>
              <a:rPr lang="en-US" altLang="ja-JP" dirty="0" smtClean="0">
                <a:solidFill>
                  <a:srgbClr val="000000"/>
                </a:solidFill>
              </a:rPr>
              <a:t> match with the target type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93697" y="2745642"/>
            <a:ext cx="3886803" cy="1200328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</a:t>
            </a:r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failure</a:t>
            </a:r>
            <a:endParaRPr lang="en-US" altLang="ja-JP" sz="44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800" b="1" dirty="0" err="1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b</a:t>
            </a:r>
            <a:r>
              <a:rPr lang="en-US" altLang="ja-JP" sz="2800" b="1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ool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≠ </a:t>
            </a:r>
            <a:r>
              <a:rPr lang="en-US" altLang="ja-JP" sz="2800" b="1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5" name="雲 14"/>
          <p:cNvSpPr/>
          <p:nvPr/>
        </p:nvSpPr>
        <p:spPr>
          <a:xfrm>
            <a:off x="720396" y="1668244"/>
            <a:ext cx="1625445" cy="1179401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bIns="0" rtlCol="0" anchor="ctr"/>
          <a:lstStyle/>
          <a:p>
            <a:pPr algn="ctr"/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0097" y="1815659"/>
            <a:ext cx="1351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rue</a:t>
            </a:r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1081" y="1526387"/>
            <a:ext cx="989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29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285558" cy="782141"/>
            <a:chOff x="636060" y="2520870"/>
            <a:chExt cx="6285558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2855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kumimoji="1"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→int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209383"/>
                </p:ext>
              </p:extLst>
            </p:nvPr>
          </p:nvGraphicFramePr>
          <p:xfrm>
            <a:off x="4896246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272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96246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36029"/>
              </p:ext>
            </p:extLst>
          </p:nvPr>
        </p:nvGraphicFramePr>
        <p:xfrm>
          <a:off x="636060" y="2982190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73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060" y="2982190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雲 8"/>
          <p:cNvSpPr/>
          <p:nvPr/>
        </p:nvSpPr>
        <p:spPr>
          <a:xfrm>
            <a:off x="1701800" y="2481368"/>
            <a:ext cx="4597400" cy="1883516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  <a:p>
            <a:pPr algn="ctr"/>
            <a:r>
              <a:rPr kumimoji="1"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Dyn→Dyn</a:t>
            </a:r>
            <a:endParaRPr kumimoji="1" lang="ja-JP" altLang="en-US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33009" y="2790164"/>
            <a:ext cx="1358900" cy="615889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535717" y="2673810"/>
            <a:ext cx="2159663" cy="750153"/>
            <a:chOff x="3777017" y="2953210"/>
            <a:chExt cx="2159663" cy="750153"/>
          </a:xfrm>
        </p:grpSpPr>
        <p:sp>
          <p:nvSpPr>
            <p:cNvPr id="10" name="角丸四角形 9"/>
            <p:cNvSpPr/>
            <p:nvPr/>
          </p:nvSpPr>
          <p:spPr>
            <a:xfrm>
              <a:off x="3777017" y="2953210"/>
              <a:ext cx="2159663" cy="7501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000" b="1" dirty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4400" b="1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succ</a:t>
              </a:r>
              <a:r>
                <a:rPr lang="en-US" altLang="ja-JP" sz="44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5185089" y="3073922"/>
              <a:ext cx="574757" cy="48787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x</a:t>
              </a:r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6121400" y="2481368"/>
            <a:ext cx="2628900" cy="557789"/>
            <a:chOff x="6388100" y="2674315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6388100" y="2674315"/>
              <a:ext cx="2628900" cy="557789"/>
            </a:xfrm>
            <a:prstGeom prst="wedgeRoundRectCallout">
              <a:avLst>
                <a:gd name="adj1" fmla="val -76824"/>
                <a:gd name="adj2" fmla="val 55669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int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101756"/>
                </p:ext>
              </p:extLst>
            </p:nvPr>
          </p:nvGraphicFramePr>
          <p:xfrm>
            <a:off x="7773502" y="2792424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274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73502" y="2792424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図形グループ 18"/>
          <p:cNvGrpSpPr/>
          <p:nvPr/>
        </p:nvGrpSpPr>
        <p:grpSpPr>
          <a:xfrm>
            <a:off x="5299389" y="3829915"/>
            <a:ext cx="3717611" cy="557789"/>
            <a:chOff x="5299389" y="4365389"/>
            <a:chExt cx="3717611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5299389" y="4365389"/>
              <a:ext cx="3717611" cy="557789"/>
            </a:xfrm>
            <a:prstGeom prst="wedgeRoundRectCallout">
              <a:avLst>
                <a:gd name="adj1" fmla="val -39406"/>
                <a:gd name="adj2" fmla="val -10598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</a:t>
              </a:r>
              <a:r>
                <a:rPr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1579735"/>
                </p:ext>
              </p:extLst>
            </p:nvPr>
          </p:nvGraphicFramePr>
          <p:xfrm>
            <a:off x="7621102" y="447710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275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21102" y="447710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399" y="4605678"/>
            <a:ext cx="8864601" cy="193482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function types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generate wrappers of the target function</a:t>
            </a:r>
          </a:p>
          <a:p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All value flows between typed and </a:t>
            </a:r>
            <a:r>
              <a:rPr lang="en-US" altLang="ja-JP" b="1" dirty="0" err="1" smtClean="0">
                <a:solidFill>
                  <a:schemeClr val="accent2">
                    <a:lumMod val="50000"/>
                  </a:schemeClr>
                </a:solidFill>
              </a:rPr>
              <a:t>untyped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 parts are monitored by casts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7600" y="18542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5567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285558" cy="782141"/>
            <a:chOff x="636060" y="2520870"/>
            <a:chExt cx="6285558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2855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kumimoji="1"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→int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675542"/>
                </p:ext>
              </p:extLst>
            </p:nvPr>
          </p:nvGraphicFramePr>
          <p:xfrm>
            <a:off x="4896246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157" name="数式" r:id="rId3" imgW="203200" imgH="127000" progId="Equation.3">
                    <p:embed/>
                  </p:oleObj>
                </mc:Choice>
                <mc:Fallback>
                  <p:oleObj name="数式" r:id="rId3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96246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32248"/>
              </p:ext>
            </p:extLst>
          </p:nvPr>
        </p:nvGraphicFramePr>
        <p:xfrm>
          <a:off x="636060" y="2982190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58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060" y="2982190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雲 8"/>
          <p:cNvSpPr/>
          <p:nvPr/>
        </p:nvSpPr>
        <p:spPr>
          <a:xfrm>
            <a:off x="1701800" y="2713912"/>
            <a:ext cx="4597400" cy="1348547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11061" y="3058484"/>
            <a:ext cx="1358900" cy="615889"/>
          </a:xfrm>
          <a:prstGeom prst="roundRect">
            <a:avLst/>
          </a:prstGeom>
          <a:solidFill>
            <a:srgbClr val="C3D69B"/>
          </a:solidFill>
          <a:ln w="1270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13769" y="2942130"/>
            <a:ext cx="2159663" cy="750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213769" y="2943730"/>
            <a:ext cx="2159663" cy="75015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621841" y="306284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4977441" y="4098235"/>
            <a:ext cx="3717611" cy="557789"/>
            <a:chOff x="5299389" y="4365389"/>
            <a:chExt cx="3717611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5299389" y="4365389"/>
              <a:ext cx="3717611" cy="557789"/>
            </a:xfrm>
            <a:prstGeom prst="wedgeRoundRectCallout">
              <a:avLst>
                <a:gd name="adj1" fmla="val -39406"/>
                <a:gd name="adj2" fmla="val -10598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</a:t>
              </a:r>
              <a:r>
                <a:rPr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1723863"/>
                </p:ext>
              </p:extLst>
            </p:nvPr>
          </p:nvGraphicFramePr>
          <p:xfrm>
            <a:off x="7621102" y="447710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159" name="数式" r:id="rId7" imgW="203200" imgH="127000" progId="Equation.3">
                    <p:embed/>
                  </p:oleObj>
                </mc:Choice>
                <mc:Fallback>
                  <p:oleObj name="数式" r:id="rId7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21102" y="447710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399" y="4605678"/>
            <a:ext cx="8864601" cy="193482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function types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generate wrappers of the target function</a:t>
            </a:r>
          </a:p>
          <a:p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All value flows between typed and </a:t>
            </a:r>
            <a:r>
              <a:rPr lang="en-US" altLang="ja-JP" b="1" dirty="0" err="1" smtClean="0">
                <a:solidFill>
                  <a:schemeClr val="accent2">
                    <a:lumMod val="50000"/>
                  </a:schemeClr>
                </a:solidFill>
              </a:rPr>
              <a:t>untyped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 parts are monitored by casts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7600" y="18542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621841" y="3058484"/>
            <a:ext cx="574757" cy="48787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936681" y="3296902"/>
            <a:ext cx="2628900" cy="557789"/>
            <a:chOff x="6388100" y="2674315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6388100" y="2674315"/>
              <a:ext cx="2628900" cy="557789"/>
            </a:xfrm>
            <a:prstGeom prst="wedgeRoundRectCallout">
              <a:avLst>
                <a:gd name="adj1" fmla="val -81587"/>
                <a:gd name="adj2" fmla="val -40543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int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5686333"/>
                </p:ext>
              </p:extLst>
            </p:nvPr>
          </p:nvGraphicFramePr>
          <p:xfrm>
            <a:off x="7773502" y="2792424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160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73502" y="2792424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角丸四角形 23"/>
          <p:cNvSpPr/>
          <p:nvPr/>
        </p:nvSpPr>
        <p:spPr>
          <a:xfrm>
            <a:off x="5170073" y="2519162"/>
            <a:ext cx="1950221" cy="615889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Dyn→Dyn</a:t>
            </a:r>
            <a:endParaRPr lang="en-US" altLang="ja-JP" sz="28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665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23" grpId="0" animBg="1"/>
      <p:bldP spid="11" grpId="0" animBg="1"/>
      <p:bldP spid="22" grpId="0" animBg="1"/>
      <p:bldP spid="2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285558" cy="782141"/>
            <a:chOff x="636060" y="2520870"/>
            <a:chExt cx="6285558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2855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kumimoji="1"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→int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633850"/>
                </p:ext>
              </p:extLst>
            </p:nvPr>
          </p:nvGraphicFramePr>
          <p:xfrm>
            <a:off x="4896246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935" name="数式" r:id="rId4" imgW="203200" imgH="127000" progId="Equation.3">
                    <p:embed/>
                  </p:oleObj>
                </mc:Choice>
                <mc:Fallback>
                  <p:oleObj name="数式" r:id="rId4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96246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52151"/>
              </p:ext>
            </p:extLst>
          </p:nvPr>
        </p:nvGraphicFramePr>
        <p:xfrm>
          <a:off x="636060" y="2982190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3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060" y="2982190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雲 8"/>
          <p:cNvSpPr/>
          <p:nvPr/>
        </p:nvSpPr>
        <p:spPr>
          <a:xfrm>
            <a:off x="1701800" y="2713912"/>
            <a:ext cx="4597400" cy="1348547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11061" y="3058484"/>
            <a:ext cx="1358900" cy="615889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1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13769" y="2942130"/>
            <a:ext cx="2159663" cy="750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213769" y="2943730"/>
            <a:ext cx="2159663" cy="75015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621841" y="3062842"/>
            <a:ext cx="574757" cy="4878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4977441" y="4098235"/>
            <a:ext cx="3717611" cy="557789"/>
            <a:chOff x="5299389" y="4365389"/>
            <a:chExt cx="3717611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5299389" y="4365389"/>
              <a:ext cx="3717611" cy="557789"/>
            </a:xfrm>
            <a:prstGeom prst="wedgeRoundRectCallout">
              <a:avLst>
                <a:gd name="adj1" fmla="val -39406"/>
                <a:gd name="adj2" fmla="val -10598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</a:t>
              </a:r>
              <a:r>
                <a:rPr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822278"/>
                </p:ext>
              </p:extLst>
            </p:nvPr>
          </p:nvGraphicFramePr>
          <p:xfrm>
            <a:off x="7585330" y="447710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937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85330" y="447710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399" y="4605678"/>
            <a:ext cx="8864601" cy="193482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function types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generate wrappers of the target function</a:t>
            </a:r>
          </a:p>
          <a:p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All value flows between typed and </a:t>
            </a:r>
            <a:r>
              <a:rPr lang="en-US" altLang="ja-JP" b="1" dirty="0" err="1" smtClean="0">
                <a:solidFill>
                  <a:schemeClr val="accent2">
                    <a:lumMod val="50000"/>
                  </a:schemeClr>
                </a:solidFill>
              </a:rPr>
              <a:t>untyped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 parts are monitored by casts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7600" y="18542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621841" y="3058484"/>
            <a:ext cx="574757" cy="48787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936681" y="3296902"/>
            <a:ext cx="2628900" cy="557789"/>
            <a:chOff x="6388100" y="2674315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6388100" y="2674315"/>
              <a:ext cx="2628900" cy="557789"/>
            </a:xfrm>
            <a:prstGeom prst="wedgeRoundRectCallout">
              <a:avLst>
                <a:gd name="adj1" fmla="val -81587"/>
                <a:gd name="adj2" fmla="val -40543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int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945985"/>
                </p:ext>
              </p:extLst>
            </p:nvPr>
          </p:nvGraphicFramePr>
          <p:xfrm>
            <a:off x="7773502" y="2792424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938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73502" y="2792424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角丸四角形 23"/>
          <p:cNvSpPr/>
          <p:nvPr/>
        </p:nvSpPr>
        <p:spPr>
          <a:xfrm>
            <a:off x="5170073" y="2519162"/>
            <a:ext cx="1345027" cy="615889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Func</a:t>
            </a:r>
            <a:endParaRPr lang="en-US" altLang="ja-JP" sz="28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0183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 animBg="1"/>
      <p:bldP spid="23" grpId="0" animBg="1"/>
      <p:bldP spid="11" grpId="0" animBg="1"/>
      <p:bldP spid="22" grpId="0" animBg="1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36060" y="1530270"/>
            <a:ext cx="6285558" cy="782141"/>
            <a:chOff x="636060" y="2520870"/>
            <a:chExt cx="6285558" cy="78214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36060" y="2520870"/>
              <a:ext cx="62855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succ</a:t>
              </a:r>
              <a:r>
                <a:rPr kumimoji="1"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(</a:t>
              </a:r>
              <a:r>
                <a:rPr kumimoji="1"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→int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)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r>
                <a:rPr kumimoji="1" lang="ja-JP" altLang="en-US" sz="4400" b="1" dirty="0" smtClean="0">
                  <a:latin typeface="Chalkboard"/>
                  <a:cs typeface="Chalkboard"/>
                </a:rPr>
                <a:t> 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 </a:t>
              </a:r>
              <a:r>
                <a:rPr kumimoji="1" lang="en-US" altLang="ja-JP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4400" b="1" dirty="0" smtClean="0">
                  <a:latin typeface="Chalkboard"/>
                  <a:cs typeface="Chalkboard"/>
                </a:rPr>
                <a:t> </a:t>
              </a:r>
              <a:endParaRPr kumimoji="1" lang="ja-JP" altLang="en-US" sz="4400" b="1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2742800"/>
                </p:ext>
              </p:extLst>
            </p:nvPr>
          </p:nvGraphicFramePr>
          <p:xfrm>
            <a:off x="4896246" y="2652738"/>
            <a:ext cx="1040435" cy="65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113" name="数式" r:id="rId4" imgW="203200" imgH="127000" progId="Equation.3">
                    <p:embed/>
                  </p:oleObj>
                </mc:Choice>
                <mc:Fallback>
                  <p:oleObj name="数式" r:id="rId4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96246" y="2652738"/>
                          <a:ext cx="1040435" cy="650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22309"/>
              </p:ext>
            </p:extLst>
          </p:nvPr>
        </p:nvGraphicFramePr>
        <p:xfrm>
          <a:off x="248140" y="2982190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14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140" y="2982190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雲 8"/>
          <p:cNvSpPr/>
          <p:nvPr/>
        </p:nvSpPr>
        <p:spPr>
          <a:xfrm>
            <a:off x="1313879" y="2438976"/>
            <a:ext cx="7251701" cy="1866324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623141" y="3058484"/>
            <a:ext cx="1358900" cy="615889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0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0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0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40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825849" y="2902309"/>
            <a:ext cx="5256447" cy="737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400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et y = </a:t>
            </a:r>
            <a:r>
              <a:rPr lang="en-US" altLang="ja-JP" sz="44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in</a:t>
            </a:r>
            <a:r>
              <a:rPr lang="en-US" altLang="ja-JP" sz="44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lang="en-US" altLang="ja-JP" sz="44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825848" y="2894161"/>
            <a:ext cx="5256447" cy="78021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99128" y="3058484"/>
            <a:ext cx="633505" cy="5009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2092069" y="3986927"/>
            <a:ext cx="3717611" cy="557789"/>
            <a:chOff x="5299389" y="4365389"/>
            <a:chExt cx="3717611" cy="557789"/>
          </a:xfrm>
          <a:solidFill>
            <a:srgbClr val="FFFFFF"/>
          </a:solidFill>
        </p:grpSpPr>
        <p:sp>
          <p:nvSpPr>
            <p:cNvPr id="17" name="角丸四角形吹き出し 16"/>
            <p:cNvSpPr/>
            <p:nvPr/>
          </p:nvSpPr>
          <p:spPr>
            <a:xfrm>
              <a:off x="5299389" y="4365389"/>
              <a:ext cx="3717611" cy="557789"/>
            </a:xfrm>
            <a:prstGeom prst="wedgeRoundRectCallout">
              <a:avLst>
                <a:gd name="adj1" fmla="val 35408"/>
                <a:gd name="adj2" fmla="val -9915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(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let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…)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rgbClr val="254061"/>
                  </a:solidFill>
                  <a:latin typeface="Chalkboard"/>
                  <a:cs typeface="Chalkboard"/>
                </a:rPr>
                <a:t>int</a:t>
              </a:r>
              <a:r>
                <a:rPr kumimoji="1" lang="en-US" altLang="ja-JP" sz="2800" dirty="0" smtClean="0">
                  <a:solidFill>
                    <a:srgbClr val="254061"/>
                  </a:solidFill>
                  <a:latin typeface="Chalkboard"/>
                  <a:cs typeface="Chalkboard"/>
                </a:rPr>
                <a:t>    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935470"/>
                </p:ext>
              </p:extLst>
            </p:nvPr>
          </p:nvGraphicFramePr>
          <p:xfrm>
            <a:off x="7488645" y="4477102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115" name="数式" r:id="rId8" imgW="203200" imgH="127000" progId="Equation.3">
                    <p:embed/>
                  </p:oleObj>
                </mc:Choice>
                <mc:Fallback>
                  <p:oleObj name="数式" r:id="rId8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88645" y="4477102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399" y="4605678"/>
            <a:ext cx="8864601" cy="193482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Casts from function types to </a:t>
            </a:r>
            <a:r>
              <a:rPr lang="en-US" altLang="ja-JP" dirty="0" err="1" smtClean="0">
                <a:solidFill>
                  <a:srgbClr val="000000"/>
                </a:solidFill>
              </a:rPr>
              <a:t>Dyn</a:t>
            </a:r>
            <a:r>
              <a:rPr lang="en-US" altLang="ja-JP" dirty="0" smtClean="0">
                <a:solidFill>
                  <a:srgbClr val="000000"/>
                </a:solidFill>
              </a:rPr>
              <a:t> generate wrappers of the target function</a:t>
            </a:r>
          </a:p>
          <a:p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All value flows between typed and </a:t>
            </a:r>
            <a:r>
              <a:rPr lang="en-US" altLang="ja-JP" b="1" dirty="0" err="1" smtClean="0">
                <a:solidFill>
                  <a:schemeClr val="accent2">
                    <a:lumMod val="50000"/>
                  </a:schemeClr>
                </a:solidFill>
              </a:rPr>
              <a:t>untyped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 parts are monitored by casts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7600" y="18542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199128" y="3058484"/>
            <a:ext cx="633505" cy="50097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6388100" y="1138743"/>
            <a:ext cx="2628900" cy="557789"/>
            <a:chOff x="6388100" y="2674315"/>
            <a:chExt cx="2628900" cy="557789"/>
          </a:xfrm>
          <a:solidFill>
            <a:srgbClr val="FFFFFF"/>
          </a:solidFill>
        </p:grpSpPr>
        <p:sp>
          <p:nvSpPr>
            <p:cNvPr id="15" name="角丸四角形吹き出し 14"/>
            <p:cNvSpPr/>
            <p:nvPr/>
          </p:nvSpPr>
          <p:spPr>
            <a:xfrm>
              <a:off x="6388100" y="2674315"/>
              <a:ext cx="2628900" cy="557789"/>
            </a:xfrm>
            <a:prstGeom prst="wedgeRoundRectCallout">
              <a:avLst>
                <a:gd name="adj1" fmla="val -41490"/>
                <a:gd name="adj2" fmla="val 298707"/>
                <a:gd name="adj3" fmla="val 16667"/>
              </a:avLst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x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: </a:t>
              </a:r>
              <a:r>
                <a:rPr kumimoji="1" lang="en-US" altLang="ja-JP" sz="2800" dirty="0" err="1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Dyn</a:t>
              </a:r>
              <a:r>
                <a:rPr kumimoji="1"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chemeClr val="accent3">
                      <a:lumMod val="50000"/>
                    </a:schemeClr>
                  </a:solidFill>
                  <a:latin typeface="Chalkboard"/>
                  <a:cs typeface="Chalkboard"/>
                </a:rPr>
                <a:t>    </a:t>
              </a:r>
              <a:r>
                <a:rPr lang="en-US" altLang="ja-JP" sz="2800" dirty="0" err="1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int</a:t>
              </a:r>
              <a:endPara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525408"/>
                </p:ext>
              </p:extLst>
            </p:nvPr>
          </p:nvGraphicFramePr>
          <p:xfrm>
            <a:off x="7773502" y="2792424"/>
            <a:ext cx="696714" cy="43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116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73502" y="2792424"/>
                          <a:ext cx="696714" cy="435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角丸四角形 23"/>
          <p:cNvSpPr/>
          <p:nvPr/>
        </p:nvSpPr>
        <p:spPr>
          <a:xfrm>
            <a:off x="6948120" y="2278272"/>
            <a:ext cx="1345027" cy="615889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Func</a:t>
            </a:r>
            <a:endParaRPr lang="en-US" altLang="ja-JP" sz="36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7114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 animBg="1"/>
      <p:bldP spid="23" grpId="0" animBg="1"/>
      <p:bldP spid="11" grpId="0" animBg="1"/>
      <p:bldP spid="22" grpId="0" animBg="1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957630"/>
              </p:ext>
            </p:extLst>
          </p:nvPr>
        </p:nvGraphicFramePr>
        <p:xfrm>
          <a:off x="457200" y="33170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34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3170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00195" y="1642213"/>
            <a:ext cx="773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(             )</a:t>
            </a:r>
            <a:endParaRPr kumimoji="1" lang="ja-JP" altLang="en-US" sz="7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25490" y="1663628"/>
            <a:ext cx="3674366" cy="1266583"/>
            <a:chOff x="-3924976" y="-178887"/>
            <a:chExt cx="3924976" cy="1266583"/>
          </a:xfrm>
        </p:grpSpPr>
        <p:sp>
          <p:nvSpPr>
            <p:cNvPr id="7" name="雲 6"/>
            <p:cNvSpPr/>
            <p:nvPr/>
          </p:nvSpPr>
          <p:spPr>
            <a:xfrm>
              <a:off x="-3924976" y="-178887"/>
              <a:ext cx="3924976" cy="1266583"/>
            </a:xfrm>
            <a:prstGeom prst="cloud">
              <a:avLst/>
            </a:prstGeom>
            <a:noFill/>
            <a:ln w="762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rtlCol="0" anchor="ctr"/>
            <a:lstStyle/>
            <a:p>
              <a:pPr algn="ctr"/>
              <a:endParaRPr kumimoji="1" lang="ja-JP" altLang="en-US" sz="4400" b="1" dirty="0">
                <a:solidFill>
                  <a:srgbClr val="25406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-1071655" y="189015"/>
              <a:ext cx="465024" cy="423013"/>
            </a:xfrm>
            <a:prstGeom prst="rect">
              <a:avLst/>
            </a:prstGeom>
            <a:solidFill>
              <a:srgbClr val="FFFFFF"/>
            </a:solidFill>
            <a:ln w="2540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011032" y="1860403"/>
            <a:ext cx="4194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  v’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78781" y="3738694"/>
            <a:ext cx="2739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l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 v (v’ &lt;=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int</a:t>
            </a:r>
            <a:r>
              <a:rPr kumimoji="1" lang="en-US" altLang="ja-JP" sz="3200" dirty="0" smtClean="0">
                <a:latin typeface="Chalkboard"/>
                <a:cs typeface="Chalkboard"/>
              </a:rPr>
              <a:t>	 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28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5884353" y="2855533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46855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2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図形グループ 5"/>
          <p:cNvGrpSpPr/>
          <p:nvPr/>
        </p:nvGrpSpPr>
        <p:grpSpPr>
          <a:xfrm>
            <a:off x="1531496" y="2798260"/>
            <a:ext cx="2061819" cy="1104862"/>
            <a:chOff x="-1634251" y="1016037"/>
            <a:chExt cx="2061819" cy="1104862"/>
          </a:xfrm>
        </p:grpSpPr>
        <p:sp>
          <p:nvSpPr>
            <p:cNvPr id="3" name="角丸四角形 2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400" b="1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1</a:t>
              </a:r>
              <a:endParaRPr kumimoji="1" lang="ja-JP" altLang="en-US" sz="44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0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calculus</a:t>
            </a:r>
            <a:br>
              <a:rPr kumimoji="1" lang="en-US" altLang="ja-JP" dirty="0" smtClean="0"/>
            </a:br>
            <a:r>
              <a:rPr lang="en-US" altLang="ja-JP" sz="2700" dirty="0" smtClean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4337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A </a:t>
            </a:r>
            <a:r>
              <a:rPr lang="en-US" altLang="ja-JP" dirty="0" smtClean="0"/>
              <a:t>simply typed lambda calculus to model</a:t>
            </a:r>
            <a:r>
              <a:rPr lang="en-US" altLang="ja-JP" dirty="0"/>
              <a:t> </a:t>
            </a:r>
            <a:r>
              <a:rPr kumimoji="1" lang="en-US" altLang="ja-JP" dirty="0" smtClean="0"/>
              <a:t>intermediate languages </a:t>
            </a:r>
            <a:r>
              <a:rPr lang="en-US" altLang="ja-JP" dirty="0" smtClean="0"/>
              <a:t>for gradual typing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Dynamic type (</a:t>
            </a:r>
            <a:r>
              <a:rPr lang="en-US" altLang="ja-JP" dirty="0" err="1" smtClean="0"/>
              <a:t>Dyn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short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The type given to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asts (type coercions)   t : S    T</a:t>
            </a:r>
          </a:p>
          <a:p>
            <a:pPr lvl="1"/>
            <a:r>
              <a:rPr lang="en-US" altLang="ja-JP" dirty="0" smtClean="0"/>
              <a:t>A device to interact 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4945387" y="5206206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35049" y="5323635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cxnSp>
        <p:nvCxnSpPr>
          <p:cNvPr id="6" name="直線矢印コネクタ 5"/>
          <p:cNvCxnSpPr>
            <a:stCxn id="5" idx="3"/>
            <a:endCxn id="4" idx="2"/>
          </p:cNvCxnSpPr>
          <p:nvPr/>
        </p:nvCxnSpPr>
        <p:spPr>
          <a:xfrm>
            <a:off x="3421011" y="5710875"/>
            <a:ext cx="1528896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図形グループ 20"/>
          <p:cNvGrpSpPr/>
          <p:nvPr/>
        </p:nvGrpSpPr>
        <p:grpSpPr>
          <a:xfrm>
            <a:off x="2154895" y="4818227"/>
            <a:ext cx="1836721" cy="1260046"/>
            <a:chOff x="2154895" y="4818227"/>
            <a:chExt cx="1836721" cy="126004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322682" y="4818227"/>
              <a:ext cx="6689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err="1">
                  <a:latin typeface="Chalkboard"/>
                  <a:cs typeface="Chalkboard"/>
                </a:rPr>
                <a:t>i</a:t>
              </a:r>
              <a:r>
                <a:rPr kumimoji="1" lang="en-US" altLang="ja-JP" sz="3200" dirty="0" err="1" smtClean="0">
                  <a:latin typeface="Chalkboard"/>
                  <a:cs typeface="Chalkboard"/>
                </a:rPr>
                <a:t>nt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54895" y="5343477"/>
              <a:ext cx="1285962" cy="734796"/>
            </a:xfrm>
            <a:prstGeom prst="roundRect">
              <a:avLst>
                <a:gd name="adj" fmla="val 47299"/>
              </a:avLst>
            </a:prstGeom>
            <a:pattFill prst="wdUpDiag">
              <a:fgClr>
                <a:srgbClr val="984807"/>
              </a:fgClr>
              <a:bgClr>
                <a:prstClr val="white"/>
              </a:bgClr>
            </a:pattFill>
            <a:ln w="76200" cmpd="sng"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4973649" y="4818227"/>
            <a:ext cx="2058990" cy="1260046"/>
            <a:chOff x="4973649" y="4818227"/>
            <a:chExt cx="2058990" cy="126004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157386" y="4818227"/>
              <a:ext cx="8752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err="1" smtClean="0">
                  <a:latin typeface="Chalkboard"/>
                  <a:cs typeface="Chalkboard"/>
                </a:rPr>
                <a:t>Dyn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973649" y="5343477"/>
              <a:ext cx="1285962" cy="734796"/>
            </a:xfrm>
            <a:prstGeom prst="roundRect">
              <a:avLst>
                <a:gd name="adj" fmla="val 47299"/>
              </a:avLst>
            </a:prstGeom>
            <a:pattFill prst="wdUpDiag">
              <a:fgClr>
                <a:srgbClr val="984807"/>
              </a:fgClr>
              <a:bgClr>
                <a:prstClr val="white"/>
              </a:bgClr>
            </a:pattFill>
            <a:ln w="76200" cmpd="sng"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3421011" y="5563421"/>
            <a:ext cx="1488041" cy="294908"/>
            <a:chOff x="-3359177" y="2863666"/>
            <a:chExt cx="1488041" cy="294908"/>
          </a:xfrm>
        </p:grpSpPr>
        <p:cxnSp>
          <p:nvCxnSpPr>
            <p:cNvPr id="26" name="直線矢印コネクタ 25"/>
            <p:cNvCxnSpPr/>
            <p:nvPr/>
          </p:nvCxnSpPr>
          <p:spPr>
            <a:xfrm>
              <a:off x="-3359177" y="2978997"/>
              <a:ext cx="133564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-3359177" y="3042498"/>
              <a:ext cx="133564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二等辺三角形 41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423969"/>
              </p:ext>
            </p:extLst>
          </p:nvPr>
        </p:nvGraphicFramePr>
        <p:xfrm>
          <a:off x="6222999" y="3821845"/>
          <a:ext cx="648193" cy="40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6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9" y="3821845"/>
                        <a:ext cx="648193" cy="40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13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951601"/>
            <a:ext cx="322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kumimoji="1"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16915"/>
              </p:ext>
            </p:extLst>
          </p:nvPr>
        </p:nvGraphicFramePr>
        <p:xfrm>
          <a:off x="2341824" y="3070769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09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3070769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302875" y="1575959"/>
            <a:ext cx="2772264" cy="147803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80007"/>
              </p:ext>
            </p:extLst>
          </p:nvPr>
        </p:nvGraphicFramePr>
        <p:xfrm>
          <a:off x="4382176" y="2905591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10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2905591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931572" y="2948099"/>
            <a:ext cx="41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0097" y="5426236"/>
            <a:ext cx="363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43468"/>
              </p:ext>
            </p:extLst>
          </p:nvPr>
        </p:nvGraphicFramePr>
        <p:xfrm>
          <a:off x="2341824" y="5545404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11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5545404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7041"/>
              </p:ext>
            </p:extLst>
          </p:nvPr>
        </p:nvGraphicFramePr>
        <p:xfrm>
          <a:off x="4382176" y="53802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12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2176" y="53802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雲 14"/>
          <p:cNvSpPr/>
          <p:nvPr/>
        </p:nvSpPr>
        <p:spPr>
          <a:xfrm>
            <a:off x="302875" y="4045293"/>
            <a:ext cx="2772264" cy="1478037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 : 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476" y="5194927"/>
            <a:ext cx="3207968" cy="1200328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1745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097" y="2629608"/>
            <a:ext cx="322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kumimoji="1"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62254"/>
              </p:ext>
            </p:extLst>
          </p:nvPr>
        </p:nvGraphicFramePr>
        <p:xfrm>
          <a:off x="2341824" y="2748776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19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24" y="2748776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64705"/>
              </p:ext>
            </p:extLst>
          </p:nvPr>
        </p:nvGraphicFramePr>
        <p:xfrm>
          <a:off x="4348290" y="212505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20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290" y="212505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雲 13"/>
          <p:cNvSpPr/>
          <p:nvPr/>
        </p:nvSpPr>
        <p:spPr>
          <a:xfrm>
            <a:off x="457200" y="1417638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882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1127"/>
              </p:ext>
            </p:extLst>
          </p:nvPr>
        </p:nvGraphicFramePr>
        <p:xfrm>
          <a:off x="4348290" y="2125057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34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8290" y="2125057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図形グループ 12"/>
          <p:cNvGrpSpPr/>
          <p:nvPr/>
        </p:nvGrpSpPr>
        <p:grpSpPr>
          <a:xfrm>
            <a:off x="1210381" y="1738893"/>
            <a:ext cx="2779988" cy="1679915"/>
            <a:chOff x="-1634251" y="1016037"/>
            <a:chExt cx="2061819" cy="1104862"/>
          </a:xfrm>
        </p:grpSpPr>
        <p:sp>
          <p:nvSpPr>
            <p:cNvPr id="14" name="角丸四角形 13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rgbClr val="7793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778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897686" y="2167565"/>
            <a:ext cx="41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61480"/>
              </p:ext>
            </p:extLst>
          </p:nvPr>
        </p:nvGraphicFramePr>
        <p:xfrm>
          <a:off x="4382176" y="53802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35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2176" y="53802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512476" y="5194927"/>
            <a:ext cx="3207968" cy="1200328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0097" y="5426236"/>
            <a:ext cx="363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: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   </a:t>
            </a:r>
            <a:r>
              <a:rPr lang="en-US" altLang="ja-JP" sz="4400" b="1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102"/>
              </p:ext>
            </p:extLst>
          </p:nvPr>
        </p:nvGraphicFramePr>
        <p:xfrm>
          <a:off x="2341824" y="5545404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36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1824" y="5545404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雲 23"/>
          <p:cNvSpPr/>
          <p:nvPr/>
        </p:nvSpPr>
        <p:spPr>
          <a:xfrm>
            <a:off x="1545916" y="2034673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25" name="雲 24"/>
          <p:cNvSpPr/>
          <p:nvPr/>
        </p:nvSpPr>
        <p:spPr>
          <a:xfrm>
            <a:off x="478725" y="4282321"/>
            <a:ext cx="2056841" cy="117969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1</a:t>
            </a:r>
            <a:endParaRPr kumimoji="1" lang="ja-JP" altLang="en-US" sz="4400" b="1" dirty="0">
              <a:solidFill>
                <a:srgbClr val="25406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214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-4457786" y="-147890"/>
            <a:ext cx="3297110" cy="2158964"/>
            <a:chOff x="-1634251" y="1016037"/>
            <a:chExt cx="2061819" cy="1104862"/>
          </a:xfrm>
        </p:grpSpPr>
        <p:sp>
          <p:nvSpPr>
            <p:cNvPr id="19" name="角丸四角形 18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000000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x.s</a:t>
              </a:r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1723323" y="1679806"/>
            <a:ext cx="2726072" cy="1310097"/>
            <a:chOff x="-1634251" y="1016037"/>
            <a:chExt cx="2061819" cy="1104862"/>
          </a:xfrm>
        </p:grpSpPr>
        <p:sp>
          <p:nvSpPr>
            <p:cNvPr id="22" name="角丸四角形 21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</a:t>
              </a:r>
              <a:r>
                <a:rPr lang="en-US" altLang="ja-JP" sz="4400" b="1" dirty="0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. x+1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524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31048"/>
              </p:ext>
            </p:extLst>
          </p:nvPr>
        </p:nvGraphicFramePr>
        <p:xfrm>
          <a:off x="242574" y="4329015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36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574" y="4329015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図形グループ 24"/>
          <p:cNvGrpSpPr/>
          <p:nvPr/>
        </p:nvGrpSpPr>
        <p:grpSpPr>
          <a:xfrm>
            <a:off x="5914340" y="3477153"/>
            <a:ext cx="991378" cy="851862"/>
            <a:chOff x="-1634251" y="1016037"/>
            <a:chExt cx="2061819" cy="1104862"/>
          </a:xfrm>
        </p:grpSpPr>
        <p:sp>
          <p:nvSpPr>
            <p:cNvPr id="26" name="角丸四角形 25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8" name="雲 27"/>
          <p:cNvSpPr/>
          <p:nvPr/>
        </p:nvSpPr>
        <p:spPr>
          <a:xfrm>
            <a:off x="1372874" y="3204565"/>
            <a:ext cx="7313926" cy="3340576"/>
          </a:xfrm>
          <a:prstGeom prst="cloud">
            <a:avLst/>
          </a:prstGeom>
          <a:noFill/>
          <a:ln w="76200" cmpd="sng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err="1" smtClean="0">
                <a:solidFill>
                  <a:srgbClr val="25406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x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ea typeface="Osaka"/>
                <a:cs typeface="Chalkboard"/>
              </a:rPr>
              <a:t>. </a:t>
            </a: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-3348006" y="5521890"/>
            <a:ext cx="2061819" cy="1104862"/>
            <a:chOff x="-1634251" y="1016037"/>
            <a:chExt cx="2061819" cy="1104862"/>
          </a:xfrm>
        </p:grpSpPr>
        <p:sp>
          <p:nvSpPr>
            <p:cNvPr id="30" name="角丸四角形 29"/>
            <p:cNvSpPr/>
            <p:nvPr/>
          </p:nvSpPr>
          <p:spPr>
            <a:xfrm>
              <a:off x="-1520274" y="1109086"/>
              <a:ext cx="1842214" cy="930202"/>
            </a:xfrm>
            <a:prstGeom prst="roundRect">
              <a:avLst>
                <a:gd name="adj" fmla="val 30126"/>
              </a:avLst>
            </a:prstGeom>
            <a:noFill/>
            <a:ln w="2540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4400" b="1" dirty="0" err="1" smtClean="0">
                  <a:solidFill>
                    <a:srgbClr val="254061"/>
                  </a:solidFill>
                  <a:latin typeface="Osaka"/>
                  <a:ea typeface="Osaka"/>
                  <a:cs typeface="Osaka"/>
                </a:rPr>
                <a:t>λ</a:t>
              </a:r>
              <a:r>
                <a:rPr lang="en-US" altLang="ja-JP" sz="4400" b="1" dirty="0" err="1" smtClean="0">
                  <a:solidFill>
                    <a:srgbClr val="254061"/>
                  </a:solidFill>
                  <a:latin typeface="Chalkboard"/>
                  <a:ea typeface="Osaka"/>
                  <a:cs typeface="Chalkboard"/>
                </a:rPr>
                <a:t>x.s</a:t>
              </a:r>
              <a:endParaRPr lang="ja-JP" altLang="en-US" sz="4400" b="1" dirty="0">
                <a:solidFill>
                  <a:srgbClr val="254061"/>
                </a:solidFill>
                <a:latin typeface="Chalkboard"/>
                <a:ea typeface="Osaka"/>
                <a:cs typeface="Chalkboard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-1634251" y="1016037"/>
              <a:ext cx="2061819" cy="1104862"/>
            </a:xfrm>
            <a:prstGeom prst="roundRect">
              <a:avLst>
                <a:gd name="adj" fmla="val 30126"/>
              </a:avLst>
            </a:prstGeom>
            <a:noFill/>
            <a:ln w="1270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4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39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33529"/>
              </p:ext>
            </p:extLst>
          </p:nvPr>
        </p:nvGraphicFramePr>
        <p:xfrm>
          <a:off x="457200" y="3317026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60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317026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00195" y="1642213"/>
            <a:ext cx="773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(             )</a:t>
            </a:r>
            <a:endParaRPr kumimoji="1" lang="ja-JP" altLang="en-US" sz="7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25490" y="1663628"/>
            <a:ext cx="3674366" cy="1266583"/>
            <a:chOff x="-3924976" y="-178887"/>
            <a:chExt cx="3924976" cy="1266583"/>
          </a:xfrm>
        </p:grpSpPr>
        <p:sp>
          <p:nvSpPr>
            <p:cNvPr id="7" name="雲 6"/>
            <p:cNvSpPr/>
            <p:nvPr/>
          </p:nvSpPr>
          <p:spPr>
            <a:xfrm>
              <a:off x="-3924976" y="-178887"/>
              <a:ext cx="3924976" cy="1266583"/>
            </a:xfrm>
            <a:prstGeom prst="cloud">
              <a:avLst/>
            </a:prstGeom>
            <a:noFill/>
            <a:ln w="762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bIns="0" rtlCol="0" anchor="ctr"/>
            <a:lstStyle/>
            <a:p>
              <a:pPr algn="ctr"/>
              <a:endParaRPr kumimoji="1" lang="ja-JP" altLang="en-US" sz="4400" b="1" dirty="0">
                <a:solidFill>
                  <a:srgbClr val="25406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-1071655" y="189015"/>
              <a:ext cx="465024" cy="423013"/>
            </a:xfrm>
            <a:prstGeom prst="rect">
              <a:avLst/>
            </a:prstGeom>
            <a:solidFill>
              <a:srgbClr val="FFFFFF"/>
            </a:solidFill>
            <a:ln w="2540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011032" y="1860403"/>
            <a:ext cx="4194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  v’</a:t>
            </a:r>
            <a:endParaRPr kumimoji="1" lang="ja-JP" altLang="en-US" sz="44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78781" y="3738694"/>
            <a:ext cx="2739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l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 v (v’ &lt;=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int</a:t>
            </a:r>
            <a:r>
              <a:rPr kumimoji="1" lang="en-US" altLang="ja-JP" sz="3200" dirty="0" smtClean="0">
                <a:latin typeface="Chalkboard"/>
                <a:cs typeface="Chalkboard"/>
              </a:rPr>
              <a:t>	 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484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520870"/>
            <a:ext cx="543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(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561744"/>
              </p:ext>
            </p:extLst>
          </p:nvPr>
        </p:nvGraphicFramePr>
        <p:xfrm>
          <a:off x="4023074" y="2640038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43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074" y="2640038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2364614" y="3290311"/>
            <a:ext cx="5290411" cy="2326675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x:Dyn.v</a:t>
            </a:r>
            <a:r>
              <a:rPr kumimoji="1" lang="en-US" altLang="ja-JP" sz="4400" b="1" dirty="0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(x : </a:t>
            </a:r>
            <a:r>
              <a:rPr kumimoji="1" lang="en-US" altLang="ja-JP" sz="4400" b="1" dirty="0" smtClean="0">
                <a:solidFill>
                  <a:srgbClr val="4F6228"/>
                </a:solidFill>
                <a:latin typeface="Chalkboard"/>
                <a:ea typeface="Osaka"/>
                <a:cs typeface="Chalkboard"/>
              </a:rPr>
              <a:t> </a:t>
            </a:r>
            <a:endParaRPr kumimoji="1" lang="ja-JP" altLang="en-US" sz="4400" b="1" dirty="0">
              <a:solidFill>
                <a:srgbClr val="4F6228"/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99280"/>
              </p:ext>
            </p:extLst>
          </p:nvPr>
        </p:nvGraphicFramePr>
        <p:xfrm>
          <a:off x="1234315" y="3764239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44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315" y="3764239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88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Cast semantics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060" y="2520870"/>
            <a:ext cx="5437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254061"/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 : (</a:t>
            </a:r>
            <a:r>
              <a:rPr kumimoji="1"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44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44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44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44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4400" b="1" dirty="0" smtClean="0">
                <a:latin typeface="Chalkboard"/>
                <a:cs typeface="Chalkboard"/>
              </a:rPr>
              <a:t> </a:t>
            </a:r>
            <a:endParaRPr kumimoji="1" lang="ja-JP" altLang="en-US" sz="4400" b="1" dirty="0" smtClean="0">
              <a:latin typeface="Chalkboard"/>
              <a:cs typeface="Chalkboard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35878"/>
              </p:ext>
            </p:extLst>
          </p:nvPr>
        </p:nvGraphicFramePr>
        <p:xfrm>
          <a:off x="4023074" y="2640038"/>
          <a:ext cx="1040435" cy="6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67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074" y="2640038"/>
                        <a:ext cx="1040435" cy="65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雲 6"/>
          <p:cNvSpPr/>
          <p:nvPr/>
        </p:nvSpPr>
        <p:spPr>
          <a:xfrm>
            <a:off x="2364614" y="3290311"/>
            <a:ext cx="5290411" cy="2326675"/>
          </a:xfrm>
          <a:prstGeom prst="cloud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4400" b="1" dirty="0" err="1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x:Dyn.v</a:t>
            </a:r>
            <a:r>
              <a:rPr kumimoji="1" lang="en-US" altLang="ja-JP" sz="4400" b="1" dirty="0" smtClean="0">
                <a:solidFill>
                  <a:schemeClr val="tx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(x : </a:t>
            </a:r>
            <a:r>
              <a:rPr kumimoji="1" lang="en-US" altLang="ja-JP" sz="4400" b="1" dirty="0" smtClean="0">
                <a:solidFill>
                  <a:srgbClr val="4F6228"/>
                </a:solidFill>
                <a:latin typeface="Chalkboard"/>
                <a:ea typeface="Osaka"/>
                <a:cs typeface="Chalkboard"/>
              </a:rPr>
              <a:t> </a:t>
            </a:r>
            <a:endParaRPr kumimoji="1" lang="ja-JP" altLang="en-US" sz="4400" b="1" dirty="0">
              <a:solidFill>
                <a:srgbClr val="4F6228"/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32477"/>
              </p:ext>
            </p:extLst>
          </p:nvPr>
        </p:nvGraphicFramePr>
        <p:xfrm>
          <a:off x="1234315" y="3764239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68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315" y="3764239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63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Source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l</a:t>
            </a:r>
            <a:r>
              <a:rPr lang="en-US" altLang="ja-JP" dirty="0" smtClean="0"/>
              <a:t>et x = if … then 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396667" y="3728791"/>
            <a:ext cx="4048190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4829103" y="316626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22434" y="37287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28025" y="3555736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0776" y="3589304"/>
            <a:ext cx="849882" cy="734796"/>
          </a:xfrm>
          <a:prstGeom prst="roundRect">
            <a:avLst>
              <a:gd name="adj" fmla="val 27826"/>
            </a:avLst>
          </a:prstGeom>
          <a:noFill/>
          <a:ln w="76200" cmpd="sng">
            <a:solidFill>
              <a:srgbClr val="9848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000000"/>
                </a:solidFill>
              </a:rPr>
              <a:t>1</a:t>
            </a:r>
            <a:endParaRPr kumimoji="1" lang="ja-JP" alt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35461" y="288645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latin typeface="Chalkboard"/>
                <a:cs typeface="Chalkboard"/>
              </a:rPr>
              <a:t>int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endParaRPr kumimoji="1" lang="ja-JP" altLang="en-US" sz="4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751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85E-6 4.91196E-7 L 0.44398 4.91196E-7 " pathEditMode="fixed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 rot="10800000">
            <a:off x="2684259" y="3728790"/>
            <a:ext cx="2824498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08655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08655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6292899" y="325338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80089" y="37333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0089" y="3609300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2199" y="364395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 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9243" y="3643950"/>
            <a:ext cx="39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4281" y="3643950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5158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155E-6 4.38369E-6 L -0.53031 -0.00533 " pathEditMode="relative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</a:t>
            </a:r>
            <a:r>
              <a:rPr lang="en-US" altLang="ja-JP" dirty="0" smtClean="0"/>
              <a:t>calculus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700" dirty="0" smtClean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229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A t</a:t>
            </a:r>
            <a:r>
              <a:rPr lang="en-US" altLang="ja-JP" dirty="0" smtClean="0"/>
              <a:t>yped </a:t>
            </a:r>
            <a:r>
              <a:rPr lang="en-US" altLang="ja-JP" dirty="0" smtClean="0"/>
              <a:t>lambda </a:t>
            </a:r>
            <a:r>
              <a:rPr lang="en-US" altLang="ja-JP" dirty="0" smtClean="0"/>
              <a:t>calculus to </a:t>
            </a:r>
            <a:r>
              <a:rPr lang="en-US" altLang="ja-JP" dirty="0" smtClean="0"/>
              <a:t>model</a:t>
            </a:r>
            <a:r>
              <a:rPr lang="en-US" altLang="ja-JP" dirty="0"/>
              <a:t> </a:t>
            </a:r>
            <a:r>
              <a:rPr kumimoji="1" lang="en-US" altLang="ja-JP" dirty="0" smtClean="0"/>
              <a:t>intermediate languages </a:t>
            </a:r>
            <a:r>
              <a:rPr lang="en-US" altLang="ja-JP" dirty="0" smtClean="0"/>
              <a:t>for gradual typing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Dynamic type (</a:t>
            </a:r>
            <a:r>
              <a:rPr lang="en-US" altLang="ja-JP" dirty="0" err="1" smtClean="0"/>
              <a:t>Dyn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short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The type for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asts (type coercions</a:t>
            </a:r>
            <a:r>
              <a:rPr kumimoji="1" lang="en-US" altLang="ja-JP" dirty="0" smtClean="0"/>
              <a:t>)   s : S     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 type</a:t>
            </a:r>
            <a:r>
              <a:rPr lang="en-US" altLang="ja-JP" dirty="0" smtClean="0"/>
              <a:t>-directed mechanism to monitor value flows between 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08366"/>
              </p:ext>
            </p:extLst>
          </p:nvPr>
        </p:nvGraphicFramePr>
        <p:xfrm>
          <a:off x="6251504" y="37979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74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1504" y="37979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図形グループ 9"/>
          <p:cNvGrpSpPr/>
          <p:nvPr/>
        </p:nvGrpSpPr>
        <p:grpSpPr>
          <a:xfrm>
            <a:off x="5791200" y="2425700"/>
            <a:ext cx="3162300" cy="1158589"/>
            <a:chOff x="5791200" y="2425700"/>
            <a:chExt cx="3162300" cy="1158589"/>
          </a:xfrm>
        </p:grpSpPr>
        <p:sp>
          <p:nvSpPr>
            <p:cNvPr id="7" name="円形吹き出し 6"/>
            <p:cNvSpPr/>
            <p:nvPr/>
          </p:nvSpPr>
          <p:spPr>
            <a:xfrm>
              <a:off x="5791200" y="2425700"/>
              <a:ext cx="3162300" cy="1158589"/>
            </a:xfrm>
            <a:prstGeom prst="wedgeEllipseCallout">
              <a:avLst>
                <a:gd name="adj1" fmla="val -29122"/>
                <a:gd name="adj2" fmla="val 61628"/>
              </a:avLst>
            </a:prstGeom>
            <a:solidFill>
              <a:schemeClr val="bg1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939641" y="2602468"/>
              <a:ext cx="28741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Term </a:t>
              </a:r>
              <a:r>
                <a:rPr lang="en-US" altLang="ja-JP" sz="2400" dirty="0">
                  <a:solidFill>
                    <a:srgbClr val="000000"/>
                  </a:solidFill>
                  <a:latin typeface="Chalkboard"/>
                  <a:cs typeface="Chalkboard"/>
                </a:rPr>
                <a:t>s of type S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is coerced to type T</a:t>
              </a:r>
              <a:endParaRPr lang="ja-JP" altLang="en-US" sz="24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59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 rot="10800000">
            <a:off x="2684259" y="3728790"/>
            <a:ext cx="2824498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6292899" y="325338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80089" y="37333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0089" y="3609300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2199" y="364395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 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9243" y="3643950"/>
            <a:ext cx="39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62903" y="3643950"/>
            <a:ext cx="1241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08" y="2024884"/>
            <a:ext cx="1685299" cy="16852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2728886" y="3745959"/>
            <a:ext cx="3639868" cy="1323439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fails!</a:t>
            </a:r>
          </a:p>
          <a:p>
            <a:pPr algn="ctr"/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 is not a Boolean</a:t>
            </a:r>
            <a:endParaRPr kumimoji="1" lang="ja-JP" altLang="en-US" sz="32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7309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059139" y="3818712"/>
            <a:ext cx="1449617" cy="5366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3564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6292899" y="3253383"/>
            <a:ext cx="2368495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80089" y="3733390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0089" y="3609300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2199" y="364395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 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9243" y="3643950"/>
            <a:ext cx="39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967" y="3663390"/>
            <a:ext cx="374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λ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: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→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8581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Cast semantics</a:t>
            </a:r>
            <a:endParaRPr kumimoji="1" lang="ja-JP" altLang="en-US" sz="31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64558" y="1508017"/>
            <a:ext cx="0" cy="5020106"/>
          </a:xfrm>
          <a:prstGeom prst="line">
            <a:avLst/>
          </a:prstGeom>
          <a:ln w="127000" cap="flat">
            <a:solidFill>
              <a:schemeClr val="tx1"/>
            </a:solidFill>
            <a:prstDash val="solid"/>
            <a:round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7200" y="1417638"/>
            <a:ext cx="169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042" y="1417638"/>
            <a:ext cx="230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Unty</a:t>
            </a:r>
            <a:r>
              <a:rPr kumimoji="1"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ped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886373"/>
            <a:ext cx="3550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Chalkboard"/>
                <a:cs typeface="Chalkboard"/>
              </a:rPr>
              <a:t>  </a:t>
            </a:r>
            <a:r>
              <a:rPr lang="en-US" altLang="ja-JP" sz="4400" dirty="0" err="1" smtClean="0">
                <a:latin typeface="Consolas"/>
                <a:cs typeface="Consolas"/>
              </a:rPr>
              <a:t>λ</a:t>
            </a:r>
            <a:r>
              <a:rPr lang="en-US" altLang="ja-JP" sz="4400" dirty="0" err="1" smtClean="0">
                <a:latin typeface="Chalkboard"/>
                <a:cs typeface="Chalkboard"/>
              </a:rPr>
              <a:t>x</a:t>
            </a:r>
            <a:r>
              <a:rPr lang="en-US" altLang="ja-JP" sz="4400" dirty="0" smtClean="0">
                <a:latin typeface="Chalkboard"/>
                <a:cs typeface="Chalkboard"/>
              </a:rPr>
              <a:t>.</a:t>
            </a:r>
            <a:r>
              <a:rPr lang="ja-JP" altLang="en-US" sz="4400" dirty="0" smtClean="0"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latin typeface="Chalkboard"/>
                <a:cs typeface="Chalkboard"/>
              </a:rPr>
              <a:t>:</a:t>
            </a:r>
          </a:p>
          <a:p>
            <a:r>
              <a:rPr lang="en-US" altLang="ja-JP" sz="4400" dirty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→ </a:t>
            </a:r>
            <a:r>
              <a:rPr lang="en-US" altLang="ja-JP" sz="4400" dirty="0" err="1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bool</a:t>
            </a:r>
            <a:endParaRPr kumimoji="1" lang="ja-JP" altLang="en-US" sz="44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550201" y="3728791"/>
            <a:ext cx="3831044" cy="541241"/>
            <a:chOff x="-3359177" y="2863666"/>
            <a:chExt cx="1488041" cy="294908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-3359177" y="2978997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-3359177" y="3042498"/>
              <a:ext cx="1310534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二等辺三角形 22"/>
            <p:cNvSpPr/>
            <p:nvPr/>
          </p:nvSpPr>
          <p:spPr>
            <a:xfrm rot="5400000">
              <a:off x="-2103255" y="2926455"/>
              <a:ext cx="294908" cy="16933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 w="508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4829103" y="3166263"/>
            <a:ext cx="3577117" cy="1609964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381245" y="3715891"/>
            <a:ext cx="1305555" cy="649951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2576" y="3555736"/>
            <a:ext cx="11342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44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1665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85E-6 4.91196E-7 L 0.44398 4.91196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 in the presence of control operators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397" y="1532468"/>
            <a:ext cx="8692389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The standard cast semantics would overlook value flows between typed and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</a:p>
          <a:p>
            <a:pPr marL="0" indent="0">
              <a:buNone/>
            </a:pPr>
            <a:endParaRPr lang="en-US" altLang="ja-JP" sz="1000" dirty="0" smtClean="0"/>
          </a:p>
          <a:p>
            <a:r>
              <a:rPr kumimoji="1" lang="en-US" altLang="ja-JP" dirty="0" smtClean="0"/>
              <a:t>STLC: functions interact with callers</a:t>
            </a:r>
          </a:p>
          <a:p>
            <a:r>
              <a:rPr lang="en-US" altLang="ja-JP" dirty="0" smtClean="0"/>
              <a:t>STLC with control operators: functions interact not only callers but also </a:t>
            </a:r>
            <a:r>
              <a:rPr lang="en-US" altLang="ja-JP" b="1" i="1" dirty="0" smtClean="0"/>
              <a:t>contexts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5828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3224"/>
            <a:ext cx="8496300" cy="50389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BFBFBF"/>
                </a:solidFill>
              </a:rPr>
              <a:t>Background: blame </a:t>
            </a:r>
            <a:r>
              <a:rPr lang="en-US" altLang="ja-JP" dirty="0" smtClean="0">
                <a:solidFill>
                  <a:srgbClr val="BFBFBF"/>
                </a:solidFill>
              </a:rPr>
              <a:t>calculus </a:t>
            </a:r>
            <a:r>
              <a:rPr lang="en-US" altLang="ja-JP" sz="2000" dirty="0" smtClean="0">
                <a:solidFill>
                  <a:srgbClr val="BFBFBF"/>
                </a:solidFill>
              </a:rPr>
              <a:t>(without shift/reset)</a:t>
            </a:r>
            <a:endParaRPr lang="en-US" altLang="ja-JP" sz="2000" dirty="0" smtClean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Problem with control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Our </a:t>
            </a:r>
            <a:r>
              <a:rPr lang="en-US" altLang="ja-JP" dirty="0" smtClean="0"/>
              <a:t>extension of the blame calculus with shift/</a:t>
            </a:r>
            <a:r>
              <a:rPr lang="en-US" altLang="ja-JP" dirty="0" smtClean="0"/>
              <a:t>reset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1059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 with control </a:t>
            </a:r>
            <a:r>
              <a:rPr lang="en-US" altLang="ja-JP" dirty="0" smtClean="0"/>
              <a:t>operators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397" y="1532468"/>
            <a:ext cx="8692389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Cast semantics has to be extended to deal with types of </a:t>
            </a:r>
            <a:r>
              <a:rPr lang="en-US" altLang="ja-JP" b="1" i="1" dirty="0" smtClean="0"/>
              <a:t>contexts</a:t>
            </a:r>
          </a:p>
          <a:p>
            <a:pPr marL="0" indent="0">
              <a:buNone/>
            </a:pPr>
            <a:endParaRPr lang="en-US" altLang="ja-JP" sz="1000" dirty="0" smtClean="0"/>
          </a:p>
          <a:p>
            <a:r>
              <a:rPr kumimoji="1" lang="en-US" altLang="ja-JP" dirty="0" smtClean="0"/>
              <a:t>STLC: functions interact with callers</a:t>
            </a:r>
          </a:p>
          <a:p>
            <a:r>
              <a:rPr lang="en-US" altLang="ja-JP" dirty="0" smtClean="0"/>
              <a:t>STLC with control operators: functions interact not only callers but also contexts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Cf. </a:t>
            </a:r>
            <a:r>
              <a:rPr lang="en-US" altLang="ja-JP" dirty="0" err="1" smtClean="0"/>
              <a:t>Takikawa</a:t>
            </a:r>
            <a:r>
              <a:rPr lang="en-US" altLang="ja-JP" dirty="0" smtClean="0"/>
              <a:t> et al. [ESOP’13]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572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 with control </a:t>
            </a:r>
            <a:r>
              <a:rPr lang="en-US" altLang="ja-JP" dirty="0" smtClean="0"/>
              <a:t>operators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457200" y="1642294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4000" dirty="0" smtClean="0"/>
              <a:t>All value flows between typed and </a:t>
            </a:r>
            <a:r>
              <a:rPr lang="en-US" altLang="ja-JP" sz="4000" dirty="0" err="1" smtClean="0"/>
              <a:t>untyped</a:t>
            </a:r>
            <a:r>
              <a:rPr lang="en-US" altLang="ja-JP" sz="4000" dirty="0" smtClean="0"/>
              <a:t> code are </a:t>
            </a:r>
            <a:r>
              <a:rPr lang="en-US" altLang="ja-JP" sz="4000" b="1" i="1" dirty="0" smtClean="0"/>
              <a:t>NOT</a:t>
            </a:r>
            <a:r>
              <a:rPr lang="en-US" altLang="ja-JP" sz="4000" dirty="0" smtClean="0"/>
              <a:t> monitored </a:t>
            </a:r>
            <a:endParaRPr lang="en-US" altLang="ja-JP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457200" y="3799126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Values can be passed via captured continuations not to be monitored by casts</a:t>
            </a:r>
            <a:endParaRPr lang="ja-JP" altLang="en-US"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368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 with control </a:t>
            </a:r>
            <a:r>
              <a:rPr lang="en-US" altLang="ja-JP" dirty="0" smtClean="0"/>
              <a:t>operators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55600" y="1642294"/>
            <a:ext cx="84074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4000" b="1" i="1" dirty="0" smtClean="0"/>
              <a:t>NOT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a</a:t>
            </a:r>
            <a:r>
              <a:rPr lang="en-US" altLang="ja-JP" sz="4000" dirty="0" smtClean="0"/>
              <a:t>ll value flows between typed and </a:t>
            </a:r>
            <a:r>
              <a:rPr lang="en-US" altLang="ja-JP" sz="4000" dirty="0" err="1" smtClean="0"/>
              <a:t>untyped</a:t>
            </a:r>
            <a:r>
              <a:rPr lang="en-US" altLang="ja-JP" sz="4000" dirty="0" smtClean="0"/>
              <a:t> code are monitored </a:t>
            </a:r>
            <a:endParaRPr lang="en-US" altLang="ja-JP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355600" y="3550334"/>
            <a:ext cx="8420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b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ecause the standard cast semantics cannot monitor capturing and calling continuations</a:t>
            </a:r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5469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Shift and reset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CPS-based operators to manipulate “delimited” continuations</a:t>
            </a:r>
          </a:p>
          <a:p>
            <a:r>
              <a:rPr lang="en-US" altLang="ja-JP" dirty="0" smtClean="0"/>
              <a:t>Reset 〈s〉 delimits continuations in s</a:t>
            </a:r>
            <a:endParaRPr kumimoji="1" lang="en-US" altLang="ja-JP" dirty="0" smtClean="0"/>
          </a:p>
          <a:p>
            <a:r>
              <a:rPr lang="en-US" altLang="ja-JP" dirty="0" smtClean="0"/>
              <a:t>Shift (</a:t>
            </a:r>
            <a:r>
              <a:rPr lang="en-US" altLang="ja-JP" dirty="0" smtClean="0">
                <a:latin typeface="Apple Chancery"/>
                <a:cs typeface="Apple Chancery"/>
              </a:rPr>
              <a:t>S</a:t>
            </a:r>
            <a:r>
              <a:rPr lang="en-US" altLang="ja-JP" dirty="0" smtClean="0"/>
              <a:t> k. s) captures continuations up to the closest reset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as k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9000" y="4343355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〈E[</a:t>
            </a:r>
            <a:r>
              <a:rPr lang="en-US" altLang="ja-JP" sz="3200" dirty="0" smtClean="0">
                <a:latin typeface="Apple Chancery"/>
                <a:cs typeface="Apple Chancery"/>
              </a:rPr>
              <a:t>S</a:t>
            </a:r>
            <a:r>
              <a:rPr lang="en-US" altLang="ja-JP" sz="3200" dirty="0" smtClean="0"/>
              <a:t> k. s]</a:t>
            </a:r>
            <a:r>
              <a:rPr lang="en-US" altLang="ja-JP" sz="3200" dirty="0" smtClean="0">
                <a:latin typeface="Chalkboard"/>
                <a:cs typeface="Chalkboard"/>
              </a:rPr>
              <a:t>〉       〈s</a:t>
            </a:r>
            <a:r>
              <a:rPr lang="en-US" altLang="ja-JP" sz="3200" dirty="0">
                <a:latin typeface="Chalkboard"/>
                <a:cs typeface="Chalkboard"/>
              </a:rPr>
              <a:t>[k:=</a:t>
            </a:r>
            <a:r>
              <a:rPr lang="en-US" altLang="ja-JP" sz="3200" dirty="0" err="1">
                <a:latin typeface="Osaka"/>
                <a:ea typeface="Osaka"/>
                <a:cs typeface="Osaka"/>
              </a:rPr>
              <a:t>λ</a:t>
            </a:r>
            <a:r>
              <a:rPr lang="en-US" altLang="ja-JP" sz="3200" dirty="0" err="1">
                <a:latin typeface="Chalkboard"/>
                <a:cs typeface="Chalkboard"/>
              </a:rPr>
              <a:t>x</a:t>
            </a:r>
            <a:r>
              <a:rPr lang="en-US" altLang="ja-JP" sz="3200" dirty="0">
                <a:latin typeface="Chalkboard"/>
                <a:cs typeface="Chalkboard"/>
              </a:rPr>
              <a:t>.〈E[x]〉]</a:t>
            </a:r>
            <a:r>
              <a:rPr lang="en-US" altLang="ja-JP" sz="3200" dirty="0" smtClean="0">
                <a:latin typeface="Chalkboard"/>
                <a:cs typeface="Chalkboard"/>
              </a:rPr>
              <a:t>〉</a:t>
            </a:r>
          </a:p>
          <a:p>
            <a:pPr algn="r"/>
            <a:r>
              <a:rPr lang="en-US" altLang="ja-JP" sz="2400" dirty="0" smtClean="0">
                <a:latin typeface="Chalkboard"/>
                <a:cs typeface="Chalkboard"/>
              </a:rPr>
              <a:t>            w</a:t>
            </a:r>
            <a:r>
              <a:rPr kumimoji="1" lang="en-US" altLang="ja-JP" sz="2400" dirty="0" smtClean="0">
                <a:latin typeface="Chalkboard"/>
                <a:cs typeface="Chalkboard"/>
              </a:rPr>
              <a:t>here E is an evaluation context </a:t>
            </a:r>
            <a:r>
              <a:rPr lang="en-US" altLang="ja-JP" sz="2400" dirty="0" smtClean="0">
                <a:latin typeface="Chalkboard"/>
                <a:cs typeface="Chalkboard"/>
              </a:rPr>
              <a:t>without </a:t>
            </a:r>
            <a:r>
              <a:rPr kumimoji="1" lang="en-US" altLang="ja-JP" sz="2400" dirty="0" smtClean="0">
                <a:latin typeface="Chalkboard"/>
                <a:cs typeface="Chalkboard"/>
              </a:rPr>
              <a:t>reset</a:t>
            </a:r>
            <a:endParaRPr kumimoji="1" lang="ja-JP" altLang="en-US" sz="2400" dirty="0" smtClean="0">
              <a:latin typeface="Chalkboard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05354"/>
              </p:ext>
            </p:extLst>
          </p:nvPr>
        </p:nvGraphicFramePr>
        <p:xfrm>
          <a:off x="2922060" y="4343355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97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060" y="4343355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図形グループ 11"/>
          <p:cNvGrpSpPr/>
          <p:nvPr/>
        </p:nvGrpSpPr>
        <p:grpSpPr>
          <a:xfrm>
            <a:off x="6313612" y="420911"/>
            <a:ext cx="2773895" cy="2554545"/>
            <a:chOff x="6313612" y="420911"/>
            <a:chExt cx="2773895" cy="2554545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6313612" y="420911"/>
              <a:ext cx="2666579" cy="2101366"/>
            </a:xfrm>
            <a:prstGeom prst="wedgeRoundRectCallout">
              <a:avLst>
                <a:gd name="adj1" fmla="val -90589"/>
                <a:gd name="adj2" fmla="val 39515"/>
                <a:gd name="adj3" fmla="val 16667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420928" y="420911"/>
              <a:ext cx="26665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used 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to </a:t>
              </a:r>
              <a:r>
                <a:rPr lang="en-US" altLang="ja-JP" sz="32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impl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. exceptions, backtracking, monads, etc.</a:t>
              </a:r>
              <a:endParaRPr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  <a:p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041400" y="5322862"/>
            <a:ext cx="3173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〈v〉              v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24860"/>
              </p:ext>
            </p:extLst>
          </p:nvPr>
        </p:nvGraphicFramePr>
        <p:xfrm>
          <a:off x="2922060" y="5367312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98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060" y="5367312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36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Shift and reset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CPS-based operators to manipulate “delimited” continuations</a:t>
            </a:r>
          </a:p>
          <a:p>
            <a:r>
              <a:rPr lang="en-US" altLang="ja-JP" dirty="0" smtClean="0"/>
              <a:t>Reset 〈s〉 delimits continuations in s</a:t>
            </a:r>
            <a:endParaRPr kumimoji="1" lang="en-US" altLang="ja-JP" dirty="0" smtClean="0"/>
          </a:p>
          <a:p>
            <a:r>
              <a:rPr lang="en-US" altLang="ja-JP" dirty="0" smtClean="0"/>
              <a:t>Shift (</a:t>
            </a:r>
            <a:r>
              <a:rPr lang="en-US" altLang="ja-JP" dirty="0" smtClean="0">
                <a:latin typeface="Apple Chancery"/>
                <a:cs typeface="Apple Chancery"/>
              </a:rPr>
              <a:t>S</a:t>
            </a:r>
            <a:r>
              <a:rPr lang="en-US" altLang="ja-JP" dirty="0" smtClean="0"/>
              <a:t> k. s) captures continuations up to the closest reset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as k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9000" y="4343355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〈E[</a:t>
            </a:r>
            <a:r>
              <a:rPr lang="en-US" altLang="ja-JP" sz="3200" dirty="0" smtClean="0">
                <a:latin typeface="Apple Chancery"/>
                <a:cs typeface="Apple Chancery"/>
              </a:rPr>
              <a:t>S</a:t>
            </a:r>
            <a:r>
              <a:rPr lang="en-US" altLang="ja-JP" sz="3200" dirty="0" smtClean="0"/>
              <a:t> k. s]</a:t>
            </a:r>
            <a:r>
              <a:rPr lang="en-US" altLang="ja-JP" sz="3200" dirty="0" smtClean="0">
                <a:latin typeface="Chalkboard"/>
                <a:cs typeface="Chalkboard"/>
              </a:rPr>
              <a:t>〉       〈s</a:t>
            </a:r>
            <a:r>
              <a:rPr lang="en-US" altLang="ja-JP" sz="3200" dirty="0">
                <a:latin typeface="Chalkboard"/>
                <a:cs typeface="Chalkboard"/>
              </a:rPr>
              <a:t>[k:=</a:t>
            </a:r>
            <a:r>
              <a:rPr lang="en-US" altLang="ja-JP" sz="3200" dirty="0" err="1">
                <a:latin typeface="Osaka"/>
                <a:ea typeface="Osaka"/>
                <a:cs typeface="Osaka"/>
              </a:rPr>
              <a:t>λ</a:t>
            </a:r>
            <a:r>
              <a:rPr lang="en-US" altLang="ja-JP" sz="3200" dirty="0" err="1">
                <a:latin typeface="Chalkboard"/>
                <a:cs typeface="Chalkboard"/>
              </a:rPr>
              <a:t>x</a:t>
            </a:r>
            <a:r>
              <a:rPr lang="en-US" altLang="ja-JP" sz="3200" dirty="0">
                <a:latin typeface="Chalkboard"/>
                <a:cs typeface="Chalkboard"/>
              </a:rPr>
              <a:t>.〈E[x]〉]</a:t>
            </a:r>
            <a:r>
              <a:rPr lang="en-US" altLang="ja-JP" sz="3200" dirty="0" smtClean="0">
                <a:latin typeface="Chalkboard"/>
                <a:cs typeface="Chalkboard"/>
              </a:rPr>
              <a:t>〉</a:t>
            </a:r>
          </a:p>
          <a:p>
            <a:pPr algn="r"/>
            <a:r>
              <a:rPr lang="en-US" altLang="ja-JP" sz="2400" dirty="0" smtClean="0">
                <a:latin typeface="Chalkboard"/>
                <a:cs typeface="Chalkboard"/>
              </a:rPr>
              <a:t>            w</a:t>
            </a:r>
            <a:r>
              <a:rPr kumimoji="1" lang="en-US" altLang="ja-JP" sz="2400" dirty="0" smtClean="0">
                <a:latin typeface="Chalkboard"/>
                <a:cs typeface="Chalkboard"/>
              </a:rPr>
              <a:t>here E is an evaluation context </a:t>
            </a:r>
            <a:r>
              <a:rPr lang="en-US" altLang="ja-JP" sz="2400" dirty="0" smtClean="0">
                <a:latin typeface="Chalkboard"/>
                <a:cs typeface="Chalkboard"/>
              </a:rPr>
              <a:t>without </a:t>
            </a:r>
            <a:r>
              <a:rPr kumimoji="1" lang="en-US" altLang="ja-JP" sz="2400" dirty="0" smtClean="0">
                <a:latin typeface="Chalkboard"/>
                <a:cs typeface="Chalkboard"/>
              </a:rPr>
              <a:t>reset</a:t>
            </a:r>
            <a:endParaRPr kumimoji="1" lang="ja-JP" altLang="en-US" sz="2400" dirty="0" smtClean="0">
              <a:latin typeface="Chalkboard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00985"/>
              </p:ext>
            </p:extLst>
          </p:nvPr>
        </p:nvGraphicFramePr>
        <p:xfrm>
          <a:off x="2922060" y="4343355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90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060" y="4343355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図形グループ 11"/>
          <p:cNvGrpSpPr/>
          <p:nvPr/>
        </p:nvGrpSpPr>
        <p:grpSpPr>
          <a:xfrm>
            <a:off x="6313612" y="420911"/>
            <a:ext cx="2773895" cy="2554545"/>
            <a:chOff x="6313612" y="420911"/>
            <a:chExt cx="2773895" cy="2554545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6313612" y="420911"/>
              <a:ext cx="2666579" cy="2101366"/>
            </a:xfrm>
            <a:prstGeom prst="wedgeRoundRectCallout">
              <a:avLst>
                <a:gd name="adj1" fmla="val -90589"/>
                <a:gd name="adj2" fmla="val 39515"/>
                <a:gd name="adj3" fmla="val 16667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420928" y="420911"/>
              <a:ext cx="26665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used 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to </a:t>
              </a:r>
              <a:r>
                <a:rPr lang="en-US" altLang="ja-JP" sz="32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impl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. exceptions, backtracking, monads, etc.</a:t>
              </a:r>
              <a:endParaRPr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  <a:p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4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</a:t>
            </a:r>
            <a:r>
              <a:rPr lang="en-US" altLang="ja-JP" dirty="0" smtClean="0"/>
              <a:t>calculus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700" dirty="0" smtClean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229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A t</a:t>
            </a:r>
            <a:r>
              <a:rPr lang="en-US" altLang="ja-JP" dirty="0" smtClean="0"/>
              <a:t>yped </a:t>
            </a:r>
            <a:r>
              <a:rPr lang="en-US" altLang="ja-JP" dirty="0" smtClean="0"/>
              <a:t>lambda </a:t>
            </a:r>
            <a:r>
              <a:rPr lang="en-US" altLang="ja-JP" dirty="0" smtClean="0"/>
              <a:t>calculus to </a:t>
            </a:r>
            <a:r>
              <a:rPr lang="en-US" altLang="ja-JP" dirty="0" smtClean="0"/>
              <a:t>model</a:t>
            </a:r>
            <a:r>
              <a:rPr lang="en-US" altLang="ja-JP" dirty="0"/>
              <a:t> </a:t>
            </a:r>
            <a:r>
              <a:rPr kumimoji="1" lang="en-US" altLang="ja-JP" dirty="0" smtClean="0"/>
              <a:t>intermediate languages </a:t>
            </a:r>
            <a:r>
              <a:rPr lang="en-US" altLang="ja-JP" dirty="0" smtClean="0"/>
              <a:t>for gradual typing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Dynamic type (</a:t>
            </a:r>
            <a:r>
              <a:rPr lang="en-US" altLang="ja-JP" dirty="0" err="1" smtClean="0"/>
              <a:t>Dyn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short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The type for </a:t>
            </a:r>
            <a:r>
              <a:rPr lang="en-US" altLang="ja-JP" dirty="0" err="1" smtClean="0"/>
              <a:t>untyped</a:t>
            </a:r>
            <a:r>
              <a:rPr lang="en-US" altLang="ja-JP" dirty="0" smtClean="0"/>
              <a:t> code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asts (type coercions</a:t>
            </a:r>
            <a:r>
              <a:rPr kumimoji="1" lang="en-US" altLang="ja-JP" dirty="0" smtClean="0"/>
              <a:t>)   s : S     T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c</a:t>
            </a:r>
            <a:r>
              <a:rPr lang="en-US" altLang="ja-JP" dirty="0" smtClean="0">
                <a:solidFill>
                  <a:srgbClr val="000000"/>
                </a:solidFill>
              </a:rPr>
              <a:t>oerce </a:t>
            </a:r>
            <a:r>
              <a:rPr lang="en-US" altLang="ja-JP" dirty="0">
                <a:solidFill>
                  <a:srgbClr val="000000"/>
                </a:solidFill>
              </a:rPr>
              <a:t>t</a:t>
            </a:r>
            <a:r>
              <a:rPr lang="en-US" altLang="ja-JP" dirty="0" smtClean="0">
                <a:solidFill>
                  <a:srgbClr val="000000"/>
                </a:solidFill>
              </a:rPr>
              <a:t>erm </a:t>
            </a:r>
            <a:r>
              <a:rPr lang="en-US" altLang="ja-JP" dirty="0">
                <a:solidFill>
                  <a:srgbClr val="000000"/>
                </a:solidFill>
              </a:rPr>
              <a:t>s of type S </a:t>
            </a:r>
            <a:r>
              <a:rPr lang="en-US" altLang="ja-JP" dirty="0" smtClean="0">
                <a:solidFill>
                  <a:srgbClr val="000000"/>
                </a:solidFill>
              </a:rPr>
              <a:t>to </a:t>
            </a:r>
            <a:r>
              <a:rPr lang="en-US" altLang="ja-JP" dirty="0">
                <a:solidFill>
                  <a:srgbClr val="000000"/>
                </a:solidFill>
              </a:rPr>
              <a:t>type </a:t>
            </a:r>
            <a:r>
              <a:rPr lang="en-US" altLang="ja-JP" dirty="0" smtClean="0">
                <a:solidFill>
                  <a:srgbClr val="000000"/>
                </a:solidFill>
              </a:rPr>
              <a:t>T</a:t>
            </a:r>
            <a:endParaRPr lang="en-US" altLang="ja-JP" dirty="0" smtClean="0"/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re used to monitor </a:t>
            </a:r>
            <a:r>
              <a:rPr lang="en-US" altLang="ja-JP" dirty="0"/>
              <a:t>v</a:t>
            </a:r>
            <a:r>
              <a:rPr lang="en-US" altLang="ja-JP" dirty="0" smtClean="0"/>
              <a:t>alue </a:t>
            </a:r>
            <a:r>
              <a:rPr lang="en-US" altLang="ja-JP" dirty="0"/>
              <a:t>flows between typed and </a:t>
            </a:r>
            <a:r>
              <a:rPr lang="en-US" altLang="ja-JP" dirty="0" err="1"/>
              <a:t>untyped</a:t>
            </a:r>
            <a:r>
              <a:rPr lang="en-US" altLang="ja-JP" dirty="0"/>
              <a:t> </a:t>
            </a:r>
            <a:r>
              <a:rPr lang="en-US" altLang="ja-JP" dirty="0" smtClean="0"/>
              <a:t>code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09151"/>
              </p:ext>
            </p:extLst>
          </p:nvPr>
        </p:nvGraphicFramePr>
        <p:xfrm>
          <a:off x="6251504" y="37979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92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1504" y="37979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0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Reduction 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7260" y="1764724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〈3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+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652" y="2501900"/>
            <a:ext cx="844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=</a:t>
            </a:r>
            <a:r>
              <a:rPr lang="en-US" altLang="ja-JP" sz="3200" b="1" dirty="0" smtClean="0">
                <a:latin typeface="Chalkboard"/>
                <a:cs typeface="Chalkboard"/>
              </a:rPr>
              <a:t>   〈E[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4]〉</a:t>
            </a:r>
            <a:r>
              <a:rPr lang="en-US" altLang="ja-JP" sz="3200" b="1" dirty="0"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latin typeface="Chalkboard"/>
                <a:cs typeface="Chalkboard"/>
              </a:rPr>
              <a:t>where</a:t>
            </a:r>
            <a:r>
              <a:rPr lang="en-US" altLang="ja-JP" sz="2400" b="1" dirty="0" smtClean="0">
                <a:latin typeface="Chalkboard"/>
                <a:cs typeface="Chalkboard"/>
              </a:rPr>
              <a:t> E </a:t>
            </a:r>
            <a:r>
              <a:rPr lang="en-US" altLang="ja-JP" sz="2400" dirty="0" smtClean="0">
                <a:latin typeface="Chalkboard"/>
                <a:cs typeface="Chalkboard"/>
              </a:rPr>
              <a:t>=</a:t>
            </a:r>
            <a:r>
              <a:rPr lang="en-US" altLang="ja-JP" sz="2400" b="1" dirty="0" smtClean="0">
                <a:latin typeface="Chalkboard"/>
                <a:cs typeface="Chalkboard"/>
              </a:rPr>
              <a:t> 3 + []</a:t>
            </a:r>
            <a:endParaRPr lang="en-US" altLang="ja-JP" sz="2400" b="1" dirty="0">
              <a:latin typeface="Chalkboard"/>
              <a:cs typeface="Chalkboard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02343"/>
              </p:ext>
            </p:extLst>
          </p:nvPr>
        </p:nvGraphicFramePr>
        <p:xfrm>
          <a:off x="495300" y="319458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5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319458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47260" y="3181881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〈(k 1) == 4〉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81346" y="3454400"/>
            <a:ext cx="3011914" cy="952500"/>
          </a:xfrm>
          <a:prstGeom prst="ellipse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x.〈3 + x〉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フリーフォーム 13"/>
          <p:cNvSpPr/>
          <p:nvPr/>
        </p:nvSpPr>
        <p:spPr>
          <a:xfrm rot="234442">
            <a:off x="1939353" y="3804927"/>
            <a:ext cx="2065105" cy="382680"/>
          </a:xfrm>
          <a:custGeom>
            <a:avLst/>
            <a:gdLst>
              <a:gd name="connsiteX0" fmla="*/ 2133600 w 2133600"/>
              <a:gd name="connsiteY0" fmla="*/ 393700 h 786340"/>
              <a:gd name="connsiteX1" fmla="*/ 876300 w 2133600"/>
              <a:gd name="connsiteY1" fmla="*/ 774700 h 786340"/>
              <a:gd name="connsiteX2" fmla="*/ 0 w 2133600"/>
              <a:gd name="connsiteY2" fmla="*/ 0 h 7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786340">
                <a:moveTo>
                  <a:pt x="2133600" y="393700"/>
                </a:moveTo>
                <a:cubicBezTo>
                  <a:pt x="1682750" y="617008"/>
                  <a:pt x="1231900" y="840317"/>
                  <a:pt x="876300" y="774700"/>
                </a:cubicBezTo>
                <a:cubicBezTo>
                  <a:pt x="520700" y="709083"/>
                  <a:pt x="143933" y="129117"/>
                  <a:pt x="0" y="0"/>
                </a:cubicBezTo>
              </a:path>
            </a:pathLst>
          </a:custGeom>
          <a:ln w="76200">
            <a:solidFill>
              <a:schemeClr val="accent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11976"/>
              </p:ext>
            </p:extLst>
          </p:nvPr>
        </p:nvGraphicFramePr>
        <p:xfrm>
          <a:off x="495300" y="44918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44918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347260" y="4479147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〈〈3+</a:t>
            </a:r>
            <a:r>
              <a:rPr lang="en-US" altLang="ja-JP" sz="3200" b="1" dirty="0"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latin typeface="Chalkboard"/>
                <a:cs typeface="Chalkboard"/>
              </a:rPr>
              <a:t>〉 == 4〉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64949"/>
              </p:ext>
            </p:extLst>
          </p:nvPr>
        </p:nvGraphicFramePr>
        <p:xfrm>
          <a:off x="492972" y="511283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7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972" y="511283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983707" y="5100136"/>
            <a:ext cx="483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*</a:t>
            </a:r>
            <a:r>
              <a:rPr lang="en-US" altLang="ja-JP" sz="3200" b="1" dirty="0" smtClean="0">
                <a:latin typeface="Chalkboard"/>
                <a:cs typeface="Chalkboard"/>
              </a:rPr>
              <a:t> true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308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4" grpId="0" animBg="1"/>
      <p:bldP spid="17" grpId="0"/>
      <p:bldP spid="1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120900" y="3182412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1) == 4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r>
              <a:rPr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89100" y="3182412"/>
            <a:ext cx="2584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(</a:t>
            </a:r>
            <a:r>
              <a:rPr lang="en-US" altLang="ja-JP" sz="3200" b="1" dirty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x.〈3 + x〉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817690" y="3729088"/>
            <a:ext cx="234791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14500" y="3182412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Reduction 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7260" y="1764724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〈3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+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652" y="2501900"/>
            <a:ext cx="844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=</a:t>
            </a:r>
            <a:r>
              <a:rPr lang="en-US" altLang="ja-JP" sz="3200" b="1" dirty="0" smtClean="0">
                <a:latin typeface="Chalkboard"/>
                <a:cs typeface="Chalkboard"/>
              </a:rPr>
              <a:t>   〈E[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4]〉</a:t>
            </a:r>
            <a:r>
              <a:rPr lang="en-US" altLang="ja-JP" sz="3200" b="1" dirty="0"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latin typeface="Chalkboard"/>
                <a:cs typeface="Chalkboard"/>
              </a:rPr>
              <a:t>where</a:t>
            </a:r>
            <a:r>
              <a:rPr lang="en-US" altLang="ja-JP" sz="2400" b="1" dirty="0" smtClean="0">
                <a:latin typeface="Chalkboard"/>
                <a:cs typeface="Chalkboard"/>
              </a:rPr>
              <a:t> E </a:t>
            </a:r>
            <a:r>
              <a:rPr lang="en-US" altLang="ja-JP" sz="2400" dirty="0" smtClean="0">
                <a:latin typeface="Chalkboard"/>
                <a:cs typeface="Chalkboard"/>
              </a:rPr>
              <a:t>=</a:t>
            </a:r>
            <a:r>
              <a:rPr lang="en-US" altLang="ja-JP" sz="2400" b="1" dirty="0" smtClean="0">
                <a:latin typeface="Chalkboard"/>
                <a:cs typeface="Chalkboard"/>
              </a:rPr>
              <a:t> 3 + []</a:t>
            </a:r>
            <a:endParaRPr lang="en-US" altLang="ja-JP" sz="2400" b="1" dirty="0">
              <a:latin typeface="Chalkboard"/>
              <a:cs typeface="Chalkboard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96069"/>
              </p:ext>
            </p:extLst>
          </p:nvPr>
        </p:nvGraphicFramePr>
        <p:xfrm>
          <a:off x="495300" y="319458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025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319458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347260" y="3182412"/>
            <a:ext cx="621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791760" y="3729088"/>
            <a:ext cx="22754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1231900" y="4025900"/>
            <a:ext cx="4210050" cy="533400"/>
          </a:xfrm>
          <a:prstGeom prst="wedgeRoundRectCallout">
            <a:avLst>
              <a:gd name="adj1" fmla="val -33722"/>
              <a:gd name="adj2" fmla="val -90014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02167"/>
              </p:ext>
            </p:extLst>
          </p:nvPr>
        </p:nvGraphicFramePr>
        <p:xfrm>
          <a:off x="495300" y="4768072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026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4768072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1347260" y="4755372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〈〈3+</a:t>
            </a:r>
            <a:r>
              <a:rPr lang="en-US" altLang="ja-JP" sz="3200" b="1" dirty="0"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latin typeface="Chalkboard"/>
                <a:cs typeface="Chalkboard"/>
              </a:rPr>
              <a:t>〉 == 4〉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45447"/>
              </p:ext>
            </p:extLst>
          </p:nvPr>
        </p:nvGraphicFramePr>
        <p:xfrm>
          <a:off x="492972" y="538906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027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972" y="538906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983707" y="5376361"/>
            <a:ext cx="483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*</a:t>
            </a:r>
            <a:r>
              <a:rPr lang="en-US" altLang="ja-JP" sz="3200" b="1" dirty="0" smtClean="0">
                <a:latin typeface="Chalkboard"/>
                <a:cs typeface="Chalkboard"/>
              </a:rPr>
              <a:t> true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244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3333 -0.0009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15" grpId="0"/>
      <p:bldP spid="15" grpId="1"/>
      <p:bldP spid="6" grpId="0"/>
      <p:bldP spid="13" grpId="0"/>
      <p:bldP spid="27" grpId="0" animBg="1"/>
      <p:bldP spid="29" grpId="0"/>
      <p:bldP spid="3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120900" y="3182412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1) == 4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r>
              <a:rPr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4500" y="3182412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Reduction 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7260" y="1764724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〈3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+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652" y="2501900"/>
            <a:ext cx="844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=</a:t>
            </a:r>
            <a:r>
              <a:rPr lang="en-US" altLang="ja-JP" sz="3200" b="1" dirty="0" smtClean="0">
                <a:latin typeface="Chalkboard"/>
                <a:cs typeface="Chalkboard"/>
              </a:rPr>
              <a:t>   〈E[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4]〉</a:t>
            </a:r>
            <a:r>
              <a:rPr lang="en-US" altLang="ja-JP" sz="3200" b="1" dirty="0"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latin typeface="Chalkboard"/>
                <a:cs typeface="Chalkboard"/>
              </a:rPr>
              <a:t>where</a:t>
            </a:r>
            <a:r>
              <a:rPr lang="en-US" altLang="ja-JP" sz="2400" b="1" dirty="0" smtClean="0">
                <a:latin typeface="Chalkboard"/>
                <a:cs typeface="Chalkboard"/>
              </a:rPr>
              <a:t> E </a:t>
            </a:r>
            <a:r>
              <a:rPr lang="en-US" altLang="ja-JP" sz="2400" dirty="0" smtClean="0">
                <a:latin typeface="Chalkboard"/>
                <a:cs typeface="Chalkboard"/>
              </a:rPr>
              <a:t>=</a:t>
            </a:r>
            <a:r>
              <a:rPr lang="en-US" altLang="ja-JP" sz="2400" b="1" dirty="0" smtClean="0">
                <a:latin typeface="Chalkboard"/>
                <a:cs typeface="Chalkboard"/>
              </a:rPr>
              <a:t> 3 + []</a:t>
            </a:r>
            <a:endParaRPr lang="en-US" altLang="ja-JP" sz="2400" b="1" dirty="0">
              <a:latin typeface="Chalkboard"/>
              <a:cs typeface="Chalkboard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1517"/>
              </p:ext>
            </p:extLst>
          </p:nvPr>
        </p:nvGraphicFramePr>
        <p:xfrm>
          <a:off x="495300" y="319458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816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319458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347260" y="3182412"/>
            <a:ext cx="621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44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6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120900" y="3182412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1) == 4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r>
              <a:rPr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89100" y="3182412"/>
            <a:ext cx="2584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E46C0A"/>
                </a:solidFill>
                <a:latin typeface="Chalkboard"/>
                <a:cs typeface="Chalkboard"/>
              </a:rPr>
              <a:t>(</a:t>
            </a:r>
            <a:r>
              <a:rPr lang="en-US" altLang="ja-JP" sz="3200" b="1" dirty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x.〈3 + x〉</a:t>
            </a:r>
            <a:r>
              <a:rPr lang="en-US" altLang="ja-JP" sz="3200" b="1" dirty="0">
                <a:solidFill>
                  <a:srgbClr val="E46C0A"/>
                </a:solidFill>
                <a:latin typeface="Chalkboard"/>
                <a:cs typeface="Chalkboard"/>
              </a:rPr>
              <a:t>)</a:t>
            </a:r>
            <a:endParaRPr kumimoji="1" lang="ja-JP" altLang="en-US" sz="3200" b="1" dirty="0" smtClean="0">
              <a:solidFill>
                <a:srgbClr val="E46C0A"/>
              </a:solidFill>
              <a:latin typeface="Chalkboard"/>
              <a:cs typeface="Chalkboard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4500" y="3182412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solidFill>
                <a:schemeClr val="accent6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Reduction 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7260" y="1764724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〈3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+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652" y="2501900"/>
            <a:ext cx="844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=</a:t>
            </a:r>
            <a:r>
              <a:rPr lang="en-US" altLang="ja-JP" sz="3200" b="1" dirty="0" smtClean="0">
                <a:latin typeface="Chalkboard"/>
                <a:cs typeface="Chalkboard"/>
              </a:rPr>
              <a:t>   〈E[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4]〉</a:t>
            </a:r>
            <a:r>
              <a:rPr lang="en-US" altLang="ja-JP" sz="3200" b="1" dirty="0"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latin typeface="Chalkboard"/>
                <a:cs typeface="Chalkboard"/>
              </a:rPr>
              <a:t>where</a:t>
            </a:r>
            <a:r>
              <a:rPr lang="en-US" altLang="ja-JP" sz="2400" b="1" dirty="0" smtClean="0">
                <a:latin typeface="Chalkboard"/>
                <a:cs typeface="Chalkboard"/>
              </a:rPr>
              <a:t> E </a:t>
            </a:r>
            <a:r>
              <a:rPr lang="en-US" altLang="ja-JP" sz="2400" dirty="0" smtClean="0">
                <a:latin typeface="Chalkboard"/>
                <a:cs typeface="Chalkboard"/>
              </a:rPr>
              <a:t>=</a:t>
            </a:r>
            <a:r>
              <a:rPr lang="en-US" altLang="ja-JP" sz="2400" b="1" dirty="0" smtClean="0">
                <a:latin typeface="Chalkboard"/>
                <a:cs typeface="Chalkboard"/>
              </a:rPr>
              <a:t> 3 + []</a:t>
            </a:r>
            <a:endParaRPr lang="en-US" altLang="ja-JP" sz="2400" b="1" dirty="0">
              <a:latin typeface="Chalkboard"/>
              <a:cs typeface="Chalkboard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74983"/>
              </p:ext>
            </p:extLst>
          </p:nvPr>
        </p:nvGraphicFramePr>
        <p:xfrm>
          <a:off x="495300" y="319458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34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319458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347260" y="3182412"/>
            <a:ext cx="646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1231900" y="4025900"/>
            <a:ext cx="4210050" cy="533400"/>
          </a:xfrm>
          <a:prstGeom prst="wedgeRoundRectCallout">
            <a:avLst>
              <a:gd name="adj1" fmla="val -33722"/>
              <a:gd name="adj2" fmla="val -90014"/>
              <a:gd name="adj3" fmla="val 16667"/>
            </a:avLst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10448"/>
              </p:ext>
            </p:extLst>
          </p:nvPr>
        </p:nvGraphicFramePr>
        <p:xfrm>
          <a:off x="495300" y="4768072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35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4768072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1347260" y="4755372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〈〈3+</a:t>
            </a:r>
            <a:r>
              <a:rPr lang="en-US" altLang="ja-JP" sz="3200" b="1" dirty="0"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latin typeface="Chalkboard"/>
                <a:cs typeface="Chalkboard"/>
              </a:rPr>
              <a:t>〉 == 4〉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67161"/>
              </p:ext>
            </p:extLst>
          </p:nvPr>
        </p:nvGraphicFramePr>
        <p:xfrm>
          <a:off x="492972" y="538906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36" name="数式" r:id="rId7" imgW="203200" imgH="152400" progId="Equation.3">
                  <p:embed/>
                </p:oleObj>
              </mc:Choice>
              <mc:Fallback>
                <p:oleObj name="数式" r:id="rId7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972" y="538906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983707" y="5376361"/>
            <a:ext cx="483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*</a:t>
            </a:r>
            <a:r>
              <a:rPr lang="en-US" altLang="ja-JP" sz="3200" b="1" dirty="0" smtClean="0">
                <a:latin typeface="Chalkboard"/>
                <a:cs typeface="Chalkboard"/>
              </a:rPr>
              <a:t> true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7345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3333 -0.000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2" grpId="0"/>
      <p:bldP spid="15" grpId="1"/>
      <p:bldP spid="29" grpId="0"/>
      <p:bldP spid="3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Reduction 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7260" y="1764724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〈3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+ (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652" y="2501900"/>
            <a:ext cx="844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=</a:t>
            </a:r>
            <a:r>
              <a:rPr lang="en-US" altLang="ja-JP" sz="3200" b="1" dirty="0" smtClean="0">
                <a:latin typeface="Chalkboard"/>
                <a:cs typeface="Chalkboard"/>
              </a:rPr>
              <a:t>   〈E[</a:t>
            </a:r>
            <a:r>
              <a:rPr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lang="en-US" altLang="ja-JP" sz="3200" b="1" dirty="0" smtClean="0"/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k. (k 1) == 4]〉</a:t>
            </a:r>
            <a:r>
              <a:rPr lang="en-US" altLang="ja-JP" sz="3200" b="1" dirty="0"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latin typeface="Chalkboard"/>
                <a:cs typeface="Chalkboard"/>
              </a:rPr>
              <a:t>where</a:t>
            </a:r>
            <a:r>
              <a:rPr lang="en-US" altLang="ja-JP" sz="2400" b="1" dirty="0" smtClean="0">
                <a:latin typeface="Chalkboard"/>
                <a:cs typeface="Chalkboard"/>
              </a:rPr>
              <a:t> E </a:t>
            </a:r>
            <a:r>
              <a:rPr lang="en-US" altLang="ja-JP" sz="2400" dirty="0" smtClean="0">
                <a:latin typeface="Chalkboard"/>
                <a:cs typeface="Chalkboard"/>
              </a:rPr>
              <a:t>=</a:t>
            </a:r>
            <a:r>
              <a:rPr lang="en-US" altLang="ja-JP" sz="2400" b="1" dirty="0" smtClean="0">
                <a:latin typeface="Chalkboard"/>
                <a:cs typeface="Chalkboard"/>
              </a:rPr>
              <a:t> 3 + []</a:t>
            </a:r>
            <a:endParaRPr lang="en-US" altLang="ja-JP" sz="2400" b="1" dirty="0">
              <a:latin typeface="Chalkboard"/>
              <a:cs typeface="Chalkboard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1406"/>
              </p:ext>
            </p:extLst>
          </p:nvPr>
        </p:nvGraphicFramePr>
        <p:xfrm>
          <a:off x="495300" y="319458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03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319458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47260" y="3181881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〈</a:t>
            </a:r>
            <a:r>
              <a:rPr lang="en-US" altLang="ja-JP" sz="3200" b="1" dirty="0" smtClean="0">
                <a:latin typeface="Chalkboard"/>
                <a:cs typeface="Chalkboard"/>
              </a:rPr>
              <a:t>(       k       1</a:t>
            </a:r>
            <a:r>
              <a:rPr lang="en-US" altLang="ja-JP" sz="3200" b="1" dirty="0" smtClean="0">
                <a:latin typeface="Chalkboard"/>
                <a:cs typeface="Chalkboard"/>
              </a:rPr>
              <a:t>) == 4〉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7294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9048" y="2293839"/>
            <a:ext cx="4005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803823"/>
              </p:ext>
            </p:extLst>
          </p:nvPr>
        </p:nvGraphicFramePr>
        <p:xfrm>
          <a:off x="2945018" y="237858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7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5018" y="237858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18114"/>
              </p:ext>
            </p:extLst>
          </p:nvPr>
        </p:nvGraphicFramePr>
        <p:xfrm>
          <a:off x="457200" y="3378514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8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378514"/>
                        <a:ext cx="1130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雲 23"/>
          <p:cNvSpPr/>
          <p:nvPr/>
        </p:nvSpPr>
        <p:spPr>
          <a:xfrm>
            <a:off x="1540826" y="3298576"/>
            <a:ext cx="2537085" cy="1070767"/>
          </a:xfrm>
          <a:prstGeom prst="cloud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en-US" altLang="ja-JP" sz="3200" b="1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385051" y="3651577"/>
            <a:ext cx="1358900" cy="406372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y</a:t>
            </a:r>
            <a:r>
              <a:rPr lang="en-US" altLang="ja-JP" sz="3200" b="1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.</a:t>
            </a:r>
            <a:endParaRPr lang="en-US" altLang="ja-JP" sz="32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21914" y="3531120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821398" y="3641031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228006" y="3178412"/>
            <a:ext cx="1276047" cy="406372"/>
          </a:xfrm>
          <a:prstGeom prst="roundRect">
            <a:avLst/>
          </a:prstGeom>
          <a:noFill/>
          <a:ln w="1270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b="1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Func</a:t>
            </a:r>
            <a:endParaRPr lang="en-US" altLang="ja-JP" sz="2800" b="1" dirty="0">
              <a:solidFill>
                <a:schemeClr val="tx1"/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695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/>
      <p:bldP spid="27" grpId="0" animBg="1"/>
      <p:bldP spid="28" grpId="0" animBg="1"/>
      <p:bldP spid="3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193799" y="4445188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93800" y="2404738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168" y="2486795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90258" y="250119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8974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54064"/>
              </p:ext>
            </p:extLst>
          </p:nvPr>
        </p:nvGraphicFramePr>
        <p:xfrm>
          <a:off x="457200" y="356815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0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6815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1193800" y="3425047"/>
            <a:ext cx="2515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3167" y="3509968"/>
            <a:ext cx="24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0082" y="351448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59566" y="362439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624265" y="3527409"/>
            <a:ext cx="3143425" cy="557789"/>
            <a:chOff x="3939262" y="3547400"/>
            <a:chExt cx="3143425" cy="557789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3939262" y="3547400"/>
              <a:ext cx="3143425" cy="557789"/>
              <a:chOff x="5299388" y="4365389"/>
              <a:chExt cx="3517474" cy="557789"/>
            </a:xfrm>
            <a:solidFill>
              <a:srgbClr val="FFFFFF"/>
            </a:solidFill>
          </p:grpSpPr>
          <p:sp>
            <p:nvSpPr>
              <p:cNvPr id="30" name="角丸四角形吹き出し 29"/>
              <p:cNvSpPr/>
              <p:nvPr/>
            </p:nvSpPr>
            <p:spPr>
              <a:xfrm>
                <a:off x="5299388" y="4365389"/>
                <a:ext cx="3517474" cy="557789"/>
              </a:xfrm>
              <a:prstGeom prst="wedgeRoundRectCallout">
                <a:avLst>
                  <a:gd name="adj1" fmla="val -101995"/>
                  <a:gd name="adj2" fmla="val -155"/>
                  <a:gd name="adj3" fmla="val 16667"/>
                </a:avLst>
              </a:prstGeom>
              <a:grp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254061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: </a:t>
                </a:r>
                <a:r>
                  <a:rPr lang="en-US" altLang="ja-JP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Chalkboard"/>
                    <a:cs typeface="Chalkboard"/>
                  </a:rPr>
                  <a:t>Dyn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   </a:t>
                </a:r>
                <a:r>
                  <a:rPr lang="en-US" altLang="ja-JP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halkboard"/>
                    <a:cs typeface="Chalkboard"/>
                  </a:rPr>
                  <a:t>int</a:t>
                </a:r>
                <a:endParaRPr kumimoji="1" lang="ja-JP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endParaRPr>
              </a:p>
            </p:txBody>
          </p:sp>
          <p:graphicFrame>
            <p:nvGraphicFramePr>
              <p:cNvPr id="31" name="オブジェクト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7970726"/>
                  </p:ext>
                </p:extLst>
              </p:nvPr>
            </p:nvGraphicFramePr>
            <p:xfrm>
              <a:off x="7219096" y="4459214"/>
              <a:ext cx="696714" cy="435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171" name="数式" r:id="rId6" imgW="203200" imgH="127000" progId="Equation.3">
                      <p:embed/>
                    </p:oleObj>
                  </mc:Choice>
                  <mc:Fallback>
                    <p:oleObj name="数式" r:id="rId6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19096" y="4459214"/>
                            <a:ext cx="696714" cy="4354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角丸四角形 31"/>
            <p:cNvSpPr/>
            <p:nvPr/>
          </p:nvSpPr>
          <p:spPr>
            <a:xfrm>
              <a:off x="4203017" y="3670230"/>
              <a:ext cx="406608" cy="36325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4</a:t>
              </a:r>
              <a:endPara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92315"/>
              </p:ext>
            </p:extLst>
          </p:nvPr>
        </p:nvGraphicFramePr>
        <p:xfrm>
          <a:off x="457200" y="455251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2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5251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273167" y="4530109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42658" y="4535356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93800" y="547060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29984"/>
              </p:ext>
            </p:extLst>
          </p:nvPr>
        </p:nvGraphicFramePr>
        <p:xfrm>
          <a:off x="457200" y="557793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3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57793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73167" y="555320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31014" y="557793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023532" y="2413970"/>
            <a:ext cx="1989668" cy="77371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91886" y="3621996"/>
            <a:ext cx="4005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" name="図 4" descr="mapst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855">
            <a:off x="3869009" y="3227207"/>
            <a:ext cx="800233" cy="600492"/>
          </a:xfrm>
          <a:prstGeom prst="rect">
            <a:avLst/>
          </a:prstGeom>
        </p:spPr>
      </p:pic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24851"/>
              </p:ext>
            </p:extLst>
          </p:nvPr>
        </p:nvGraphicFramePr>
        <p:xfrm>
          <a:off x="7040096" y="372066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4" name="数式" r:id="rId11" imgW="203200" imgH="127000" progId="Equation.3">
                  <p:embed/>
                </p:oleObj>
              </mc:Choice>
              <mc:Fallback>
                <p:oleObj name="数式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0096" y="372066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角丸四角形 32"/>
          <p:cNvSpPr/>
          <p:nvPr/>
        </p:nvSpPr>
        <p:spPr>
          <a:xfrm>
            <a:off x="1262899" y="4449406"/>
            <a:ext cx="7055601" cy="2014894"/>
          </a:xfrm>
          <a:prstGeom prst="round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i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Typed</a:t>
            </a:r>
            <a:r>
              <a:rPr kumimoji="1"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function </a:t>
            </a:r>
            <a: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v</a:t>
            </a:r>
            <a:r>
              <a:rPr kumimoji="1"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is called under the </a:t>
            </a:r>
            <a:r>
              <a:rPr kumimoji="1" lang="en-US" altLang="ja-JP" sz="4000" b="1" i="1" dirty="0" err="1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untyped</a:t>
            </a:r>
            <a:r>
              <a:rPr kumimoji="1"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context</a:t>
            </a:r>
          </a:p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(“context” is the body of the reset)</a:t>
            </a:r>
            <a:endParaRPr kumimoji="1" lang="ja-JP" altLang="en-US" sz="3200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7330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  <p:bldP spid="4" grpId="0" animBg="1"/>
      <p:bldP spid="4" grpId="1" animBg="1"/>
      <p:bldP spid="46" grpId="1"/>
      <p:bldP spid="46" grpId="2"/>
      <p:bldP spid="33" grpId="0" animBg="1"/>
      <p:bldP spid="3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289051" y="1676400"/>
            <a:ext cx="5334000" cy="42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193799" y="4445188"/>
            <a:ext cx="24172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93800" y="2404738"/>
            <a:ext cx="3802590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567" y="1592076"/>
            <a:ext cx="6162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v</a:t>
            </a:r>
            <a:r>
              <a:rPr kumimoji="1" lang="en-US" altLang="ja-JP" sz="3200" dirty="0" smtClean="0">
                <a:latin typeface="Chalkboard"/>
                <a:cs typeface="Chalkboard"/>
              </a:rPr>
              <a:t> =</a:t>
            </a:r>
            <a:r>
              <a:rPr kumimoji="1" lang="ja-JP" altLang="en-US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3200" b="1" dirty="0" err="1" smtClean="0">
                <a:latin typeface="Chalkboard"/>
                <a:cs typeface="Chalkboard"/>
              </a:rPr>
              <a:t>x:int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. 3 + (</a:t>
            </a:r>
            <a:r>
              <a:rPr kumimoji="1" lang="en-US" altLang="ja-JP" sz="3200" b="1" dirty="0" smtClean="0">
                <a:latin typeface="Apple Chancery"/>
                <a:cs typeface="Apple Chancery"/>
              </a:rPr>
              <a:t>S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k.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(k 1) == x)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168" y="2486795"/>
            <a:ext cx="3723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((</a:t>
            </a:r>
            <a:r>
              <a:rPr lang="en-US" altLang="ja-JP" sz="3200" b="1" dirty="0" err="1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sz="3200" b="1" dirty="0" err="1" smtClean="0">
                <a:latin typeface="Chalkboard"/>
                <a:cs typeface="Chalkboard"/>
              </a:rPr>
              <a:t>y</a:t>
            </a:r>
            <a:r>
              <a:rPr lang="en-US" altLang="ja-JP" sz="3200" b="1" dirty="0" smtClean="0">
                <a:latin typeface="Chalkboard"/>
                <a:cs typeface="Chalkboard"/>
              </a:rPr>
              <a:t>.</a:t>
            </a:r>
            <a:r>
              <a:rPr lang="ja-JP" altLang="en-US" sz="3200" b="1" dirty="0" smtClean="0">
                <a:latin typeface="Chalkboard"/>
                <a:cs typeface="Chalkboard"/>
              </a:rPr>
              <a:t>       </a:t>
            </a:r>
            <a:r>
              <a:rPr lang="en-US" altLang="ja-JP" sz="3200" b="1" dirty="0" smtClean="0">
                <a:latin typeface="Chalkboard"/>
                <a:cs typeface="Chalkboard"/>
              </a:rPr>
              <a:t>)</a:t>
            </a:r>
            <a:r>
              <a:rPr lang="ja-JP" altLang="en-US" sz="3200" b="1" dirty="0" smtClean="0"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cs typeface="Chalkboard"/>
              </a:rPr>
              <a:t>4</a:t>
            </a:r>
            <a:r>
              <a:rPr lang="en-US" altLang="ja-JP" sz="3200" b="1" dirty="0">
                <a:latin typeface="Chalkboard"/>
                <a:cs typeface="Chalkboard"/>
              </a:rPr>
              <a:t>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90258" y="250119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89742" y="264285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48329"/>
              </p:ext>
            </p:extLst>
          </p:nvPr>
        </p:nvGraphicFramePr>
        <p:xfrm>
          <a:off x="457200" y="356815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36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6815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1193800" y="3425047"/>
            <a:ext cx="2515801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3167" y="3509968"/>
            <a:ext cx="24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0082" y="3514487"/>
            <a:ext cx="983328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59566" y="3624398"/>
            <a:ext cx="406608" cy="363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624265" y="3527409"/>
            <a:ext cx="3143425" cy="557789"/>
            <a:chOff x="3939262" y="3547400"/>
            <a:chExt cx="3143425" cy="557789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3939262" y="3547400"/>
              <a:ext cx="3143425" cy="557789"/>
              <a:chOff x="5299388" y="4365389"/>
              <a:chExt cx="3517474" cy="557789"/>
            </a:xfrm>
            <a:solidFill>
              <a:srgbClr val="FFFFFF"/>
            </a:solidFill>
          </p:grpSpPr>
          <p:sp>
            <p:nvSpPr>
              <p:cNvPr id="30" name="角丸四角形吹き出し 29"/>
              <p:cNvSpPr/>
              <p:nvPr/>
            </p:nvSpPr>
            <p:spPr>
              <a:xfrm>
                <a:off x="5299388" y="4365389"/>
                <a:ext cx="3517474" cy="557789"/>
              </a:xfrm>
              <a:prstGeom prst="wedgeRoundRectCallout">
                <a:avLst>
                  <a:gd name="adj1" fmla="val -101995"/>
                  <a:gd name="adj2" fmla="val -155"/>
                  <a:gd name="adj3" fmla="val 16667"/>
                </a:avLst>
              </a:prstGeom>
              <a:grp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254061"/>
                    </a:solidFill>
                    <a:latin typeface="Chalkboard"/>
                    <a:cs typeface="Chalkboard"/>
                  </a:rPr>
                  <a:t> </a:t>
                </a:r>
                <a:r>
                  <a:rPr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: </a:t>
                </a:r>
                <a:r>
                  <a:rPr lang="en-US" altLang="ja-JP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Chalkboard"/>
                    <a:cs typeface="Chalkboard"/>
                  </a:rPr>
                  <a:t>Dyn</a:t>
                </a:r>
                <a:r>
                  <a:rPr kumimoji="1" lang="en-US" altLang="ja-JP" sz="2800" dirty="0" smtClean="0">
                    <a:solidFill>
                      <a:srgbClr val="254061"/>
                    </a:solidFill>
                    <a:latin typeface="Chalkboard"/>
                    <a:cs typeface="Chalkboard"/>
                  </a:rPr>
                  <a:t>     </a:t>
                </a:r>
                <a:r>
                  <a:rPr lang="en-US" altLang="ja-JP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halkboard"/>
                    <a:cs typeface="Chalkboard"/>
                  </a:rPr>
                  <a:t>int</a:t>
                </a:r>
                <a:endParaRPr kumimoji="1" lang="ja-JP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endParaRPr>
              </a:p>
            </p:txBody>
          </p:sp>
          <p:graphicFrame>
            <p:nvGraphicFramePr>
              <p:cNvPr id="31" name="オブジェクト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0234991"/>
                  </p:ext>
                </p:extLst>
              </p:nvPr>
            </p:nvGraphicFramePr>
            <p:xfrm>
              <a:off x="7219096" y="4459214"/>
              <a:ext cx="696714" cy="435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137" name="数式" r:id="rId6" imgW="203200" imgH="127000" progId="Equation.3">
                      <p:embed/>
                    </p:oleObj>
                  </mc:Choice>
                  <mc:Fallback>
                    <p:oleObj name="数式" r:id="rId6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19096" y="4459214"/>
                            <a:ext cx="696714" cy="4354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角丸四角形 31"/>
            <p:cNvSpPr/>
            <p:nvPr/>
          </p:nvSpPr>
          <p:spPr>
            <a:xfrm>
              <a:off x="4203017" y="3670230"/>
              <a:ext cx="406608" cy="36325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4</a:t>
              </a:r>
              <a:endPara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32870"/>
              </p:ext>
            </p:extLst>
          </p:nvPr>
        </p:nvGraphicFramePr>
        <p:xfrm>
          <a:off x="457200" y="4552516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38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52516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273167" y="4530109"/>
            <a:ext cx="2266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 (      )</a:t>
            </a:r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42658" y="4535356"/>
            <a:ext cx="833815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93800" y="547060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50934"/>
              </p:ext>
            </p:extLst>
          </p:nvPr>
        </p:nvGraphicFramePr>
        <p:xfrm>
          <a:off x="457200" y="557793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39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57793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273167" y="555320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131014" y="557793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023532" y="2413970"/>
            <a:ext cx="1989668" cy="773719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91886" y="3621996"/>
            <a:ext cx="4005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v : (</a:t>
            </a:r>
            <a:r>
              <a:rPr kumimoji="1"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int</a:t>
            </a:r>
            <a:r>
              <a:rPr lang="en-US" altLang="ja-JP" sz="3200" b="1" dirty="0" err="1" smtClean="0">
                <a:solidFill>
                  <a:srgbClr val="254061"/>
                </a:solidFill>
                <a:latin typeface="Chalkboard"/>
                <a:cs typeface="Chalkboard"/>
              </a:rPr>
              <a:t>→int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)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r>
              <a:rPr kumimoji="1" lang="ja-JP" altLang="en-US" sz="3200" b="1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 </a:t>
            </a:r>
            <a:r>
              <a:rPr kumimoji="1" lang="en-US" altLang="ja-JP" sz="3200" b="1" dirty="0" err="1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3200" b="1" dirty="0" smtClean="0">
                <a:latin typeface="Chalkboard"/>
                <a:cs typeface="Chalkboard"/>
              </a:rPr>
              <a:t> 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pic>
        <p:nvPicPr>
          <p:cNvPr id="5" name="図 4" descr="mapst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855">
            <a:off x="3869009" y="3227207"/>
            <a:ext cx="800233" cy="600492"/>
          </a:xfrm>
          <a:prstGeom prst="rect">
            <a:avLst/>
          </a:prstGeom>
        </p:spPr>
      </p:pic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5946"/>
              </p:ext>
            </p:extLst>
          </p:nvPr>
        </p:nvGraphicFramePr>
        <p:xfrm>
          <a:off x="7040096" y="3720661"/>
          <a:ext cx="800058" cy="5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40" name="数式" r:id="rId11" imgW="203200" imgH="127000" progId="Equation.3">
                  <p:embed/>
                </p:oleObj>
              </mc:Choice>
              <mc:Fallback>
                <p:oleObj name="数式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0096" y="3720661"/>
                        <a:ext cx="800058" cy="5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5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  <p:bldP spid="20" grpId="0" animBg="1"/>
      <p:bldP spid="26" grpId="0" animBg="1"/>
      <p:bldP spid="38" grpId="0"/>
      <p:bldP spid="39" grpId="0" animBg="1"/>
      <p:bldP spid="42" grpId="0" animBg="1"/>
      <p:bldP spid="44" grpId="0"/>
      <p:bldP spid="45" grpId="0" animBg="1"/>
      <p:bldP spid="4" grpId="0" animBg="1"/>
      <p:bldP spid="4" grpId="1" animBg="1"/>
      <p:bldP spid="46" grpId="0"/>
      <p:bldP spid="46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66329"/>
            <a:ext cx="2965449" cy="977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9485"/>
              </p:ext>
            </p:extLst>
          </p:nvPr>
        </p:nvGraphicFramePr>
        <p:xfrm>
          <a:off x="457200" y="35989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4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5989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5677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31390"/>
            <a:ext cx="2147186" cy="84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47510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5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49752" y="3531200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8679" y="35296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566656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5297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6" grpId="0" animBg="1"/>
      <p:bldP spid="22" grpId="0"/>
      <p:bldP spid="24" grpId="0"/>
      <p:bldP spid="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Problem of the standard cast semantics in </a:t>
            </a:r>
            <a:r>
              <a:rPr lang="en-US" altLang="ja-JP" sz="3200" dirty="0" smtClean="0"/>
              <a:t>the presence of shift/reset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900" y="1664715"/>
            <a:ext cx="493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93800" y="3390901"/>
            <a:ext cx="2965449" cy="1104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71360"/>
              </p:ext>
            </p:extLst>
          </p:nvPr>
        </p:nvGraphicFramePr>
        <p:xfrm>
          <a:off x="457200" y="3700547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5" name="数式" r:id="rId4" imgW="203200" imgH="152400" progId="Equation.3">
                  <p:embed/>
                </p:oleObj>
              </mc:Choice>
              <mc:Fallback>
                <p:oleObj name="数式" r:id="rId4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00547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273167" y="3669314"/>
            <a:ext cx="389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662814" y="3441701"/>
            <a:ext cx="2147186" cy="9842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== 4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193800" y="2397243"/>
            <a:ext cx="5681133" cy="782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97204"/>
              </p:ext>
            </p:extLst>
          </p:nvPr>
        </p:nvGraphicFramePr>
        <p:xfrm>
          <a:off x="457200" y="2504571"/>
          <a:ext cx="73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6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04571"/>
                        <a:ext cx="7366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273167" y="2479840"/>
            <a:ext cx="549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〈f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(</a:t>
            </a:r>
            <a:r>
              <a:rPr lang="ja-JP" altLang="en-US" sz="3200" b="1" dirty="0" smtClean="0">
                <a:latin typeface="Chalkboard"/>
                <a:ea typeface="Osaka"/>
                <a:cs typeface="Chalkboard"/>
              </a:rPr>
              <a:t>                         </a:t>
            </a:r>
            <a:r>
              <a:rPr lang="en-US" altLang="ja-JP" sz="3200" b="1" dirty="0" smtClean="0">
                <a:latin typeface="Chalkboard"/>
                <a:ea typeface="Osaka"/>
                <a:cs typeface="Chalkboard"/>
              </a:rPr>
              <a:t>)〉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131014" y="2504571"/>
            <a:ext cx="4099876" cy="59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3 + (</a:t>
            </a:r>
            <a:r>
              <a:rPr lang="en-US" altLang="ja-JP" sz="3200" b="1" dirty="0">
                <a:solidFill>
                  <a:srgbClr val="000000"/>
                </a:solidFill>
                <a:latin typeface="Apple Chancery"/>
                <a:cs typeface="Apple Chancery"/>
              </a:rPr>
              <a:t>S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k.</a:t>
            </a:r>
            <a:r>
              <a:rPr lang="ja-JP" altLang="en-US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(k 1) ==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4) </a:t>
            </a:r>
            <a:endParaRPr kumimoji="1" lang="ja-JP" altLang="en-US" sz="3200" b="1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49752" y="3632800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E46C0A"/>
                </a:solidFill>
                <a:latin typeface="Chalkboard"/>
                <a:cs typeface="Chalkboard"/>
              </a:rPr>
              <a:t>k</a:t>
            </a:r>
            <a:endParaRPr kumimoji="1" lang="ja-JP" altLang="en-US" sz="3200" b="1" dirty="0" smtClean="0">
              <a:solidFill>
                <a:srgbClr val="E46C0A"/>
              </a:solidFill>
              <a:latin typeface="Chalkboard"/>
              <a:cs typeface="Chalkboard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8679" y="3631280"/>
            <a:ext cx="310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(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7161" y="3668256"/>
            <a:ext cx="275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Chalkboard"/>
                <a:cs typeface="Chalkboard"/>
              </a:rPr>
              <a:t>〉</a:t>
            </a:r>
            <a:endParaRPr kumimoji="1" lang="ja-JP" altLang="en-US" sz="3200" b="1" dirty="0" smtClean="0">
              <a:latin typeface="Chalkboard"/>
              <a:cs typeface="Chalkboard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393867" y="4813463"/>
            <a:ext cx="4210050" cy="533400"/>
          </a:xfrm>
          <a:prstGeom prst="wedgeRoundRectCallout">
            <a:avLst>
              <a:gd name="adj1" fmla="val -33722"/>
              <a:gd name="adj2" fmla="val -168585"/>
              <a:gd name="adj3" fmla="val 16667"/>
            </a:avLst>
          </a:prstGeom>
          <a:noFill/>
          <a:ln w="762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captured continuation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9704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 cmpd="sng"/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42000" indent="-342000">
          <a:buFont typeface="Arial"/>
          <a:buChar char="•"/>
          <a:defRPr kumimoji="1" sz="32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ap="flat">
          <a:solidFill>
            <a:schemeClr val="accent1">
              <a:lumMod val="50000"/>
            </a:schemeClr>
          </a:solidFill>
          <a:prstDash val="solid"/>
          <a:round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3200" dirty="0" smtClean="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21829</TotalTime>
  <Words>12424</Words>
  <Application>Microsoft Macintosh PowerPoint</Application>
  <PresentationFormat>画面に合わせる (4:3)</PresentationFormat>
  <Paragraphs>2172</Paragraphs>
  <Slides>174</Slides>
  <Notes>102</Notes>
  <HiddenSlides>121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174</vt:i4>
      </vt:variant>
    </vt:vector>
  </HeadingPairs>
  <TitlesOfParts>
    <vt:vector size="176" baseType="lpstr">
      <vt:lpstr>ホワイト</vt:lpstr>
      <vt:lpstr>数式</vt:lpstr>
      <vt:lpstr>Shifting the Blame</vt:lpstr>
      <vt:lpstr>Two styles of typing</vt:lpstr>
      <vt:lpstr>Two styles of typing</vt:lpstr>
      <vt:lpstr>Two styles of typing</vt:lpstr>
      <vt:lpstr>Two styles of typing</vt:lpstr>
      <vt:lpstr>Gradual typing  [Tobin-Hochstadt&amp;Felleisen’06,Siek&amp;Taha’07]</vt:lpstr>
      <vt:lpstr>Blame calculus [Tobin-Hochstadt&amp;Felleisen’06,Wadler&amp;Findler’09]</vt:lpstr>
      <vt:lpstr>Blame calculus  [Tobin-Hochstadt&amp;Felleisen’06,Wadler&amp;Findler’09]</vt:lpstr>
      <vt:lpstr>Blame calculus  [Tobin-Hochstadt&amp;Felleisen’06,Wadler&amp;Findler’09]</vt:lpstr>
      <vt:lpstr>Example</vt:lpstr>
      <vt:lpstr>Cast semantics</vt:lpstr>
      <vt:lpstr>Cast semantics</vt:lpstr>
      <vt:lpstr>Cast semantics</vt:lpstr>
      <vt:lpstr>This work</vt:lpstr>
      <vt:lpstr>What blame calculus should guarantee</vt:lpstr>
      <vt:lpstr>What gradual typing should guarantee</vt:lpstr>
      <vt:lpstr>What gradual typing should guarantee</vt:lpstr>
      <vt:lpstr>Design criterion of blame calculus</vt:lpstr>
      <vt:lpstr>Problem in introducing  control operators naively</vt:lpstr>
      <vt:lpstr>Problem in introducing  control operators naively</vt:lpstr>
      <vt:lpstr>Problem in introducing  control operators naively</vt:lpstr>
      <vt:lpstr>Problem in introducing  control operators naively</vt:lpstr>
      <vt:lpstr>This work</vt:lpstr>
      <vt:lpstr>This work</vt:lpstr>
      <vt:lpstr>Challenge for Type Soundness</vt:lpstr>
      <vt:lpstr>Challenge for Type Soundness</vt:lpstr>
      <vt:lpstr>Challenge for Type Soundness</vt:lpstr>
      <vt:lpstr>Challenge for Type Soundness</vt:lpstr>
      <vt:lpstr>Challenge in the presence of control operators</vt:lpstr>
      <vt:lpstr>Challenge in the presence of control operators</vt:lpstr>
      <vt:lpstr>Challenge in the presence of control operators</vt:lpstr>
      <vt:lpstr>Challenge in the presence of control operators</vt:lpstr>
      <vt:lpstr>Problem in introducing  control operators naively</vt:lpstr>
      <vt:lpstr>Problem in introducing  control operators naively</vt:lpstr>
      <vt:lpstr>Problem in introducing  control operators naively</vt:lpstr>
      <vt:lpstr>This work</vt:lpstr>
      <vt:lpstr>Outline</vt:lpstr>
      <vt:lpstr>Blame calculus [Tobin-Hochstadt&amp;Felleisen’06,Wadler&amp;Findler’09]</vt:lpstr>
      <vt:lpstr>Blame calculus [Wadler&amp;Findler’09]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Example</vt:lpstr>
      <vt:lpstr>Example</vt:lpstr>
      <vt:lpstr>Example</vt:lpstr>
      <vt:lpstr>Example</vt:lpstr>
      <vt:lpstr>Notation</vt:lpstr>
      <vt:lpstr>Notation</vt:lpstr>
      <vt:lpstr>Notation</vt:lpstr>
      <vt:lpstr>Notation</vt:lpstr>
      <vt:lpstr>Example</vt:lpstr>
      <vt:lpstr>Example</vt:lpstr>
      <vt:lpstr>First-order cast typed to untyped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Example</vt:lpstr>
      <vt:lpstr>Cast semantics</vt:lpstr>
      <vt:lpstr>Cast semantics</vt:lpstr>
      <vt:lpstr>Cast semantics</vt:lpstr>
      <vt:lpstr>Cast semantics</vt:lpstr>
      <vt:lpstr>Cast semantics</vt:lpstr>
      <vt:lpstr>Problem in the presence of control operators</vt:lpstr>
      <vt:lpstr>Outline</vt:lpstr>
      <vt:lpstr>Problem with control operators</vt:lpstr>
      <vt:lpstr>Problem with control operators</vt:lpstr>
      <vt:lpstr>Problem with control operators</vt:lpstr>
      <vt:lpstr>Shift and reset</vt:lpstr>
      <vt:lpstr>Shift and reset</vt:lpstr>
      <vt:lpstr>Reduction example</vt:lpstr>
      <vt:lpstr>Reduction example</vt:lpstr>
      <vt:lpstr>Reduction example</vt:lpstr>
      <vt:lpstr>Reduction example</vt:lpstr>
      <vt:lpstr>Reduction example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Problem of the standard cast semantics in the presence of shift/reset</vt:lpstr>
      <vt:lpstr>Our solution</vt:lpstr>
      <vt:lpstr>Outline</vt:lpstr>
      <vt:lpstr>How does the problem happen?</vt:lpstr>
      <vt:lpstr>Our solution</vt:lpstr>
      <vt:lpstr>Our solution</vt:lpstr>
      <vt:lpstr>Ideal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Our cast semantics</vt:lpstr>
      <vt:lpstr>Challenges to achieve  the ideal cast semantics</vt:lpstr>
      <vt:lpstr>Our solution</vt:lpstr>
      <vt:lpstr>Outline</vt:lpstr>
      <vt:lpstr>Program syntax</vt:lpstr>
      <vt:lpstr>Type system for shift/reset [Danvy&amp;Filinski’89]</vt:lpstr>
      <vt:lpstr>Type system for shift/reset [Danvy&amp;Filinski’89]</vt:lpstr>
      <vt:lpstr>Type system for shift/reset [Danvy&amp;Filinski’89]</vt:lpstr>
      <vt:lpstr>Type system for shift/reset [Danvy&amp;Filinski’89]</vt:lpstr>
      <vt:lpstr>Type system for shift/reset [Danvy&amp;Filinski’89]</vt:lpstr>
      <vt:lpstr>Type system for shift/reset [Danvy&amp;Filinski’89]</vt:lpstr>
      <vt:lpstr>Issues to achieve  the ideal cast semantics</vt:lpstr>
      <vt:lpstr>Cast semantics</vt:lpstr>
      <vt:lpstr>The problematic reduction  is resolved</vt:lpstr>
      <vt:lpstr>Our 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Cast semantics</vt:lpstr>
      <vt:lpstr>The problematic reduction  is resolved</vt:lpstr>
      <vt:lpstr>The problematic reduction  is resolved</vt:lpstr>
      <vt:lpstr>The problematic reduction  is resolved</vt:lpstr>
      <vt:lpstr>The problematic reduction  is resolved</vt:lpstr>
      <vt:lpstr>The problematic reduction  is resolved</vt:lpstr>
      <vt:lpstr>Problem of the standard cast semantics in the presence of shift/reset</vt:lpstr>
      <vt:lpstr>The problematic reduction  is resolved</vt:lpstr>
      <vt:lpstr>Our calculus</vt:lpstr>
      <vt:lpstr>Type soundness</vt:lpstr>
      <vt:lpstr>Outline</vt:lpstr>
      <vt:lpstr>In the paper…</vt:lpstr>
      <vt:lpstr>CPS transformation</vt:lpstr>
      <vt:lpstr>Our CPS transformation [[・]]</vt:lpstr>
      <vt:lpstr>Soundness of  the CPS transformation</vt:lpstr>
      <vt:lpstr>Blame Theorem (Cf. [Tobin-Hochstadt&amp;Felleisen’06,Wadler&amp;Findler’09]</vt:lpstr>
      <vt:lpstr>In the paper…</vt:lpstr>
      <vt:lpstr>Related work</vt:lpstr>
      <vt:lpstr>Conclusion</vt:lpstr>
    </vt:vector>
  </TitlesOfParts>
  <Company>Kyoto University Igarashi Lab.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Taro Sekiyama</dc:creator>
  <cp:lastModifiedBy>Taro Sekiyama</cp:lastModifiedBy>
  <cp:revision>3664</cp:revision>
  <cp:lastPrinted>2015-11-26T04:56:19Z</cp:lastPrinted>
  <dcterms:created xsi:type="dcterms:W3CDTF">2015-11-12T19:39:19Z</dcterms:created>
  <dcterms:modified xsi:type="dcterms:W3CDTF">2015-11-30T06:48:54Z</dcterms:modified>
</cp:coreProperties>
</file>