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notesSlides/notesSlide1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6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9.xml" ContentType="application/vnd.openxmlformats-officedocument.presentationml.notesSlide+xml"/>
  <Override PartName="/ppt/embeddings/oleObject23.bin" ContentType="application/vnd.openxmlformats-officedocument.oleObject"/>
  <Override PartName="/ppt/notesSlides/notesSlide20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1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3.xml" ContentType="application/vnd.openxmlformats-officedocument.presentationml.notesSlide+xml"/>
  <Override PartName="/ppt/embeddings/oleObject36.bin" ContentType="application/vnd.openxmlformats-officedocument.oleObject"/>
  <Override PartName="/ppt/notesSlides/notesSlide24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5.xml" ContentType="application/vnd.openxmlformats-officedocument.presentationml.notesSlide+xml"/>
  <Override PartName="/ppt/embeddings/oleObject39.bin" ContentType="application/vnd.openxmlformats-officedocument.oleObject"/>
  <Override PartName="/ppt/notesSlides/notesSlide26.xml" ContentType="application/vnd.openxmlformats-officedocument.presentationml.notesSlide+xml"/>
  <Override PartName="/ppt/embeddings/oleObject40.bin" ContentType="application/vnd.openxmlformats-officedocument.oleObject"/>
  <Override PartName="/ppt/notesSlides/notesSlide27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28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29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6" r:id="rId2"/>
    <p:sldId id="488" r:id="rId3"/>
    <p:sldId id="478" r:id="rId4"/>
    <p:sldId id="485" r:id="rId5"/>
    <p:sldId id="486" r:id="rId6"/>
    <p:sldId id="487" r:id="rId7"/>
    <p:sldId id="480" r:id="rId8"/>
    <p:sldId id="489" r:id="rId9"/>
    <p:sldId id="500" r:id="rId10"/>
    <p:sldId id="501" r:id="rId11"/>
    <p:sldId id="490" r:id="rId12"/>
    <p:sldId id="683" r:id="rId13"/>
    <p:sldId id="684" r:id="rId14"/>
    <p:sldId id="491" r:id="rId15"/>
    <p:sldId id="492" r:id="rId16"/>
    <p:sldId id="493" r:id="rId17"/>
    <p:sldId id="270" r:id="rId18"/>
    <p:sldId id="442" r:id="rId19"/>
    <p:sldId id="394" r:id="rId20"/>
    <p:sldId id="396" r:id="rId21"/>
    <p:sldId id="428" r:id="rId22"/>
    <p:sldId id="686" r:id="rId23"/>
    <p:sldId id="689" r:id="rId24"/>
    <p:sldId id="690" r:id="rId25"/>
    <p:sldId id="454" r:id="rId26"/>
    <p:sldId id="456" r:id="rId27"/>
    <p:sldId id="502" r:id="rId28"/>
    <p:sldId id="537" r:id="rId29"/>
    <p:sldId id="538" r:id="rId30"/>
    <p:sldId id="539" r:id="rId31"/>
    <p:sldId id="540" r:id="rId32"/>
    <p:sldId id="541" r:id="rId33"/>
    <p:sldId id="506" r:id="rId34"/>
    <p:sldId id="542" r:id="rId35"/>
    <p:sldId id="543" r:id="rId36"/>
    <p:sldId id="546" r:id="rId37"/>
    <p:sldId id="558" r:id="rId38"/>
    <p:sldId id="555" r:id="rId39"/>
    <p:sldId id="556" r:id="rId40"/>
    <p:sldId id="559" r:id="rId41"/>
    <p:sldId id="563" r:id="rId42"/>
    <p:sldId id="564" r:id="rId43"/>
    <p:sldId id="566" r:id="rId44"/>
    <p:sldId id="568" r:id="rId45"/>
    <p:sldId id="567" r:id="rId46"/>
    <p:sldId id="569" r:id="rId47"/>
    <p:sldId id="570" r:id="rId48"/>
    <p:sldId id="572" r:id="rId49"/>
    <p:sldId id="573" r:id="rId50"/>
    <p:sldId id="574" r:id="rId51"/>
    <p:sldId id="580" r:id="rId52"/>
    <p:sldId id="581" r:id="rId53"/>
    <p:sldId id="582" r:id="rId54"/>
    <p:sldId id="583" r:id="rId55"/>
    <p:sldId id="575" r:id="rId56"/>
    <p:sldId id="578" r:id="rId57"/>
    <p:sldId id="584" r:id="rId58"/>
    <p:sldId id="594" r:id="rId59"/>
    <p:sldId id="596" r:id="rId60"/>
    <p:sldId id="693" r:id="rId61"/>
    <p:sldId id="692" r:id="rId62"/>
    <p:sldId id="694" r:id="rId63"/>
    <p:sldId id="695" r:id="rId64"/>
    <p:sldId id="598" r:id="rId65"/>
    <p:sldId id="599" r:id="rId66"/>
    <p:sldId id="600" r:id="rId67"/>
    <p:sldId id="601" r:id="rId68"/>
    <p:sldId id="637" r:id="rId69"/>
    <p:sldId id="696" r:id="rId70"/>
    <p:sldId id="636" r:id="rId71"/>
    <p:sldId id="697" r:id="rId72"/>
    <p:sldId id="639" r:id="rId73"/>
    <p:sldId id="603" r:id="rId74"/>
    <p:sldId id="619" r:id="rId75"/>
    <p:sldId id="622" r:id="rId76"/>
    <p:sldId id="620" r:id="rId77"/>
    <p:sldId id="621" r:id="rId78"/>
    <p:sldId id="624" r:id="rId79"/>
    <p:sldId id="626" r:id="rId80"/>
    <p:sldId id="627" r:id="rId81"/>
    <p:sldId id="628" r:id="rId82"/>
    <p:sldId id="629" r:id="rId83"/>
    <p:sldId id="631" r:id="rId84"/>
    <p:sldId id="633" r:id="rId85"/>
    <p:sldId id="632" r:id="rId86"/>
    <p:sldId id="615" r:id="rId87"/>
    <p:sldId id="635" r:id="rId88"/>
    <p:sldId id="640" r:id="rId89"/>
    <p:sldId id="641" r:id="rId90"/>
    <p:sldId id="665" r:id="rId91"/>
    <p:sldId id="666" r:id="rId92"/>
    <p:sldId id="672" r:id="rId93"/>
    <p:sldId id="673" r:id="rId94"/>
    <p:sldId id="676" r:id="rId95"/>
    <p:sldId id="677" r:id="rId96"/>
    <p:sldId id="678" r:id="rId97"/>
    <p:sldId id="703" r:id="rId98"/>
    <p:sldId id="701" r:id="rId99"/>
    <p:sldId id="702" r:id="rId100"/>
    <p:sldId id="700" r:id="rId101"/>
    <p:sldId id="699" r:id="rId102"/>
    <p:sldId id="680" r:id="rId103"/>
    <p:sldId id="704" r:id="rId104"/>
    <p:sldId id="709" r:id="rId105"/>
    <p:sldId id="711" r:id="rId106"/>
    <p:sldId id="712" r:id="rId107"/>
    <p:sldId id="713" r:id="rId108"/>
    <p:sldId id="714" r:id="rId109"/>
    <p:sldId id="716" r:id="rId110"/>
    <p:sldId id="705" r:id="rId111"/>
    <p:sldId id="717" r:id="rId112"/>
    <p:sldId id="728" r:id="rId113"/>
    <p:sldId id="719" r:id="rId114"/>
    <p:sldId id="729" r:id="rId115"/>
    <p:sldId id="733" r:id="rId116"/>
    <p:sldId id="734" r:id="rId117"/>
    <p:sldId id="735" r:id="rId118"/>
    <p:sldId id="736" r:id="rId119"/>
    <p:sldId id="724" r:id="rId120"/>
    <p:sldId id="737" r:id="rId121"/>
    <p:sldId id="738" r:id="rId122"/>
    <p:sldId id="740" r:id="rId123"/>
    <p:sldId id="748" r:id="rId1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27CC6F1-8220-E248-AA16-34C3682FD928}">
          <p14:sldIdLst>
            <p14:sldId id="256"/>
            <p14:sldId id="488"/>
            <p14:sldId id="478"/>
            <p14:sldId id="485"/>
            <p14:sldId id="486"/>
            <p14:sldId id="487"/>
            <p14:sldId id="480"/>
            <p14:sldId id="489"/>
            <p14:sldId id="500"/>
            <p14:sldId id="501"/>
            <p14:sldId id="490"/>
            <p14:sldId id="683"/>
            <p14:sldId id="684"/>
            <p14:sldId id="491"/>
            <p14:sldId id="492"/>
          </p14:sldIdLst>
        </p14:section>
        <p14:section name="Gradual typing with delimited control" id="{BC745289-9372-954A-915B-686801896750}">
          <p14:sldIdLst>
            <p14:sldId id="493"/>
            <p14:sldId id="270"/>
            <p14:sldId id="442"/>
            <p14:sldId id="394"/>
            <p14:sldId id="396"/>
            <p14:sldId id="428"/>
            <p14:sldId id="686"/>
            <p14:sldId id="689"/>
            <p14:sldId id="690"/>
            <p14:sldId id="454"/>
            <p14:sldId id="456"/>
            <p14:sldId id="502"/>
            <p14:sldId id="537"/>
            <p14:sldId id="538"/>
            <p14:sldId id="539"/>
            <p14:sldId id="540"/>
            <p14:sldId id="541"/>
            <p14:sldId id="506"/>
            <p14:sldId id="542"/>
            <p14:sldId id="543"/>
            <p14:sldId id="546"/>
            <p14:sldId id="558"/>
            <p14:sldId id="555"/>
            <p14:sldId id="556"/>
          </p14:sldIdLst>
        </p14:section>
        <p14:section name="Outline" id="{75D7A4E1-F24E-DD4F-8658-8D03F33F2B5A}">
          <p14:sldIdLst>
            <p14:sldId id="559"/>
            <p14:sldId id="563"/>
            <p14:sldId id="564"/>
            <p14:sldId id="566"/>
            <p14:sldId id="568"/>
            <p14:sldId id="567"/>
            <p14:sldId id="569"/>
            <p14:sldId id="570"/>
            <p14:sldId id="572"/>
            <p14:sldId id="573"/>
          </p14:sldIdLst>
        </p14:section>
        <p14:section name="Manifest contracts with polymorphism" id="{4AC6DDF3-48B3-A14E-A3D8-C062B61B4BF1}">
          <p14:sldIdLst>
            <p14:sldId id="574"/>
            <p14:sldId id="580"/>
            <p14:sldId id="581"/>
            <p14:sldId id="582"/>
            <p14:sldId id="583"/>
            <p14:sldId id="575"/>
            <p14:sldId id="578"/>
            <p14:sldId id="584"/>
            <p14:sldId id="594"/>
            <p14:sldId id="596"/>
            <p14:sldId id="693"/>
            <p14:sldId id="692"/>
            <p14:sldId id="694"/>
            <p14:sldId id="695"/>
            <p14:sldId id="598"/>
            <p14:sldId id="599"/>
            <p14:sldId id="600"/>
            <p14:sldId id="601"/>
            <p14:sldId id="637"/>
            <p14:sldId id="696"/>
            <p14:sldId id="636"/>
            <p14:sldId id="697"/>
            <p14:sldId id="639"/>
            <p14:sldId id="603"/>
            <p14:sldId id="619"/>
            <p14:sldId id="622"/>
            <p14:sldId id="620"/>
            <p14:sldId id="621"/>
            <p14:sldId id="624"/>
            <p14:sldId id="626"/>
            <p14:sldId id="627"/>
            <p14:sldId id="628"/>
            <p14:sldId id="629"/>
            <p14:sldId id="631"/>
            <p14:sldId id="633"/>
            <p14:sldId id="632"/>
            <p14:sldId id="615"/>
            <p14:sldId id="635"/>
            <p14:sldId id="640"/>
            <p14:sldId id="641"/>
            <p14:sldId id="665"/>
            <p14:sldId id="666"/>
            <p14:sldId id="672"/>
            <p14:sldId id="673"/>
            <p14:sldId id="676"/>
            <p14:sldId id="677"/>
            <p14:sldId id="678"/>
            <p14:sldId id="703"/>
            <p14:sldId id="701"/>
            <p14:sldId id="702"/>
            <p14:sldId id="700"/>
            <p14:sldId id="699"/>
            <p14:sldId id="680"/>
            <p14:sldId id="704"/>
            <p14:sldId id="709"/>
            <p14:sldId id="711"/>
            <p14:sldId id="712"/>
            <p14:sldId id="713"/>
            <p14:sldId id="714"/>
            <p14:sldId id="716"/>
            <p14:sldId id="705"/>
            <p14:sldId id="717"/>
            <p14:sldId id="728"/>
            <p14:sldId id="719"/>
            <p14:sldId id="729"/>
            <p14:sldId id="733"/>
            <p14:sldId id="734"/>
            <p14:sldId id="735"/>
            <p14:sldId id="736"/>
            <p14:sldId id="724"/>
            <p14:sldId id="737"/>
            <p14:sldId id="738"/>
            <p14:sldId id="740"/>
            <p14:sldId id="7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FFFF"/>
    <a:srgbClr val="CC3333"/>
    <a:srgbClr val="FF3333"/>
    <a:srgbClr val="009999"/>
    <a:srgbClr val="CCCC66"/>
    <a:srgbClr val="006666"/>
    <a:srgbClr val="FBFF7B"/>
    <a:srgbClr val="FFFFFF"/>
    <a:srgbClr val="C85021"/>
    <a:srgbClr val="C82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268" autoAdjust="0"/>
  </p:normalViewPr>
  <p:slideViewPr>
    <p:cSldViewPr snapToGrid="0" snapToObjects="1">
      <p:cViewPr>
        <p:scale>
          <a:sx n="71" d="100"/>
          <a:sy n="71" d="100"/>
        </p:scale>
        <p:origin x="-21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notesMaster" Target="notesMasters/notesMaster1.xml"/><Relationship Id="rId126" Type="http://schemas.openxmlformats.org/officeDocument/2006/relationships/handoutMaster" Target="handoutMasters/handoutMaster1.xml"/><Relationship Id="rId127" Type="http://schemas.openxmlformats.org/officeDocument/2006/relationships/printerSettings" Target="printerSettings/printerSettings1.bin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F124-983C-954C-A6E6-C03A0DF7EEA5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50586-9ECC-924A-9F42-3D6A51B88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0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8D83-EC79-064D-81E7-92E9B318D1C9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C84B-EB7D-104C-B7EA-4D704D652F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49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Hi everyone.</a:t>
            </a:r>
            <a:r>
              <a:rPr kumimoji="1" lang="en-US" altLang="ja-JP" baseline="0" dirty="0" smtClean="0"/>
              <a:t>  I’m Taro Sekiyama.  Today, I’m going to talk about a blame calculus extended with delimited control.</a:t>
            </a:r>
          </a:p>
          <a:p>
            <a:r>
              <a:rPr kumimoji="1" lang="en-US" altLang="ja-JP" baseline="0" dirty="0" smtClean="0"/>
              <a:t>Since blame calculus works as a model of gradual typing, let’s start with seeing gradual typing.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8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seeing the details,</a:t>
            </a:r>
            <a:r>
              <a:rPr kumimoji="1" lang="en-US" altLang="ja-JP" baseline="0" dirty="0" smtClean="0"/>
              <a:t> I presents one challenge for our extension briefly.  The challenge is in Type Soundness.  Type Soundness in blame calculus can be rephrased to like this.</a:t>
            </a:r>
          </a:p>
          <a:p>
            <a:r>
              <a:rPr kumimoji="1" lang="en-US" altLang="ja-JP" baseline="0" dirty="0" smtClean="0"/>
              <a:t>All value flows between typed and untyped parts have to be monitored by casts.  When a blame calculus is extended with control operators, It’s nontrivial to satisfy this property.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seeing the details,</a:t>
            </a:r>
            <a:r>
              <a:rPr kumimoji="1" lang="en-US" altLang="ja-JP" baseline="0" dirty="0" smtClean="0"/>
              <a:t> I presents one challenge for our extension briefly.  The challenge is in Type Soundness.  Type Soundness in blame calculus can be rephrased to like this.</a:t>
            </a:r>
          </a:p>
          <a:p>
            <a:r>
              <a:rPr kumimoji="1" lang="en-US" altLang="ja-JP" baseline="0" dirty="0" smtClean="0"/>
              <a:t>All value flows between typed and untyped parts have to be monitored by casts.  When a blame calculus is extended with control operators, It’s nontrivial to satisfy this property.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action can be monitored by early blame calculi.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action can be monitored by early blame calculi.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I said early,</a:t>
            </a:r>
            <a:r>
              <a:rPr kumimoji="1" lang="en-US" altLang="ja-JP" baseline="0" dirty="0" smtClean="0"/>
              <a:t> a blame calculus is a simply typed lambda calculus.</a:t>
            </a:r>
          </a:p>
          <a:p>
            <a:r>
              <a:rPr kumimoji="1" lang="en-US" altLang="ja-JP" baseline="0" dirty="0" smtClean="0"/>
              <a:t>Types of it consist of base types, function types, and the Dynamic type, which is used as the typed for untyped code.</a:t>
            </a:r>
          </a:p>
          <a:p>
            <a:r>
              <a:rPr kumimoji="1" lang="en-US" altLang="ja-JP" baseline="0" dirty="0" smtClean="0"/>
              <a:t>Terms consist of constants, lambda abstractions. Applications, and casts.  A cast of this form monitors that the value of s at S can behave as 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7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I</a:t>
            </a:r>
            <a:r>
              <a:rPr kumimoji="1" lang="en-US" altLang="ja-JP" baseline="0" dirty="0" smtClean="0"/>
              <a:t> introduce some notations to make presentation clear.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7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First, untyped parts are colored green.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75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Second, statically</a:t>
            </a:r>
            <a:r>
              <a:rPr kumimoji="1" lang="en-US" altLang="ja-JP" baseline="0" dirty="0" smtClean="0"/>
              <a:t> typed parts are colored blue.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75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casts are represented as red rectangles.</a:t>
            </a:r>
          </a:p>
          <a:p>
            <a:r>
              <a:rPr kumimoji="1" lang="en-US" altLang="ja-JP" baseline="0" dirty="0" smtClean="0"/>
              <a:t>In the following, I use these notations.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051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739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we have a blame calculus.</a:t>
            </a:r>
            <a:r>
              <a:rPr kumimoji="1" lang="en-US" altLang="ja-JP" baseline="0" dirty="0" smtClean="0"/>
              <a:t>  Then, what properties do we expect it to satisfy?</a:t>
            </a:r>
            <a:endParaRPr kumimoji="1" lang="en-US" altLang="ja-JP" dirty="0" smtClean="0"/>
          </a:p>
          <a:p>
            <a:r>
              <a:rPr kumimoji="1" lang="en-US" altLang="ja-JP" dirty="0" smtClean="0"/>
              <a:t>Blame calculus has</a:t>
            </a:r>
            <a:r>
              <a:rPr kumimoji="1" lang="en-US" altLang="ja-JP" baseline="0" dirty="0" smtClean="0"/>
              <a:t> two foundational theorems.</a:t>
            </a:r>
          </a:p>
          <a:p>
            <a:r>
              <a:rPr kumimoji="1" lang="en-US" altLang="ja-JP" baseline="0" dirty="0" smtClean="0"/>
              <a:t>The first is Type Soundness.  Type Soundness in blame calculus means that if something wrong happens, for example, an integer value is called as a function, then the wrong state is detected as cast failure.</a:t>
            </a:r>
          </a:p>
          <a:p>
            <a:r>
              <a:rPr kumimoji="1" lang="en-US" altLang="ja-JP" baseline="0" dirty="0" smtClean="0"/>
              <a:t>The second is Blame Theorem, which intuitively says that statically typed terms are never sources of cast failure.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4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型の意味は？</a:t>
            </a:r>
            <a:endParaRPr kumimoji="1" lang="en-US" altLang="ja-JP" dirty="0" smtClean="0"/>
          </a:p>
          <a:p>
            <a:r>
              <a:rPr kumimoji="1" lang="en-US" altLang="ja-JP" dirty="0" smtClean="0"/>
              <a:t>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に任意の式を許すと発散したり例外が起こるとまずそうだが？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B070-E368-DE4F-A98F-A3DEA0A38ECA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15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&lt;=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を一文字に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B070-E368-DE4F-A98F-A3DEA0A38ECA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270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an overview of our calculus.</a:t>
            </a:r>
          </a:p>
          <a:p>
            <a:r>
              <a:rPr kumimoji="1" lang="en-US" altLang="ja-JP" baseline="0" dirty="0" smtClean="0"/>
              <a:t>Types consist of base types, the Dynamic type, and functions with type information of contexts.</a:t>
            </a:r>
          </a:p>
          <a:p>
            <a:r>
              <a:rPr kumimoji="1" lang="en-US" altLang="ja-JP" baseline="0" dirty="0" smtClean="0"/>
              <a:t>Terms consist of ones from blame calculus and shift/reset</a:t>
            </a:r>
          </a:p>
          <a:p>
            <a:r>
              <a:rPr kumimoji="1" lang="en-US" altLang="ja-JP" baseline="0" dirty="0" smtClean="0"/>
              <a:t>Our type system is a combination of Danvy&amp;Filinski’s type system and that of blame calculus.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9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矢印を</a:t>
            </a:r>
            <a:r>
              <a:rPr kumimoji="1" lang="ja-JP" altLang="en-US" smtClean="0"/>
              <a:t>横に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B070-E368-DE4F-A98F-A3DEA0A38ECA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53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(2014/12/29 15:00) -----</a:t>
            </a:r>
          </a:p>
          <a:p>
            <a:r>
              <a:rPr kumimoji="1" lang="ja-JP" altLang="en-US"/>
              <a:t>compatible を italic に</a:t>
            </a:r>
          </a:p>
          <a:p>
            <a:r>
              <a:rPr kumimoji="1" lang="ja-JP" altLang="en-US"/>
              <a:t>----- 会議メモ (2015/01/07 14:10) -----</a:t>
            </a:r>
          </a:p>
          <a:p>
            <a:r>
              <a:rPr kumimoji="1" lang="ja-JP" altLang="en-US"/>
              <a:t>手順をハイライト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B070-E368-DE4F-A98F-A3DEA0A38ECA}" type="slidenum">
              <a:rPr kumimoji="1" lang="ja-JP" altLang="en-US" smtClean="0"/>
              <a:t>123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14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Gradual typing is a typing style to integrate static and dynamic typing.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a gradually typed program, typed and untyped code can coexist and interact.</a:t>
            </a:r>
          </a:p>
          <a:p>
            <a:r>
              <a:rPr kumimoji="1" lang="en-US" altLang="ja-JP" baseline="0" dirty="0" smtClean="0"/>
              <a:t>So, for example, typed code can refer to untyped components and, conversely, typed code can refer to untyped components.</a:t>
            </a:r>
          </a:p>
          <a:p>
            <a:r>
              <a:rPr kumimoji="1" lang="en-US" altLang="ja-JP" baseline="0" dirty="0" smtClean="0"/>
              <a:t>Of course, code can refer to components in the same typing as the code.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05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Blame calculus is a typed lambda calculus proposed</a:t>
            </a:r>
            <a:r>
              <a:rPr kumimoji="1" lang="en-US" altLang="ja-JP" baseline="0" dirty="0" smtClean="0"/>
              <a:t> as a model of intermediate languages for gradual typing.</a:t>
            </a:r>
          </a:p>
          <a:p>
            <a:r>
              <a:rPr kumimoji="1" lang="en-US" altLang="ja-JP" baseline="0" dirty="0" smtClean="0"/>
              <a:t>To simulate gradual typing, blame calculus provides two key features.</a:t>
            </a:r>
          </a:p>
          <a:p>
            <a:r>
              <a:rPr kumimoji="1" lang="en-US" altLang="ja-JP" baseline="0" dirty="0" smtClean="0"/>
              <a:t>The first is the Dynamic type, which is used as the type for untyped code.</a:t>
            </a:r>
          </a:p>
          <a:p>
            <a:r>
              <a:rPr kumimoji="1" lang="en-US" altLang="ja-JP" baseline="0" dirty="0" smtClean="0"/>
              <a:t>The second is casts, which are written like this.  This cast coerces term s of type S to type T.</a:t>
            </a:r>
          </a:p>
          <a:p>
            <a:r>
              <a:rPr kumimoji="1" lang="en-US" altLang="ja-JP" baseline="0" dirty="0" smtClean="0"/>
              <a:t>Casts play a so important role in blame calculus because they are used to monitor value flows between typed and untyped code.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54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Let’s see an example, which shows how blame calculus works as a</a:t>
            </a:r>
            <a:r>
              <a:rPr kumimoji="1" lang="en-US" altLang="ja-JP" baseline="0" dirty="0" smtClean="0"/>
              <a:t> model of gradually typed languages.</a:t>
            </a:r>
          </a:p>
          <a:p>
            <a:r>
              <a:rPr kumimoji="1" lang="en-US" altLang="ja-JP" baseline="0" dirty="0" smtClean="0"/>
              <a:t>Here, successor function is primitive and true is a constant, so these are statically typed parts.</a:t>
            </a:r>
          </a:p>
          <a:p>
            <a:r>
              <a:rPr kumimoji="1" lang="en-US" altLang="ja-JP" baseline="0" dirty="0" smtClean="0"/>
              <a:t>The branches of the first if expression returns values of different types.  So, the type of x can’t be determined statically.</a:t>
            </a:r>
            <a:endParaRPr kumimoji="1" lang="en-US" altLang="ja-JP" baseline="0" dirty="0"/>
          </a:p>
          <a:p>
            <a:r>
              <a:rPr kumimoji="1" lang="en-US" altLang="ja-JP" baseline="0" dirty="0" smtClean="0"/>
              <a:t>Thus, the first let declaration is untyped.</a:t>
            </a:r>
          </a:p>
          <a:p>
            <a:r>
              <a:rPr kumimoji="1" lang="en-US" altLang="ja-JP" baseline="0" dirty="0" smtClean="0"/>
              <a:t>The next declaration is statically typed because it is given type annotation String and the branches in the body return String values</a:t>
            </a:r>
          </a:p>
          <a:p>
            <a:r>
              <a:rPr kumimoji="1" lang="en-US" altLang="ja-JP" baseline="0" dirty="0" smtClean="0"/>
              <a:t>However, the body refers to untyped variable x.</a:t>
            </a:r>
          </a:p>
          <a:p>
            <a:r>
              <a:rPr kumimoji="1" lang="en-US" altLang="ja-JP" baseline="0" dirty="0" smtClean="0"/>
              <a:t>This program is represented in blame calculus like this.</a:t>
            </a:r>
          </a:p>
          <a:p>
            <a:r>
              <a:rPr kumimoji="1" lang="en-US" altLang="ja-JP" baseline="0" dirty="0" smtClean="0"/>
              <a:t>Here, untyped code is given type annotation Dynamic.</a:t>
            </a:r>
          </a:p>
          <a:p>
            <a:r>
              <a:rPr kumimoji="1" lang="en-US" altLang="ja-JP" baseline="0" dirty="0" smtClean="0"/>
              <a:t>The first two casts are injection of typed values into untyped code.</a:t>
            </a:r>
          </a:p>
          <a:p>
            <a:r>
              <a:rPr kumimoji="1" lang="en-US" altLang="ja-JP" baseline="0" dirty="0" smtClean="0"/>
              <a:t>The last cast performs runtime test to check that the dynamic value is a Boolean because conditionals are required to evaluate to Boolean values.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7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we have a blame calculus.</a:t>
            </a:r>
            <a:r>
              <a:rPr kumimoji="1" lang="en-US" altLang="ja-JP" baseline="0" dirty="0" smtClean="0"/>
              <a:t>  Then, what properties do we expect it to satisfy?</a:t>
            </a:r>
            <a:endParaRPr kumimoji="1" lang="en-US" altLang="ja-JP" dirty="0" smtClean="0"/>
          </a:p>
          <a:p>
            <a:r>
              <a:rPr kumimoji="1" lang="en-US" altLang="ja-JP" dirty="0" smtClean="0"/>
              <a:t>Blame calculus has</a:t>
            </a:r>
            <a:r>
              <a:rPr kumimoji="1" lang="en-US" altLang="ja-JP" baseline="0" dirty="0" smtClean="0"/>
              <a:t> two foundational theorems.</a:t>
            </a:r>
          </a:p>
          <a:p>
            <a:r>
              <a:rPr kumimoji="1" lang="en-US" altLang="ja-JP" baseline="0" dirty="0" smtClean="0"/>
              <a:t>The first is Type Soundness.  Type Soundness in blame calculus means that if something wrong happens, for example, an integer value is called as a function, then the wrong state is detected as cast failure.</a:t>
            </a:r>
          </a:p>
          <a:p>
            <a:r>
              <a:rPr kumimoji="1" lang="en-US" altLang="ja-JP" baseline="0" dirty="0" smtClean="0"/>
              <a:t>The second is Blame Theorem, which intuitively says that statically typed terms are never sources of cast failure.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4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work</a:t>
            </a:r>
            <a:r>
              <a:rPr kumimoji="1" lang="en-US" altLang="ja-JP" baseline="0" dirty="0" smtClean="0"/>
              <a:t> introduces a new blame calculus with these theorems.  Our calculus is an extension of a simply typed blame calculus with CPS-based delimited control operators shift/rseset.  These operators have many applications.  For example, they can implement various control effects.</a:t>
            </a:r>
          </a:p>
          <a:p>
            <a:r>
              <a:rPr kumimoji="1" lang="en-US" altLang="ja-JP" baseline="0" dirty="0" smtClean="0"/>
              <a:t>The support for shift/reset introduces capture and call of continuations.</a:t>
            </a:r>
          </a:p>
          <a:p>
            <a:r>
              <a:rPr kumimoji="1" lang="en-US" altLang="ja-JP" baseline="0" dirty="0" smtClean="0"/>
              <a:t>To monitor such actions, our calculus provides a new form of casts.</a:t>
            </a:r>
          </a:p>
          <a:p>
            <a:r>
              <a:rPr kumimoji="1" lang="en-US" altLang="ja-JP" baseline="0" dirty="0" smtClean="0"/>
              <a:t>Since shift and reset are CPS-based, our work defines CPS-transformation for our calculus.  And, finally, we investigate three standard properties.  The first two are foundational theorems of blame calculus and the last shows soundness of our CPS-transformation in a sense.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8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seeing the details,</a:t>
            </a:r>
            <a:r>
              <a:rPr kumimoji="1" lang="en-US" altLang="ja-JP" baseline="0" dirty="0" smtClean="0"/>
              <a:t> I presents one challenge for our extension briefly.  The challenge is in Type Soundness.  Type Soundness in blame calculus can be rephrased to like this.</a:t>
            </a:r>
          </a:p>
          <a:p>
            <a:r>
              <a:rPr kumimoji="1" lang="en-US" altLang="ja-JP" baseline="0" dirty="0" smtClean="0"/>
              <a:t>All value flows between typed and untyped parts have to be monitored by casts.  When a blame calculus is extended with control operators, It’s nontrivial to satisfy this property.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seeing the details,</a:t>
            </a:r>
            <a:r>
              <a:rPr kumimoji="1" lang="en-US" altLang="ja-JP" baseline="0" dirty="0" smtClean="0"/>
              <a:t> I presents one challenge for our extension briefly.  The challenge is in Type Soundness.  Type Soundness in blame calculus can be rephrased to like this.</a:t>
            </a:r>
          </a:p>
          <a:p>
            <a:r>
              <a:rPr kumimoji="1" lang="en-US" altLang="ja-JP" baseline="0" dirty="0" smtClean="0"/>
              <a:t>All value flows between typed and untyped parts have to be monitored by casts.  When a blame calculus is extended with control operators, It’s nontrivial to satisfy this property.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84B-EB7D-104C-B7EA-4D704D652FA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6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77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4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84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00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80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1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0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C73C-EFEE-6F4B-916D-D48BAC9C137A}" type="datetimeFigureOut">
              <a:rPr kumimoji="1" lang="ja-JP" altLang="en-US" smtClean="0"/>
              <a:t>2016/02/18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9E47-A5BC-7F4E-83AA-C534E58E3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8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400" b="1" i="0" kern="1200">
          <a:solidFill>
            <a:srgbClr val="215968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8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6" Type="http://schemas.openxmlformats.org/officeDocument/2006/relationships/oleObject" Target="../embeddings/oleObject71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72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image" Target="../media/image2.emf"/><Relationship Id="rId10" Type="http://schemas.openxmlformats.org/officeDocument/2006/relationships/oleObject" Target="../embeddings/oleObject49.bin"/><Relationship Id="rId11" Type="http://schemas.openxmlformats.org/officeDocument/2006/relationships/oleObject" Target="../embeddings/oleObject50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6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5829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 </a:t>
            </a:r>
            <a:r>
              <a:rPr lang="en-US" altLang="ja-JP" dirty="0" smtClean="0"/>
              <a:t>I</a:t>
            </a:r>
            <a:r>
              <a:rPr kumimoji="1" lang="en-US" altLang="ja-JP" dirty="0" smtClean="0"/>
              <a:t>ntegrated Theory of</a:t>
            </a:r>
            <a:br>
              <a:rPr kumimoji="1" lang="en-US" altLang="ja-JP" dirty="0" smtClean="0"/>
            </a:br>
            <a:r>
              <a:rPr lang="en-US" altLang="ja-JP" dirty="0" smtClean="0"/>
              <a:t>Type-Based Static and Dynamic Verification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07846" y="3363036"/>
            <a:ext cx="8619700" cy="242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Lucida Console"/>
                <a:ea typeface="+mn-ea"/>
                <a:cs typeface="Lucida Consol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/>
                </a:solidFill>
                <a:latin typeface="Chalkboard"/>
                <a:cs typeface="Chalkboard"/>
              </a:rPr>
              <a:t>Taro Sekiyama</a:t>
            </a:r>
          </a:p>
          <a:p>
            <a:endParaRPr lang="en-US" altLang="ja-JP" sz="20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altLang="ja-JP" sz="2200" dirty="0" smtClean="0">
                <a:solidFill>
                  <a:schemeClr val="tx1"/>
                </a:solidFill>
                <a:latin typeface="Chalkboard"/>
                <a:cs typeface="Chalkboard"/>
              </a:rPr>
              <a:t>Dept. of Communications and Computer Engineering </a:t>
            </a:r>
          </a:p>
          <a:p>
            <a:r>
              <a:rPr lang="en-US" altLang="ja-JP" sz="2200" dirty="0" smtClean="0">
                <a:solidFill>
                  <a:schemeClr val="tx1"/>
                </a:solidFill>
                <a:latin typeface="Chalkboard"/>
                <a:cs typeface="Chalkboard"/>
              </a:rPr>
              <a:t>Graduate School of Informatics</a:t>
            </a:r>
          </a:p>
          <a:p>
            <a:r>
              <a:rPr lang="en-US" altLang="ja-JP" sz="2200" dirty="0" smtClean="0">
                <a:solidFill>
                  <a:schemeClr val="tx1"/>
                </a:solidFill>
                <a:latin typeface="Chalkboard"/>
                <a:cs typeface="Chalkboard"/>
              </a:rPr>
              <a:t>Kyoto University</a:t>
            </a:r>
          </a:p>
        </p:txBody>
      </p:sp>
    </p:spTree>
    <p:extLst>
      <p:ext uri="{BB962C8B-B14F-4D97-AF65-F5344CB8AC3E}">
        <p14:creationId xmlns:p14="http://schemas.microsoft.com/office/powerpoint/2010/main" val="7174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72" y="1405754"/>
            <a:ext cx="9071712" cy="1407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3400" dirty="0" smtClean="0"/>
              <a:t>We must establish </a:t>
            </a:r>
            <a:r>
              <a:rPr kumimoji="1" lang="en-US" altLang="ja-JP" sz="3400" b="1" i="1" dirty="0" smtClean="0"/>
              <a:t>safe interact </a:t>
            </a:r>
            <a:r>
              <a:rPr kumimoji="1" lang="en-US" altLang="ja-JP" sz="3400" dirty="0" smtClean="0"/>
              <a:t>between </a:t>
            </a:r>
          </a:p>
          <a:p>
            <a:pPr marL="0" indent="0" algn="ctr">
              <a:buNone/>
            </a:pPr>
            <a:r>
              <a:rPr kumimoji="1" lang="en-US" altLang="ja-JP" sz="3400" dirty="0" smtClean="0"/>
              <a:t>a certified and an uncertified world</a:t>
            </a:r>
            <a:endParaRPr kumimoji="1" lang="ja-JP" altLang="en-US" sz="3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challenge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199" y="3380925"/>
            <a:ext cx="4640190" cy="135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et x : { x:int | x&gt;=0 }</a:t>
            </a:r>
          </a:p>
          <a:p>
            <a:pPr marL="0" indent="0">
              <a:buFont typeface="Arial"/>
              <a:buNone/>
            </a:pPr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= </a:t>
            </a:r>
            <a:r>
              <a:rPr lang="en-US" altLang="ja-JP" b="1" i="1" dirty="0" smtClean="0">
                <a:solidFill>
                  <a:srgbClr val="254061"/>
                </a:solidFill>
              </a:rPr>
              <a:t>length</a:t>
            </a: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 [1;2;…]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07959" y="3380923"/>
            <a:ext cx="3817452" cy="305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et length </a:t>
            </a:r>
          </a:p>
          <a:p>
            <a:pPr marL="0" indent="0">
              <a:buFont typeface="Arial"/>
              <a:buNone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: int list → int = …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03542" y="2737630"/>
            <a:ext cx="233294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Dep. typed</a:t>
            </a:r>
            <a:endParaRPr lang="ja-JP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2737630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Statically typed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73136" y="5080332"/>
            <a:ext cx="6295722" cy="1091197"/>
          </a:xfrm>
          <a:prstGeom prst="wedgeRoundRectCallout">
            <a:avLst>
              <a:gd name="adj1" fmla="val -37278"/>
              <a:gd name="adj2" fmla="val -90507"/>
              <a:gd name="adj3" fmla="val 16667"/>
            </a:avLst>
          </a:prstGeom>
          <a:noFill/>
          <a:ln w="76200" cmpd="sng">
            <a:solidFill>
              <a:srgbClr val="CC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r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un-time check to ensure </a:t>
            </a: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length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returns non-negative integers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1129462" y="1528193"/>
            <a:ext cx="6944447" cy="1091197"/>
          </a:xfrm>
          <a:prstGeom prst="wedgeRoundRectCallout">
            <a:avLst>
              <a:gd name="adj1" fmla="val -28092"/>
              <a:gd name="adj2" fmla="val -6901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We need a way to check types of components in the uncertified side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1251990" y="234415"/>
            <a:ext cx="7601369" cy="1238393"/>
            <a:chOff x="751194" y="77870"/>
            <a:chExt cx="7601369" cy="1238393"/>
          </a:xfrm>
        </p:grpSpPr>
        <p:sp>
          <p:nvSpPr>
            <p:cNvPr id="21" name="円形吹き出し 20"/>
            <p:cNvSpPr/>
            <p:nvPr/>
          </p:nvSpPr>
          <p:spPr>
            <a:xfrm>
              <a:off x="751194" y="77870"/>
              <a:ext cx="7601369" cy="1238393"/>
            </a:xfrm>
            <a:prstGeom prst="wedgeEllipseCallout">
              <a:avLst>
                <a:gd name="adj1" fmla="val -18463"/>
                <a:gd name="adj2" fmla="val 88431"/>
              </a:avLst>
            </a:prstGeom>
            <a:solidFill>
              <a:srgbClr val="FFFFFF"/>
            </a:solidFill>
            <a:ln w="76200" cmpd="sng">
              <a:solidFill>
                <a:srgbClr val="CC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51825" y="275534"/>
              <a:ext cx="74439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4000" b="1" i="1" dirty="0">
                  <a:solidFill>
                    <a:srgbClr val="000000"/>
                  </a:solidFill>
                  <a:latin typeface="Chalkboard"/>
                  <a:cs typeface="Chalkboard"/>
                </a:rPr>
                <a:t>D</a:t>
              </a:r>
              <a:r>
                <a:rPr lang="en-US" altLang="ja-JP" sz="4000" b="1" i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ynamic </a:t>
              </a:r>
              <a:r>
                <a:rPr lang="en-US" altLang="ja-JP" sz="4000" b="1" i="1" dirty="0">
                  <a:solidFill>
                    <a:srgbClr val="000000"/>
                  </a:solidFill>
                  <a:latin typeface="Chalkboard"/>
                  <a:cs typeface="Chalkboard"/>
                </a:rPr>
                <a:t>(run-time) checking!</a:t>
              </a:r>
              <a:endParaRPr lang="ja-JP" altLang="en-US" sz="4000" b="1" i="1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3721100" y="2644854"/>
            <a:ext cx="5321300" cy="1755713"/>
          </a:xfrm>
          <a:prstGeom prst="wedgeRoundRectCallout">
            <a:avLst>
              <a:gd name="adj1" fmla="val -69425"/>
              <a:gd name="adj2" fmla="val -26556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no run-time errors except for interaction with the uncertified side</a:t>
            </a:r>
            <a:endParaRPr lang="ja-JP" altLang="en-US" sz="3200" b="1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0718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FAQ about </a:t>
            </a:r>
            <a:r>
              <a:rPr kumimoji="1" lang="en-US" altLang="ja-JP" dirty="0" smtClean="0"/>
              <a:t>type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</a:rPr>
              <a:t>Q. </a:t>
            </a:r>
            <a:r>
              <a:rPr lang="en-US" altLang="ja-JP" sz="3000" dirty="0"/>
              <a:t>Is the generated datatype </a:t>
            </a:r>
            <a:r>
              <a:rPr lang="en-US" altLang="ja-JP" sz="3000" dirty="0" smtClean="0"/>
              <a:t/>
            </a:r>
            <a:br>
              <a:rPr lang="en-US" altLang="ja-JP" sz="3000" dirty="0" smtClean="0"/>
            </a:br>
            <a:r>
              <a:rPr lang="ja-JP" altLang="en-US" sz="3000" dirty="0" smtClean="0"/>
              <a:t>    </a:t>
            </a:r>
            <a:r>
              <a:rPr lang="en-US" altLang="ja-JP" sz="3000" dirty="0" smtClean="0"/>
              <a:t>dynamically</a:t>
            </a:r>
            <a:r>
              <a:rPr lang="ja-JP" altLang="en-US" sz="3000" dirty="0" smtClean="0"/>
              <a:t> </a:t>
            </a:r>
            <a:r>
              <a:rPr lang="en-US" altLang="ja-JP" sz="3000" dirty="0"/>
              <a:t>efficient </a:t>
            </a:r>
            <a:r>
              <a:rPr lang="en-US" altLang="ja-JP" sz="3000" dirty="0" smtClean="0"/>
              <a:t>representation</a:t>
            </a:r>
            <a:r>
              <a:rPr lang="en-US" altLang="ja-JP" sz="3000" dirty="0"/>
              <a:t>?</a:t>
            </a:r>
          </a:p>
          <a:p>
            <a:pPr marL="0" indent="0">
              <a:buNone/>
            </a:pPr>
            <a:r>
              <a:rPr lang="en-US" altLang="ja-JP" sz="3000" b="1" dirty="0" smtClean="0">
                <a:solidFill>
                  <a:srgbClr val="953735"/>
                </a:solidFill>
              </a:rPr>
              <a:t>A. </a:t>
            </a:r>
            <a:r>
              <a:rPr lang="en-US" altLang="ja-JP" sz="3000" dirty="0" smtClean="0"/>
              <a:t>Yes</a:t>
            </a:r>
            <a:r>
              <a:rPr lang="en-US" altLang="ja-JP" sz="3000" dirty="0"/>
              <a:t>, it is at least as efficient as </a:t>
            </a:r>
            <a:br>
              <a:rPr lang="en-US" altLang="ja-JP" sz="3000" dirty="0"/>
            </a:br>
            <a:r>
              <a:rPr lang="en-US" altLang="ja-JP" sz="3000" dirty="0" smtClean="0"/>
              <a:t>   the </a:t>
            </a:r>
            <a:r>
              <a:rPr lang="en-US" altLang="ja-JP" sz="3000" dirty="0"/>
              <a:t>original </a:t>
            </a:r>
            <a:r>
              <a:rPr lang="en-US" altLang="ja-JP" sz="3000" dirty="0" smtClean="0"/>
              <a:t>refinement </a:t>
            </a:r>
            <a:r>
              <a:rPr lang="en-US" altLang="ja-JP" sz="3000" dirty="0"/>
              <a:t>type</a:t>
            </a:r>
          </a:p>
          <a:p>
            <a:pPr lvl="1"/>
            <a:r>
              <a:rPr lang="en-US" altLang="ja-JP" sz="3000" dirty="0"/>
              <a:t>Conversion to the new datatype involves the same computation as checking the contract in the refinement </a:t>
            </a:r>
            <a:r>
              <a:rPr lang="en-US" altLang="ja-JP" sz="3000" dirty="0" smtClean="0"/>
              <a:t>type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61842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FAQ about </a:t>
            </a:r>
            <a:r>
              <a:rPr kumimoji="1" lang="en-US" altLang="ja-JP" dirty="0" smtClean="0"/>
              <a:t>type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8810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3000" b="1" dirty="0" smtClean="0">
                <a:solidFill>
                  <a:srgbClr val="376092"/>
                </a:solidFill>
              </a:rPr>
              <a:t>Q</a:t>
            </a:r>
            <a:r>
              <a:rPr lang="en-US" altLang="ja-JP" sz="3000" b="1" dirty="0">
                <a:solidFill>
                  <a:srgbClr val="376092"/>
                </a:solidFill>
              </a:rPr>
              <a:t>. </a:t>
            </a:r>
            <a:r>
              <a:rPr lang="en-US" altLang="ja-JP" sz="3000" dirty="0"/>
              <a:t>What predicate functions </a:t>
            </a:r>
            <a:r>
              <a:rPr lang="en-US" altLang="ja-JP" sz="3000" dirty="0" smtClean="0"/>
              <a:t>does translation</a:t>
            </a:r>
            <a:br>
              <a:rPr lang="en-US" altLang="ja-JP" sz="3000" dirty="0" smtClean="0"/>
            </a:br>
            <a:r>
              <a:rPr lang="en-US" altLang="ja-JP" sz="3000" dirty="0" smtClean="0"/>
              <a:t>    work well </a:t>
            </a:r>
            <a:r>
              <a:rPr lang="en-US" altLang="ja-JP" sz="3000" dirty="0"/>
              <a:t>for?</a:t>
            </a:r>
          </a:p>
          <a:p>
            <a:pPr marL="0" indent="0">
              <a:buNone/>
            </a:pPr>
            <a:r>
              <a:rPr lang="en-US" altLang="ja-JP" sz="3000" b="1" dirty="0" smtClean="0">
                <a:solidFill>
                  <a:srgbClr val="953735"/>
                </a:solidFill>
              </a:rPr>
              <a:t>A. </a:t>
            </a:r>
            <a:r>
              <a:rPr lang="en-US" altLang="ja-JP" sz="3000" dirty="0" smtClean="0">
                <a:solidFill>
                  <a:srgbClr val="000000"/>
                </a:solidFill>
              </a:rPr>
              <a:t>Ones </a:t>
            </a:r>
            <a:r>
              <a:rPr lang="en-US" altLang="ja-JP" sz="3000" dirty="0" smtClean="0">
                <a:solidFill>
                  <a:srgbClr val="000000"/>
                </a:solidFill>
              </a:rPr>
              <a:t>written in </a:t>
            </a:r>
            <a:r>
              <a:rPr lang="en-US" altLang="ja-JP" sz="3000" dirty="0">
                <a:solidFill>
                  <a:srgbClr val="000000"/>
                </a:solidFill>
              </a:rPr>
              <a:t>the </a:t>
            </a:r>
            <a:r>
              <a:rPr lang="en-US" altLang="ja-JP" sz="3000" dirty="0" smtClean="0">
                <a:solidFill>
                  <a:srgbClr val="000000"/>
                </a:solidFill>
              </a:rPr>
              <a:t>tail </a:t>
            </a:r>
            <a:r>
              <a:rPr lang="en-US" altLang="ja-JP" sz="3000" dirty="0" smtClean="0">
                <a:solidFill>
                  <a:srgbClr val="000000"/>
                </a:solidFill>
              </a:rPr>
              <a:t>recursion form </a:t>
            </a:r>
            <a:r>
              <a:rPr lang="en-US" altLang="ja-JP" sz="3000" dirty="0" smtClean="0">
                <a:solidFill>
                  <a:srgbClr val="000000"/>
                </a:solidFill>
              </a:rPr>
              <a:t/>
            </a:r>
            <a:br>
              <a:rPr lang="en-US" altLang="ja-JP" sz="3000" dirty="0" smtClean="0">
                <a:solidFill>
                  <a:srgbClr val="000000"/>
                </a:solidFill>
              </a:rPr>
            </a:br>
            <a:r>
              <a:rPr lang="en-US" altLang="ja-JP" sz="3000" dirty="0" smtClean="0">
                <a:solidFill>
                  <a:srgbClr val="000000"/>
                </a:solidFill>
              </a:rPr>
              <a:t>    (in regard to lists</a:t>
            </a:r>
            <a:r>
              <a:rPr lang="en-US" altLang="ja-JP" sz="3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sz="500" dirty="0">
                <a:solidFill>
                  <a:srgbClr val="000000"/>
                </a:solidFill>
              </a:rPr>
              <a:t/>
            </a:r>
            <a:br>
              <a:rPr lang="en-US" altLang="ja-JP" sz="500" dirty="0">
                <a:solidFill>
                  <a:srgbClr val="000000"/>
                </a:solidFill>
              </a:rPr>
            </a:br>
            <a:r>
              <a:rPr lang="en-US" altLang="ja-JP" sz="3000" dirty="0" smtClean="0">
                <a:solidFill>
                  <a:srgbClr val="000000"/>
                </a:solidFill>
              </a:rPr>
              <a:t>    </a:t>
            </a:r>
            <a:r>
              <a:rPr lang="en-US" altLang="ja-JP" sz="3000" dirty="0" smtClean="0">
                <a:solidFill>
                  <a:srgbClr val="000000"/>
                </a:solidFill>
              </a:rPr>
              <a:t>More generally, when each execution path</a:t>
            </a:r>
            <a:br>
              <a:rPr lang="en-US" altLang="ja-JP" sz="3000" dirty="0" smtClean="0">
                <a:solidFill>
                  <a:srgbClr val="000000"/>
                </a:solidFill>
              </a:rPr>
            </a:br>
            <a:r>
              <a:rPr lang="en-US" altLang="ja-JP" sz="3000" dirty="0" smtClean="0">
                <a:solidFill>
                  <a:srgbClr val="000000"/>
                </a:solidFill>
              </a:rPr>
              <a:t>    </a:t>
            </a:r>
            <a:r>
              <a:rPr lang="en-US" altLang="ja-JP" sz="3000" dirty="0" smtClean="0">
                <a:solidFill>
                  <a:srgbClr val="000000"/>
                </a:solidFill>
              </a:rPr>
              <a:t>of the predicate function f </a:t>
            </a:r>
            <a:r>
              <a:rPr lang="en-US" altLang="ja-JP" sz="3000" dirty="0" smtClean="0">
                <a:solidFill>
                  <a:srgbClr val="000000"/>
                </a:solidFill>
              </a:rPr>
              <a:t>is written as:</a:t>
            </a:r>
          </a:p>
          <a:p>
            <a:pPr marL="0" indent="0">
              <a:buNone/>
            </a:pP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</a:rPr>
              <a:t>       </a:t>
            </a:r>
            <a:r>
              <a:rPr lang="en-US" altLang="ja-JP" sz="3400" b="1" dirty="0" smtClean="0">
                <a:solidFill>
                  <a:srgbClr val="000000"/>
                </a:solidFill>
              </a:rPr>
              <a:t>e0 &amp;&amp; f e1 x1 … &amp;&amp; f en </a:t>
            </a:r>
            <a:r>
              <a:rPr lang="en-US" altLang="ja-JP" sz="3400" b="1" dirty="0" err="1">
                <a:solidFill>
                  <a:srgbClr val="000000"/>
                </a:solidFill>
              </a:rPr>
              <a:t>x</a:t>
            </a:r>
            <a:r>
              <a:rPr lang="en-US" altLang="ja-JP" sz="3400" b="1" dirty="0" err="1" smtClean="0">
                <a:solidFill>
                  <a:srgbClr val="000000"/>
                </a:solidFill>
              </a:rPr>
              <a:t>n</a:t>
            </a:r>
            <a:endParaRPr lang="en-US" altLang="ja-JP" sz="3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</a:rPr>
              <a:t>   where (f </a:t>
            </a:r>
            <a:r>
              <a:rPr lang="en-US" altLang="ja-JP" sz="3000" dirty="0" err="1" smtClean="0">
                <a:solidFill>
                  <a:srgbClr val="000000"/>
                </a:solidFill>
              </a:rPr>
              <a:t>ei</a:t>
            </a:r>
            <a:r>
              <a:rPr lang="en-US" altLang="ja-JP" sz="3000" dirty="0" smtClean="0">
                <a:solidFill>
                  <a:srgbClr val="000000"/>
                </a:solidFill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</a:rPr>
              <a:t>x</a:t>
            </a:r>
            <a:r>
              <a:rPr lang="en-US" altLang="ja-JP" sz="3000" dirty="0" smtClean="0">
                <a:solidFill>
                  <a:srgbClr val="000000"/>
                </a:solidFill>
              </a:rPr>
              <a:t>i) is a recursion call</a:t>
            </a:r>
            <a:br>
              <a:rPr lang="en-US" altLang="ja-JP" sz="3000" dirty="0" smtClean="0">
                <a:solidFill>
                  <a:srgbClr val="000000"/>
                </a:solidFill>
              </a:rPr>
            </a:br>
            <a:r>
              <a:rPr lang="en-US" altLang="ja-JP" sz="3000" dirty="0" smtClean="0">
                <a:solidFill>
                  <a:srgbClr val="000000"/>
                </a:solidFill>
              </a:rPr>
              <a:t>            f does not occur in e0, …, en</a:t>
            </a:r>
          </a:p>
        </p:txBody>
      </p:sp>
    </p:spTree>
    <p:extLst>
      <p:ext uri="{BB962C8B-B14F-4D97-AF65-F5344CB8AC3E}">
        <p14:creationId xmlns:p14="http://schemas.microsoft.com/office/powerpoint/2010/main" val="338628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Properties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40372" y="1599649"/>
            <a:ext cx="8863927" cy="2264791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term s is well typed at {x:T</a:t>
            </a:r>
            <a:r>
              <a:rPr lang="en-US" altLang="ja-JP" sz="10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|</a:t>
            </a:r>
            <a:r>
              <a:rPr lang="en-US" altLang="ja-JP" sz="10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t}, either: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</a:t>
            </a:r>
            <a:r>
              <a:rPr lang="en-US" altLang="ja-JP" sz="7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1</a:t>
            </a:r>
            <a:r>
              <a:rPr lang="en-US" altLang="ja-JP" sz="7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)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s diverges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(2) s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gives rise to cast failure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(3) s    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v s.t. [v/x]t     true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78474" y="4380917"/>
            <a:ext cx="8825826" cy="2184161"/>
          </a:xfrm>
          <a:prstGeom prst="roundRect">
            <a:avLst/>
          </a:prstGeom>
          <a:noFill/>
          <a:ln w="698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For any {x:int list</a:t>
            </a:r>
            <a:r>
              <a:rPr lang="en-US" altLang="ja-JP" sz="10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|</a:t>
            </a:r>
            <a:r>
              <a:rPr lang="en-US" altLang="ja-JP" sz="10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 e x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}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and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 the generated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datatype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τ,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 : { x:int list |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 e x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} 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τ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&lt;e&gt;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and</a:t>
            </a:r>
            <a:b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t</a:t>
            </a:r>
            <a:r>
              <a:rPr lang="en-US" altLang="ja-JP" sz="30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:</a:t>
            </a:r>
            <a:r>
              <a:rPr lang="en-US" altLang="ja-JP" sz="30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τ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&lt;e&gt;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   {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x:int list |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f e x }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ea typeface="Osaka"/>
                <a:cs typeface="Chalkboard"/>
              </a:rPr>
              <a:t>always succeed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904" y="1178924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8796" y="3978080"/>
            <a:ext cx="6026774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Correctness of </a:t>
            </a:r>
            <a:r>
              <a:rPr lang="en-US" altLang="ja-JP" sz="3200" dirty="0" smtClean="0">
                <a:latin typeface="Chalkboard"/>
                <a:cs typeface="Chalkboard"/>
              </a:rPr>
              <a:t>type translation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0421853">
            <a:off x="191481" y="1063695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0421853">
            <a:off x="191480" y="3823774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38046"/>
              </p:ext>
            </p:extLst>
          </p:nvPr>
        </p:nvGraphicFramePr>
        <p:xfrm>
          <a:off x="1278469" y="3303586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53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469" y="3303586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731"/>
              </p:ext>
            </p:extLst>
          </p:nvPr>
        </p:nvGraphicFramePr>
        <p:xfrm>
          <a:off x="4036618" y="3303586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54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6618" y="3303586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49528"/>
              </p:ext>
            </p:extLst>
          </p:nvPr>
        </p:nvGraphicFramePr>
        <p:xfrm>
          <a:off x="4427384" y="5520483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55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384" y="5520483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59378"/>
              </p:ext>
            </p:extLst>
          </p:nvPr>
        </p:nvGraphicFramePr>
        <p:xfrm>
          <a:off x="1769815" y="6008923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56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9815" y="6008923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Gradual typing with delimited control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Manifest contracts with polymorphism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Manifest contracts with alg.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ataypes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Conclusion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8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731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082" y="1282036"/>
            <a:ext cx="9050100" cy="54440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Unified a certified and an uncertified world</a:t>
            </a:r>
          </a:p>
          <a:p>
            <a:pPr lvl="1"/>
            <a:r>
              <a:rPr lang="en-US" altLang="ja-JP" dirty="0" smtClean="0"/>
              <a:t>“Certified” means more precise static types can be given</a:t>
            </a:r>
          </a:p>
          <a:p>
            <a:pPr lvl="1"/>
            <a:r>
              <a:rPr lang="en-US" altLang="ja-JP" dirty="0" smtClean="0"/>
              <a:t>Interactions based on dynamic type checking</a:t>
            </a:r>
          </a:p>
          <a:p>
            <a:r>
              <a:rPr kumimoji="1" lang="en-US" altLang="ja-JP" dirty="0" smtClean="0"/>
              <a:t>Technically, introduced:</a:t>
            </a:r>
          </a:p>
          <a:p>
            <a:pPr lvl="1"/>
            <a:r>
              <a:rPr lang="en-US" altLang="ja-JP" dirty="0" smtClean="0"/>
              <a:t>Gradual typing with delimited control</a:t>
            </a:r>
          </a:p>
          <a:p>
            <a:pPr lvl="1"/>
            <a:r>
              <a:rPr kumimoji="1" lang="en-US" altLang="ja-JP" dirty="0" smtClean="0"/>
              <a:t>Manifest contracts with polymorphism</a:t>
            </a:r>
          </a:p>
          <a:p>
            <a:pPr lvl="1"/>
            <a:r>
              <a:rPr lang="en-US" altLang="ja-JP" dirty="0" smtClean="0"/>
              <a:t>Manifest contracts with algebraic </a:t>
            </a:r>
            <a:r>
              <a:rPr lang="en-US" altLang="ja-JP" dirty="0" err="1" smtClean="0"/>
              <a:t>datatypes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004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have to establish that:</a:t>
            </a:r>
          </a:p>
          <a:p>
            <a:pPr marL="0" indent="0" algn="ctr">
              <a:buNone/>
            </a:pPr>
            <a:r>
              <a:rPr lang="en-US" altLang="ja-JP" sz="3600" b="1" i="1" dirty="0" smtClean="0"/>
              <a:t>All interactions are safe</a:t>
            </a:r>
          </a:p>
          <a:p>
            <a:pPr marL="0" indent="0" algn="ctr">
              <a:buNone/>
            </a:pPr>
            <a:endParaRPr lang="en-US" altLang="ja-JP" sz="2000" b="1" i="1" dirty="0" smtClean="0"/>
          </a:p>
          <a:p>
            <a:pPr marL="0" indent="0">
              <a:buNone/>
            </a:pPr>
            <a:r>
              <a:rPr kumimoji="1" lang="en-US" altLang="ja-JP" dirty="0" smtClean="0"/>
              <a:t>Adding features could complicate </a:t>
            </a:r>
            <a:r>
              <a:rPr lang="en-US" altLang="ja-JP" dirty="0" smtClean="0"/>
              <a:t>it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1" i="0" kern="1200">
                <a:solidFill>
                  <a:srgbClr val="215968"/>
                </a:solidFill>
                <a:latin typeface="Chalkboard"/>
                <a:ea typeface="+mj-ea"/>
                <a:cs typeface="Chalkboard"/>
              </a:defRPr>
            </a:lvl1pPr>
          </a:lstStyle>
          <a:p>
            <a:r>
              <a:rPr lang="en-US" altLang="ja-JP" dirty="0" smtClean="0"/>
              <a:t>Crux of interaction</a:t>
            </a:r>
            <a:endParaRPr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77800" y="162818"/>
            <a:ext cx="8369300" cy="1538982"/>
            <a:chOff x="0" y="162818"/>
            <a:chExt cx="8369300" cy="1538982"/>
          </a:xfrm>
        </p:grpSpPr>
        <p:sp>
          <p:nvSpPr>
            <p:cNvPr id="9" name="円形吹き出し 8"/>
            <p:cNvSpPr/>
            <p:nvPr/>
          </p:nvSpPr>
          <p:spPr>
            <a:xfrm>
              <a:off x="0" y="162818"/>
              <a:ext cx="8369300" cy="1538982"/>
            </a:xfrm>
            <a:prstGeom prst="wedgeEllipseCallout">
              <a:avLst>
                <a:gd name="adj1" fmla="val 27119"/>
                <a:gd name="adj2" fmla="val 80655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36600" y="378718"/>
              <a:ext cx="6997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Chalkboard"/>
                  <a:cs typeface="Chalkboard"/>
                </a:rPr>
                <a:t>Violation of type specs are observed on borders between the two worlds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9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1" i="0" kern="1200">
                <a:solidFill>
                  <a:srgbClr val="215968"/>
                </a:solidFill>
                <a:latin typeface="Chalkboard"/>
                <a:ea typeface="+mj-ea"/>
                <a:cs typeface="Chalkboard"/>
              </a:defRPr>
            </a:lvl1pPr>
          </a:lstStyle>
          <a:p>
            <a:r>
              <a:rPr lang="en-US" altLang="ja-JP" dirty="0" smtClean="0"/>
              <a:t>Crux of interaction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have to establish that:</a:t>
            </a:r>
          </a:p>
          <a:p>
            <a:pPr marL="0" indent="0" algn="ctr">
              <a:buNone/>
            </a:pPr>
            <a:r>
              <a:rPr lang="en-US" altLang="ja-JP" sz="3600" b="1" i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altLang="ja-JP" sz="3600" b="1" i="1" dirty="0" smtClean="0"/>
              <a:t> interactions are safe</a:t>
            </a:r>
          </a:p>
          <a:p>
            <a:pPr marL="0" indent="0" algn="ctr">
              <a:buNone/>
            </a:pPr>
            <a:endParaRPr lang="en-US" altLang="ja-JP" sz="2000" b="1" i="1" dirty="0" smtClean="0"/>
          </a:p>
          <a:p>
            <a:pPr marL="0" indent="0">
              <a:buNone/>
            </a:pPr>
            <a:r>
              <a:rPr kumimoji="1" lang="en-US" altLang="ja-JP" dirty="0" smtClean="0"/>
              <a:t>Adding features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could complicate it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965200" y="4000500"/>
            <a:ext cx="7061200" cy="1511300"/>
          </a:xfrm>
          <a:prstGeom prst="wedgeRoundRectCallout">
            <a:avLst>
              <a:gd name="adj1" fmla="val -30875"/>
              <a:gd name="adj2" fmla="val -129097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D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elimited control: value 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flows which have to be observed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are augmented</a:t>
            </a:r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77800" y="162818"/>
            <a:ext cx="8369300" cy="1538982"/>
            <a:chOff x="0" y="162818"/>
            <a:chExt cx="8369300" cy="1538982"/>
          </a:xfrm>
        </p:grpSpPr>
        <p:sp>
          <p:nvSpPr>
            <p:cNvPr id="13" name="円形吹き出し 12"/>
            <p:cNvSpPr/>
            <p:nvPr/>
          </p:nvSpPr>
          <p:spPr>
            <a:xfrm>
              <a:off x="0" y="162818"/>
              <a:ext cx="8369300" cy="1538982"/>
            </a:xfrm>
            <a:prstGeom prst="wedgeEllipseCallout">
              <a:avLst>
                <a:gd name="adj1" fmla="val 27119"/>
                <a:gd name="adj2" fmla="val 80655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36600" y="378718"/>
              <a:ext cx="6997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Chalkboard"/>
                  <a:cs typeface="Chalkboard"/>
                </a:rPr>
                <a:t>Violation of type specs are observed on borders between the two worlds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3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1" i="0" kern="1200">
                <a:solidFill>
                  <a:srgbClr val="215968"/>
                </a:solidFill>
                <a:latin typeface="Chalkboard"/>
                <a:ea typeface="+mj-ea"/>
                <a:cs typeface="Chalkboard"/>
              </a:defRPr>
            </a:lvl1pPr>
          </a:lstStyle>
          <a:p>
            <a:r>
              <a:rPr lang="en-US" altLang="ja-JP" dirty="0" smtClean="0"/>
              <a:t>Crux of interaction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have to establish that:</a:t>
            </a:r>
          </a:p>
          <a:p>
            <a:pPr marL="0" indent="0" algn="ctr">
              <a:buNone/>
            </a:pPr>
            <a:r>
              <a:rPr lang="en-US" altLang="ja-JP" sz="3600" b="1" i="1" dirty="0" smtClean="0"/>
              <a:t>All interactions are </a:t>
            </a:r>
            <a:r>
              <a:rPr lang="en-US" altLang="ja-JP" sz="3600" b="1" i="1" dirty="0" smtClean="0">
                <a:solidFill>
                  <a:srgbClr val="953735"/>
                </a:solidFill>
              </a:rPr>
              <a:t>safe</a:t>
            </a:r>
          </a:p>
          <a:p>
            <a:pPr marL="0" indent="0" algn="ctr">
              <a:buNone/>
            </a:pPr>
            <a:endParaRPr lang="en-US" altLang="ja-JP" sz="2000" b="1" i="1" dirty="0" smtClean="0"/>
          </a:p>
          <a:p>
            <a:pPr marL="0" indent="0">
              <a:buNone/>
            </a:pPr>
            <a:r>
              <a:rPr kumimoji="1" lang="en-US" altLang="ja-JP" dirty="0" smtClean="0"/>
              <a:t>Adding features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could complicate it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77800" y="162818"/>
            <a:ext cx="8369300" cy="1538982"/>
            <a:chOff x="0" y="162818"/>
            <a:chExt cx="8369300" cy="1538982"/>
          </a:xfrm>
        </p:grpSpPr>
        <p:sp>
          <p:nvSpPr>
            <p:cNvPr id="5" name="円形吹き出し 4"/>
            <p:cNvSpPr/>
            <p:nvPr/>
          </p:nvSpPr>
          <p:spPr>
            <a:xfrm>
              <a:off x="0" y="162818"/>
              <a:ext cx="8369300" cy="1538982"/>
            </a:xfrm>
            <a:prstGeom prst="wedgeEllipseCallout">
              <a:avLst>
                <a:gd name="adj1" fmla="val 27119"/>
                <a:gd name="adj2" fmla="val 80655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736600" y="378718"/>
              <a:ext cx="6997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Chalkboard"/>
                  <a:cs typeface="Chalkboard"/>
                </a:rPr>
                <a:t>Violation of type specs are observed on borders between the two worlds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8" name="角丸四角形吹き出し 7"/>
          <p:cNvSpPr/>
          <p:nvPr/>
        </p:nvSpPr>
        <p:spPr>
          <a:xfrm>
            <a:off x="711200" y="4000500"/>
            <a:ext cx="7975600" cy="1841500"/>
          </a:xfrm>
          <a:prstGeom prst="wedgeRoundRectCallout">
            <a:avLst>
              <a:gd name="adj1" fmla="val 25095"/>
              <a:gd name="adj2" fmla="val -114011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Polymorphism: it also has to be ensured that two instantiations of a polymorphic value behave equivalently</a:t>
            </a:r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4096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1" i="0" kern="1200">
                <a:solidFill>
                  <a:srgbClr val="215968"/>
                </a:solidFill>
                <a:latin typeface="Chalkboard"/>
                <a:ea typeface="+mj-ea"/>
                <a:cs typeface="Chalkboard"/>
              </a:defRPr>
            </a:lvl1pPr>
          </a:lstStyle>
          <a:p>
            <a:r>
              <a:rPr lang="en-US" altLang="ja-JP" dirty="0" smtClean="0"/>
              <a:t>Crux of interaction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have to establish that:</a:t>
            </a:r>
          </a:p>
          <a:p>
            <a:pPr marL="0" indent="0" algn="ctr">
              <a:buNone/>
            </a:pPr>
            <a:r>
              <a:rPr lang="en-US" altLang="ja-JP" sz="3600" b="1" i="1" dirty="0" smtClean="0"/>
              <a:t>All </a:t>
            </a:r>
            <a:r>
              <a:rPr lang="en-US" altLang="ja-JP" sz="3600" b="1" i="1" dirty="0" smtClean="0">
                <a:solidFill>
                  <a:srgbClr val="953735"/>
                </a:solidFill>
              </a:rPr>
              <a:t>interactions</a:t>
            </a:r>
            <a:r>
              <a:rPr lang="en-US" altLang="ja-JP" sz="3600" b="1" i="1" dirty="0" smtClean="0"/>
              <a:t> are </a:t>
            </a:r>
            <a:r>
              <a:rPr lang="en-US" altLang="ja-JP" sz="3600" b="1" i="1" dirty="0" smtClean="0">
                <a:solidFill>
                  <a:srgbClr val="000000"/>
                </a:solidFill>
              </a:rPr>
              <a:t>safe</a:t>
            </a:r>
          </a:p>
          <a:p>
            <a:pPr marL="0" indent="0" algn="ctr">
              <a:buNone/>
            </a:pPr>
            <a:endParaRPr lang="en-US" altLang="ja-JP" sz="2000" b="1" i="1" dirty="0" smtClean="0"/>
          </a:p>
          <a:p>
            <a:pPr marL="0" indent="0">
              <a:buNone/>
            </a:pPr>
            <a:r>
              <a:rPr kumimoji="1" lang="en-US" altLang="ja-JP" dirty="0" smtClean="0"/>
              <a:t>Adding features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could complicate it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77800" y="162818"/>
            <a:ext cx="8369300" cy="1538982"/>
            <a:chOff x="0" y="162818"/>
            <a:chExt cx="8369300" cy="1538982"/>
          </a:xfrm>
        </p:grpSpPr>
        <p:sp>
          <p:nvSpPr>
            <p:cNvPr id="5" name="円形吹き出し 4"/>
            <p:cNvSpPr/>
            <p:nvPr/>
          </p:nvSpPr>
          <p:spPr>
            <a:xfrm>
              <a:off x="0" y="162818"/>
              <a:ext cx="8369300" cy="1538982"/>
            </a:xfrm>
            <a:prstGeom prst="wedgeEllipseCallout">
              <a:avLst>
                <a:gd name="adj1" fmla="val 27119"/>
                <a:gd name="adj2" fmla="val 80655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736600" y="378718"/>
              <a:ext cx="6997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latin typeface="Chalkboard"/>
                  <a:cs typeface="Chalkboard"/>
                </a:rPr>
                <a:t>Violation of type specs are observed on borders between the two worlds</a:t>
              </a:r>
              <a:endParaRPr kumimoji="1" lang="ja-JP" altLang="en-US" sz="32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8" name="角丸四角形吹き出し 7"/>
          <p:cNvSpPr/>
          <p:nvPr/>
        </p:nvSpPr>
        <p:spPr>
          <a:xfrm>
            <a:off x="596900" y="4000499"/>
            <a:ext cx="7785100" cy="2641601"/>
          </a:xfrm>
          <a:prstGeom prst="wedgeRoundRectCallout">
            <a:avLst>
              <a:gd name="adj1" fmla="val -10116"/>
              <a:gd name="adj2" fmla="val -95830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Algebraic </a:t>
            </a:r>
            <a:r>
              <a:rPr lang="en-US" altLang="ja-JP" sz="3200" dirty="0" err="1" smtClean="0">
                <a:solidFill>
                  <a:srgbClr val="000000"/>
                </a:solidFill>
                <a:latin typeface="Chalkboard"/>
                <a:cs typeface="Chalkboard"/>
              </a:rPr>
              <a:t>datatypes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: </a:t>
            </a:r>
            <a:b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(1) static interactions between </a:t>
            </a:r>
            <a:b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refinement types and </a:t>
            </a:r>
            <a:r>
              <a:rPr lang="en-US" altLang="ja-JP" sz="3200" dirty="0" err="1" smtClean="0">
                <a:solidFill>
                  <a:srgbClr val="000000"/>
                </a:solidFill>
                <a:latin typeface="Chalkboard"/>
                <a:cs typeface="Chalkboard"/>
              </a:rPr>
              <a:t>datatypes</a:t>
            </a:r>
            <a:endParaRPr lang="en-US" altLang="ja-JP" sz="32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(2) dynamic interactions between </a:t>
            </a:r>
            <a:b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   different but compatible </a:t>
            </a:r>
            <a:r>
              <a:rPr lang="en-US" altLang="ja-JP" sz="3200" dirty="0" err="1" smtClean="0">
                <a:solidFill>
                  <a:srgbClr val="000000"/>
                </a:solidFill>
                <a:latin typeface="Chalkboard"/>
                <a:cs typeface="Chalkboard"/>
              </a:rPr>
              <a:t>datatypes</a:t>
            </a:r>
            <a:endParaRPr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8012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32468"/>
            <a:ext cx="8737600" cy="4677832"/>
          </a:xfrm>
        </p:spPr>
        <p:txBody>
          <a:bodyPr>
            <a:normAutofit/>
          </a:bodyPr>
          <a:lstStyle/>
          <a:p>
            <a:r>
              <a:rPr lang="en-US" altLang="ja-JP" dirty="0"/>
              <a:t>Framework to </a:t>
            </a:r>
            <a:r>
              <a:rPr lang="en-US" altLang="ja-JP" dirty="0" smtClean="0"/>
              <a:t>establish safe interaction </a:t>
            </a:r>
            <a:br>
              <a:rPr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/>
              <a:t>a uniform </a:t>
            </a:r>
            <a:r>
              <a:rPr lang="en-US" altLang="ja-JP" dirty="0" smtClean="0"/>
              <a:t>way</a:t>
            </a:r>
          </a:p>
          <a:p>
            <a:pPr lvl="1"/>
            <a:r>
              <a:rPr lang="en-US" altLang="ja-JP" dirty="0"/>
              <a:t>w</a:t>
            </a:r>
            <a:r>
              <a:rPr lang="en-US" altLang="ja-JP" dirty="0" smtClean="0"/>
              <a:t>ith other features such as effects</a:t>
            </a:r>
            <a:endParaRPr lang="en-US" altLang="ja-JP" dirty="0"/>
          </a:p>
          <a:p>
            <a:r>
              <a:rPr lang="en-US" altLang="ja-JP" dirty="0" smtClean="0"/>
              <a:t>Formal calculus with all </a:t>
            </a:r>
            <a:r>
              <a:rPr lang="en-US" altLang="ja-JP" dirty="0"/>
              <a:t>typing styles</a:t>
            </a:r>
          </a:p>
          <a:p>
            <a:r>
              <a:rPr lang="en-US" altLang="ja-JP" dirty="0"/>
              <a:t>L</a:t>
            </a:r>
            <a:r>
              <a:rPr lang="en-US" altLang="ja-JP" dirty="0" smtClean="0"/>
              <a:t>anguage</a:t>
            </a:r>
            <a:endParaRPr lang="en-US" altLang="ja-JP" dirty="0"/>
          </a:p>
          <a:p>
            <a:pPr lvl="1"/>
            <a:r>
              <a:rPr lang="en-US" altLang="ja-JP" dirty="0" smtClean="0"/>
              <a:t>Design not </a:t>
            </a:r>
            <a:r>
              <a:rPr lang="en-US" altLang="ja-JP" dirty="0"/>
              <a:t>to “shoot yourself in the foot”</a:t>
            </a:r>
          </a:p>
          <a:p>
            <a:pPr lvl="1"/>
            <a:r>
              <a:rPr lang="en-US" altLang="ja-JP" dirty="0"/>
              <a:t>Implementation with efficient dynamic checks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Integration frameworks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based on dynamic checking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100" y="2119040"/>
            <a:ext cx="3015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4F6228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100" y="3151134"/>
            <a:ext cx="2573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Static typing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100" y="4270004"/>
            <a:ext cx="2270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Dep. typing</a:t>
            </a:r>
            <a:endParaRPr kumimoji="1" lang="ja-JP" altLang="en-US" sz="3200" dirty="0" smtClean="0">
              <a:solidFill>
                <a:schemeClr val="accent4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右中かっこ 7"/>
          <p:cNvSpPr/>
          <p:nvPr/>
        </p:nvSpPr>
        <p:spPr>
          <a:xfrm>
            <a:off x="3255173" y="2251164"/>
            <a:ext cx="482911" cy="1737967"/>
          </a:xfrm>
          <a:prstGeom prst="rightBrace">
            <a:avLst>
              <a:gd name="adj1" fmla="val 63898"/>
              <a:gd name="adj2" fmla="val 50000"/>
            </a:avLst>
          </a:prstGeom>
          <a:ln w="76200" cap="flat">
            <a:solidFill>
              <a:schemeClr val="accent2">
                <a:lumMod val="75000"/>
              </a:schemeClr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78906" y="2251164"/>
            <a:ext cx="4126211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6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Gradual typing</a:t>
            </a:r>
          </a:p>
          <a:p>
            <a:pPr algn="ctr"/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[Siek&amp;Taha’06]</a:t>
            </a:r>
            <a:endParaRPr kumimoji="1" lang="ja-JP" altLang="en-US" sz="2800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3255173" y="3344493"/>
            <a:ext cx="482911" cy="1510288"/>
          </a:xfrm>
          <a:prstGeom prst="rightBrace">
            <a:avLst>
              <a:gd name="adj1" fmla="val 63898"/>
              <a:gd name="adj2" fmla="val 50000"/>
            </a:avLst>
          </a:prstGeom>
          <a:ln w="76200" cap="flat">
            <a:solidFill>
              <a:schemeClr val="accent5">
                <a:lumMod val="50000"/>
              </a:schemeClr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09628" y="3592806"/>
            <a:ext cx="5141106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600" dirty="0" smtClean="0">
                <a:solidFill>
                  <a:schemeClr val="accent5">
                    <a:lumMod val="50000"/>
                  </a:schemeClr>
                </a:solidFill>
                <a:latin typeface="Chalkboard"/>
                <a:cs typeface="Chalkboard"/>
              </a:rPr>
              <a:t>Manifest contracts</a:t>
            </a:r>
          </a:p>
          <a:p>
            <a:pPr algn="ctr"/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latin typeface="Chalkboard"/>
                <a:cs typeface="Chalkboard"/>
              </a:rPr>
              <a:t>[Flanagan’06,Greenberg+’10]</a:t>
            </a:r>
            <a:endParaRPr kumimoji="1" lang="ja-JP" altLang="en-US" sz="2800" dirty="0" smtClean="0">
              <a:solidFill>
                <a:schemeClr val="accent5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6817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860" y="1532468"/>
            <a:ext cx="9144000" cy="4525963"/>
          </a:xfrm>
        </p:spPr>
        <p:txBody>
          <a:bodyPr/>
          <a:lstStyle/>
          <a:p>
            <a:r>
              <a:rPr lang="en-US" altLang="ja-JP" dirty="0" smtClean="0"/>
              <a:t>We study integration of </a:t>
            </a:r>
            <a:r>
              <a:rPr kumimoji="1" lang="en-US" altLang="ja-JP" dirty="0" smtClean="0"/>
              <a:t>dynamic</a:t>
            </a:r>
            <a:r>
              <a:rPr kumimoji="1" lang="en-US" altLang="ja-JP" dirty="0" smtClean="0"/>
              <a:t>, static,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/>
              <a:t>dependent </a:t>
            </a:r>
            <a:r>
              <a:rPr kumimoji="1" lang="en-US" altLang="ja-JP" dirty="0" smtClean="0"/>
              <a:t>typing via </a:t>
            </a:r>
            <a:r>
              <a:rPr lang="en-US" altLang="ja-JP" dirty="0" smtClean="0"/>
              <a:t>dynamic type checking</a:t>
            </a:r>
          </a:p>
          <a:p>
            <a:pPr lvl="1"/>
            <a:r>
              <a:rPr kumimoji="1" lang="en-US" altLang="ja-JP" sz="3200" dirty="0" smtClean="0"/>
              <a:t>All interactions have to be safe</a:t>
            </a:r>
            <a:endParaRPr kumimoji="1" lang="en-US" altLang="ja-JP" sz="3200" dirty="0" smtClean="0"/>
          </a:p>
          <a:p>
            <a:r>
              <a:rPr lang="en-US" altLang="ja-JP" dirty="0" smtClean="0"/>
              <a:t>Especially, </a:t>
            </a:r>
            <a:r>
              <a:rPr lang="en-US" altLang="ja-JP" dirty="0" smtClean="0"/>
              <a:t>we investigate: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Gradual typing with delimited control</a:t>
            </a:r>
          </a:p>
          <a:p>
            <a:pPr lvl="1"/>
            <a:r>
              <a:rPr lang="en-US" altLang="ja-JP" dirty="0" smtClean="0"/>
              <a:t>Manifest contracts with polymorphism</a:t>
            </a:r>
          </a:p>
          <a:p>
            <a:pPr lvl="1"/>
            <a:r>
              <a:rPr kumimoji="1" lang="en-US" altLang="ja-JP" dirty="0" smtClean="0"/>
              <a:t>Manifest contracts with algebraic datatypes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52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7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Translation example</a:t>
            </a:r>
            <a:br>
              <a:rPr kumimoji="1" lang="en-US" altLang="ja-JP" dirty="0" smtClean="0"/>
            </a:br>
            <a:r>
              <a:rPr kumimoji="1" lang="en-US" altLang="ja-JP" dirty="0" smtClean="0"/>
              <a:t> red-black trees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11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Red-black tree</a:t>
            </a:r>
            <a:endParaRPr kumimoji="1" lang="ja-JP" altLang="en-US" dirty="0"/>
          </a:p>
        </p:txBody>
      </p:sp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4" y="1681516"/>
            <a:ext cx="8034653" cy="38666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92421" y="6001912"/>
            <a:ext cx="547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altLang="ja-JP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/wiki/Red%E2%80%93black_tree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2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Invariants on red-black trees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sym typeface="Wingdings"/>
              </a:rPr>
              <a:t>The root is colored black</a:t>
            </a:r>
          </a:p>
          <a:p>
            <a:pPr marL="478800" indent="-514350">
              <a:buFont typeface="+mj-lt"/>
              <a:buAutoNum type="arabicPeriod"/>
            </a:pPr>
            <a:r>
              <a:rPr lang="en-US" altLang="ja-JP" dirty="0">
                <a:sym typeface="Wingdings"/>
              </a:rPr>
              <a:t>All leaves are colored black</a:t>
            </a:r>
          </a:p>
          <a:p>
            <a:pPr marL="478800" indent="-514350">
              <a:buFont typeface="+mj-lt"/>
              <a:buAutoNum type="arabicPeriod"/>
            </a:pPr>
            <a:r>
              <a:rPr lang="en-US" altLang="ja-JP" dirty="0">
                <a:sym typeface="Wingdings"/>
              </a:rPr>
              <a:t>Children of a red node are colored black</a:t>
            </a:r>
          </a:p>
          <a:p>
            <a:pPr marL="478800" indent="-514350">
              <a:buFont typeface="+mj-lt"/>
              <a:buAutoNum type="arabicPeriod"/>
            </a:pPr>
            <a:r>
              <a:rPr lang="en-US" altLang="ja-JP" dirty="0">
                <a:sym typeface="Wingdings"/>
              </a:rPr>
              <a:t>Every path from the root to a leaf has the same number of black </a:t>
            </a:r>
            <a:r>
              <a:rPr lang="en-US" altLang="ja-JP" dirty="0" smtClean="0">
                <a:sym typeface="Wingdings"/>
              </a:rPr>
              <a:t>nodes</a:t>
            </a:r>
            <a:endParaRPr lang="en-US" altLang="ja-JP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92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218140" y="5697"/>
            <a:ext cx="8746565" cy="1143000"/>
          </a:xfrm>
        </p:spPr>
        <p:txBody>
          <a:bodyPr/>
          <a:lstStyle/>
          <a:p>
            <a:r>
              <a:rPr kumimoji="1" lang="en-US" altLang="ja-JP" dirty="0" smtClean="0"/>
              <a:t>Predicate: </a:t>
            </a:r>
            <a:r>
              <a:rPr kumimoji="1" lang="en-US" altLang="ja-JP" dirty="0" err="1" smtClean="0"/>
              <a:t>rbtree</a:t>
            </a:r>
            <a:endParaRPr kumimoji="1" lang="ja-JP" altLang="en-US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926203" y="1507875"/>
            <a:ext cx="7522840" cy="1087554"/>
          </a:xfrm>
          <a:prstGeom prst="snip1Rect">
            <a:avLst/>
          </a:prstGeom>
          <a:noFill/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val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tree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int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color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9384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218140" y="5697"/>
            <a:ext cx="8746565" cy="1143000"/>
          </a:xfrm>
        </p:spPr>
        <p:txBody>
          <a:bodyPr/>
          <a:lstStyle/>
          <a:p>
            <a:r>
              <a:rPr kumimoji="1" lang="en-US" altLang="ja-JP" dirty="0" smtClean="0"/>
              <a:t>Predicate: </a:t>
            </a:r>
            <a:r>
              <a:rPr kumimoji="1" lang="en-US" altLang="ja-JP" dirty="0" err="1" smtClean="0"/>
              <a:t>rbtree</a:t>
            </a:r>
            <a:endParaRPr kumimoji="1" lang="ja-JP" altLang="en-US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926203" y="1507875"/>
            <a:ext cx="7522840" cy="1087554"/>
          </a:xfrm>
          <a:prstGeom prst="snip1Rect">
            <a:avLst/>
          </a:prstGeom>
          <a:noFill/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val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3000" b="1" dirty="0" smtClean="0">
                <a:solidFill>
                  <a:srgbClr val="953735"/>
                </a:solidFill>
                <a:latin typeface="Chalkboard"/>
                <a:cs typeface="Chalkboard"/>
              </a:rPr>
              <a:t>tree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int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color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29569" y="2786004"/>
            <a:ext cx="1725891" cy="475417"/>
          </a:xfrm>
          <a:prstGeom prst="wedgeRoundRectCallout">
            <a:avLst>
              <a:gd name="adj1" fmla="val 102252"/>
              <a:gd name="adj2" fmla="val -157852"/>
              <a:gd name="adj3" fmla="val 16667"/>
            </a:avLst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latin typeface="Chalkboard"/>
                <a:cs typeface="Chalkboard"/>
              </a:rPr>
              <a:t>T</a:t>
            </a:r>
            <a:r>
              <a:rPr lang="en-US" altLang="ja-JP" sz="2800" dirty="0" smtClean="0">
                <a:latin typeface="Chalkboard"/>
                <a:cs typeface="Chalkboard"/>
              </a:rPr>
              <a:t>he root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9384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218140" y="5697"/>
            <a:ext cx="8746565" cy="1143000"/>
          </a:xfrm>
        </p:spPr>
        <p:txBody>
          <a:bodyPr/>
          <a:lstStyle/>
          <a:p>
            <a:r>
              <a:rPr kumimoji="1" lang="en-US" altLang="ja-JP" dirty="0" smtClean="0"/>
              <a:t>Predicate: </a:t>
            </a:r>
            <a:r>
              <a:rPr kumimoji="1" lang="en-US" altLang="ja-JP" dirty="0" err="1" smtClean="0"/>
              <a:t>rbtree</a:t>
            </a:r>
            <a:endParaRPr kumimoji="1" lang="ja-JP" altLang="en-US" dirty="0"/>
          </a:p>
        </p:txBody>
      </p:sp>
      <p:sp>
        <p:nvSpPr>
          <p:cNvPr id="16" name="1 つの角を切り取った四角形 15"/>
          <p:cNvSpPr/>
          <p:nvPr/>
        </p:nvSpPr>
        <p:spPr>
          <a:xfrm>
            <a:off x="926203" y="1507875"/>
            <a:ext cx="7522840" cy="1087554"/>
          </a:xfrm>
          <a:prstGeom prst="snip1Rect">
            <a:avLst/>
          </a:prstGeom>
          <a:noFill/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val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3000" b="1" dirty="0" smtClean="0">
                <a:solidFill>
                  <a:srgbClr val="953735"/>
                </a:solidFill>
                <a:latin typeface="Chalkboard"/>
                <a:cs typeface="Chalkboard"/>
              </a:rPr>
              <a:t>tree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→ </a:t>
            </a:r>
            <a:r>
              <a:rPr lang="en-US" altLang="ja-JP" sz="3000" b="1" dirty="0" err="1" smtClean="0">
                <a:solidFill>
                  <a:schemeClr val="accent1">
                    <a:lumMod val="75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color</a:t>
            </a:r>
            <a:r>
              <a:rPr lang="en-US" altLang="ja-JP" sz="30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18140" y="3433900"/>
            <a:ext cx="4469483" cy="1295792"/>
          </a:xfrm>
          <a:prstGeom prst="wedgeRoundRectCallout">
            <a:avLst>
              <a:gd name="adj1" fmla="val 51349"/>
              <a:gd name="adj2" fmla="val -13587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762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latin typeface="Chalkboard"/>
                <a:cs typeface="Chalkboard"/>
              </a:rPr>
              <a:t>The number of black nodes in every path from the root to any leaf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29569" y="2786004"/>
            <a:ext cx="1725891" cy="475417"/>
          </a:xfrm>
          <a:prstGeom prst="wedgeRoundRectCallout">
            <a:avLst>
              <a:gd name="adj1" fmla="val 102252"/>
              <a:gd name="adj2" fmla="val -157852"/>
              <a:gd name="adj3" fmla="val 16667"/>
            </a:avLst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latin typeface="Chalkboard"/>
                <a:cs typeface="Chalkboard"/>
              </a:rPr>
              <a:t>T</a:t>
            </a:r>
            <a:r>
              <a:rPr lang="en-US" altLang="ja-JP" sz="2800" dirty="0" smtClean="0">
                <a:latin typeface="Chalkboard"/>
                <a:cs typeface="Chalkboard"/>
              </a:rPr>
              <a:t>he root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9384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926203" y="1507875"/>
            <a:ext cx="7522840" cy="1087554"/>
          </a:xfrm>
          <a:prstGeom prst="snip1Rect">
            <a:avLst/>
          </a:prstGeom>
          <a:noFill/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val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3000" b="1" dirty="0" smtClean="0">
                <a:solidFill>
                  <a:srgbClr val="953735"/>
                </a:solidFill>
                <a:latin typeface="Chalkboard"/>
                <a:cs typeface="Chalkboard"/>
              </a:rPr>
              <a:t>tree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→ </a:t>
            </a:r>
            <a:r>
              <a:rPr lang="en-US" altLang="ja-JP" sz="3000" b="1" dirty="0" err="1" smtClean="0">
                <a:solidFill>
                  <a:schemeClr val="accent1">
                    <a:lumMod val="75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color</a:t>
            </a:r>
            <a:r>
              <a:rPr lang="en-US" altLang="ja-JP" sz="30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18140" y="3433900"/>
            <a:ext cx="4469483" cy="1295792"/>
          </a:xfrm>
          <a:prstGeom prst="wedgeRoundRectCallout">
            <a:avLst>
              <a:gd name="adj1" fmla="val 51349"/>
              <a:gd name="adj2" fmla="val -13587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762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latin typeface="Chalkboard"/>
                <a:cs typeface="Chalkboard"/>
              </a:rPr>
              <a:t>The number of black nodes in every path from the root to any leaf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29569" y="2786004"/>
            <a:ext cx="1725891" cy="475417"/>
          </a:xfrm>
          <a:prstGeom prst="wedgeRoundRectCallout">
            <a:avLst>
              <a:gd name="adj1" fmla="val 102252"/>
              <a:gd name="adj2" fmla="val -157852"/>
              <a:gd name="adj3" fmla="val 16667"/>
            </a:avLst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latin typeface="Chalkboard"/>
                <a:cs typeface="Chalkboard"/>
              </a:rPr>
              <a:t>T</a:t>
            </a:r>
            <a:r>
              <a:rPr lang="en-US" altLang="ja-JP" sz="2800" dirty="0" smtClean="0">
                <a:latin typeface="Chalkboard"/>
                <a:cs typeface="Chalkboard"/>
              </a:rPr>
              <a:t>he root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043732" y="3433900"/>
            <a:ext cx="3920971" cy="698341"/>
          </a:xfrm>
          <a:prstGeom prst="wedgeRoundRectCallout">
            <a:avLst>
              <a:gd name="adj1" fmla="val -17038"/>
              <a:gd name="adj2" fmla="val -201099"/>
              <a:gd name="adj3" fmla="val 16667"/>
            </a:avLst>
          </a:prstGeom>
          <a:solidFill>
            <a:schemeClr val="accent3">
              <a:lumMod val="75000"/>
            </a:schemeClr>
          </a:solidFill>
          <a:ln w="76200" cmpd="sng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latin typeface="Chalkboard"/>
                <a:cs typeface="Chalkboard"/>
              </a:rPr>
              <a:t>The color of the </a:t>
            </a:r>
            <a:r>
              <a:rPr kumimoji="1" lang="en-US" altLang="ja-JP" sz="2800" dirty="0" smtClean="0">
                <a:latin typeface="Chalkboard"/>
                <a:cs typeface="Chalkboard"/>
              </a:rPr>
              <a:t>root</a:t>
            </a:r>
            <a:endParaRPr kumimoji="1" lang="en-US" altLang="ja-JP" sz="2800" dirty="0" smtClean="0">
              <a:latin typeface="Chalkboard"/>
              <a:cs typeface="Chalkboard"/>
            </a:endParaRP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218140" y="5697"/>
            <a:ext cx="8746565" cy="1143000"/>
          </a:xfrm>
        </p:spPr>
        <p:txBody>
          <a:bodyPr/>
          <a:lstStyle/>
          <a:p>
            <a:r>
              <a:rPr kumimoji="1" lang="en-US" altLang="ja-JP" dirty="0" smtClean="0"/>
              <a:t>Predicate: </a:t>
            </a:r>
            <a:r>
              <a:rPr kumimoji="1" lang="en-US" altLang="ja-JP" dirty="0" err="1" smtClean="0"/>
              <a:t>rbtree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39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926203" y="1507875"/>
            <a:ext cx="7522840" cy="1087554"/>
          </a:xfrm>
          <a:prstGeom prst="snip1Rect">
            <a:avLst/>
          </a:prstGeom>
          <a:noFill/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val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: </a:t>
            </a:r>
            <a:r>
              <a:rPr lang="en-US" altLang="ja-JP" sz="3000" b="1" dirty="0" smtClean="0">
                <a:solidFill>
                  <a:srgbClr val="953735"/>
                </a:solidFill>
                <a:latin typeface="Chalkboard"/>
                <a:cs typeface="Chalkboard"/>
              </a:rPr>
              <a:t>tree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→ </a:t>
            </a:r>
            <a:r>
              <a:rPr lang="en-US" altLang="ja-JP" sz="3000" b="1" dirty="0" err="1" smtClean="0">
                <a:solidFill>
                  <a:schemeClr val="accent1">
                    <a:lumMod val="75000"/>
                  </a:schemeClr>
                </a:solidFill>
                <a:latin typeface="Chalkboard"/>
                <a:cs typeface="Chalkboard"/>
              </a:rPr>
              <a:t>int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color</a:t>
            </a:r>
            <a:r>
              <a:rPr lang="en-US" altLang="ja-JP" sz="30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→ </a:t>
            </a:r>
            <a:r>
              <a:rPr lang="en-US" altLang="ja-JP" sz="3000" dirty="0" err="1" smtClean="0">
                <a:solidFill>
                  <a:srgbClr val="000000"/>
                </a:solidFill>
                <a:latin typeface="Chalkboard"/>
                <a:cs typeface="Chalkboard"/>
              </a:rPr>
              <a:t>bool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18140" y="3433900"/>
            <a:ext cx="4469483" cy="1295792"/>
          </a:xfrm>
          <a:prstGeom prst="wedgeRoundRectCallout">
            <a:avLst>
              <a:gd name="adj1" fmla="val 51349"/>
              <a:gd name="adj2" fmla="val -13587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762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latin typeface="Chalkboard"/>
                <a:cs typeface="Chalkboard"/>
              </a:rPr>
              <a:t>The number of black nodes in every path from the root to any leaf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29569" y="2786004"/>
            <a:ext cx="1725891" cy="475417"/>
          </a:xfrm>
          <a:prstGeom prst="wedgeRoundRectCallout">
            <a:avLst>
              <a:gd name="adj1" fmla="val 102252"/>
              <a:gd name="adj2" fmla="val -157852"/>
              <a:gd name="adj3" fmla="val 16667"/>
            </a:avLst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latin typeface="Chalkboard"/>
                <a:cs typeface="Chalkboard"/>
              </a:rPr>
              <a:t>T</a:t>
            </a:r>
            <a:r>
              <a:rPr lang="en-US" altLang="ja-JP" sz="2800" dirty="0" smtClean="0">
                <a:latin typeface="Chalkboard"/>
                <a:cs typeface="Chalkboard"/>
              </a:rPr>
              <a:t>he root</a:t>
            </a:r>
            <a:endParaRPr kumimoji="1" lang="ja-JP" altLang="en-US" sz="2800" dirty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043732" y="3433900"/>
            <a:ext cx="3920971" cy="698341"/>
          </a:xfrm>
          <a:prstGeom prst="wedgeRoundRectCallout">
            <a:avLst>
              <a:gd name="adj1" fmla="val -17038"/>
              <a:gd name="adj2" fmla="val -201099"/>
              <a:gd name="adj3" fmla="val 16667"/>
            </a:avLst>
          </a:prstGeom>
          <a:solidFill>
            <a:schemeClr val="accent3">
              <a:lumMod val="75000"/>
            </a:schemeClr>
          </a:solidFill>
          <a:ln w="76200" cmpd="sng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latin typeface="Chalkboard"/>
                <a:cs typeface="Chalkboard"/>
              </a:rPr>
              <a:t>The color of the </a:t>
            </a:r>
            <a:r>
              <a:rPr kumimoji="1" lang="en-US" altLang="ja-JP" sz="2800" dirty="0" smtClean="0">
                <a:latin typeface="Chalkboard"/>
                <a:cs typeface="Chalkboard"/>
              </a:rPr>
              <a:t>root</a:t>
            </a:r>
            <a:endParaRPr kumimoji="1" lang="en-US" altLang="ja-JP" sz="2800" dirty="0" smtClean="0">
              <a:latin typeface="Chalkboard"/>
              <a:cs typeface="Chalkboard"/>
            </a:endParaRPr>
          </a:p>
        </p:txBody>
      </p:sp>
      <p:sp>
        <p:nvSpPr>
          <p:cNvPr id="14" name="タイトル 2"/>
          <p:cNvSpPr>
            <a:spLocks noGrp="1"/>
          </p:cNvSpPr>
          <p:nvPr>
            <p:ph type="title"/>
          </p:nvPr>
        </p:nvSpPr>
        <p:spPr>
          <a:xfrm>
            <a:off x="218140" y="5697"/>
            <a:ext cx="8746565" cy="1143000"/>
          </a:xfrm>
        </p:spPr>
        <p:txBody>
          <a:bodyPr/>
          <a:lstStyle/>
          <a:p>
            <a:r>
              <a:rPr kumimoji="1" lang="en-US" altLang="ja-JP" dirty="0" smtClean="0"/>
              <a:t>Predicate: </a:t>
            </a:r>
            <a:r>
              <a:rPr kumimoji="1" lang="en-US" altLang="ja-JP" dirty="0" err="1" smtClean="0"/>
              <a:t>rbtree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9569" y="4800206"/>
            <a:ext cx="705834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t</a:t>
            </a:r>
            <a:r>
              <a:rPr kumimoji="1" lang="en-US" altLang="ja-JP" sz="3200" dirty="0" smtClean="0">
                <a:latin typeface="Chalkboard"/>
                <a:cs typeface="Chalkboard"/>
              </a:rPr>
              <a:t>ype 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rbtree</a:t>
            </a:r>
            <a:r>
              <a:rPr kumimoji="1" lang="en-US" altLang="ja-JP" sz="3200" dirty="0" smtClean="0"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latin typeface="Chalkboard"/>
                <a:cs typeface="Chalkboard"/>
              </a:rPr>
              <a:t>=</a:t>
            </a:r>
          </a:p>
          <a:p>
            <a:endParaRPr kumimoji="1" lang="en-US" altLang="ja-JP" sz="1000" dirty="0" smtClean="0">
              <a:latin typeface="Chalkboard"/>
              <a:cs typeface="Chalkboard"/>
            </a:endParaRPr>
          </a:p>
          <a:p>
            <a:r>
              <a:rPr lang="en-US" altLang="ja-JP" sz="3200" dirty="0" smtClean="0"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cs typeface="Chalkboard"/>
              </a:rPr>
              <a:t>∃</a:t>
            </a:r>
            <a:r>
              <a:rPr lang="en-US" altLang="ja-JP" sz="3200" dirty="0" err="1" smtClean="0">
                <a:latin typeface="Chalkboard"/>
                <a:cs typeface="Chalkboard"/>
              </a:rPr>
              <a:t>n:int</a:t>
            </a:r>
            <a:r>
              <a:rPr lang="en-US" altLang="ja-JP" sz="3200" dirty="0" smtClean="0">
                <a:latin typeface="Chalkboard"/>
                <a:cs typeface="Chalkboard"/>
              </a:rPr>
              <a:t>.</a:t>
            </a:r>
            <a:r>
              <a:rPr lang="en-US" altLang="ja-JP" sz="3200" dirty="0" smtClean="0"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cs typeface="Chalkboard"/>
              </a:rPr>
              <a:t>{ </a:t>
            </a:r>
            <a:r>
              <a:rPr lang="en-US" altLang="ja-JP" sz="3200" dirty="0" err="1" smtClean="0">
                <a:latin typeface="Chalkboard"/>
                <a:cs typeface="Chalkboard"/>
              </a:rPr>
              <a:t>t:tree</a:t>
            </a:r>
            <a:r>
              <a:rPr lang="en-US" altLang="ja-JP" sz="3200" dirty="0" smtClean="0">
                <a:latin typeface="Chalkboard"/>
                <a:cs typeface="Chalkboard"/>
              </a:rPr>
              <a:t> | </a:t>
            </a:r>
            <a:r>
              <a:rPr lang="en-US" altLang="ja-JP" sz="3200" dirty="0" err="1" smtClean="0">
                <a:latin typeface="Chalkboard"/>
                <a:cs typeface="Chalkboard"/>
              </a:rPr>
              <a:t>rbtree</a:t>
            </a:r>
            <a:r>
              <a:rPr lang="en-US" altLang="ja-JP" sz="3200" dirty="0" smtClean="0">
                <a:latin typeface="Chalkboard"/>
                <a:cs typeface="Chalkboard"/>
              </a:rPr>
              <a:t> t n </a:t>
            </a:r>
            <a:r>
              <a:rPr lang="en-US" altLang="ja-JP" sz="3200" dirty="0" smtClean="0">
                <a:latin typeface="Chalkboard"/>
                <a:cs typeface="Chalkboard"/>
              </a:rPr>
              <a:t>Black </a:t>
            </a:r>
            <a:r>
              <a:rPr lang="en-US" altLang="ja-JP" sz="3200" dirty="0" smtClean="0">
                <a:latin typeface="Chalkboard"/>
                <a:cs typeface="Chalkboard"/>
              </a:rPr>
              <a:t>}</a:t>
            </a:r>
            <a:endParaRPr kumimoji="1" lang="ja-JP" altLang="en-US" sz="3200" dirty="0">
              <a:latin typeface="Chalkboard"/>
              <a:cs typeface="Chalkboard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536698" y="4645128"/>
            <a:ext cx="2100808" cy="454717"/>
          </a:xfrm>
          <a:prstGeom prst="wedgeRoundRectCallout">
            <a:avLst>
              <a:gd name="adj1" fmla="val -32877"/>
              <a:gd name="adj2" fmla="val 115431"/>
              <a:gd name="adj3" fmla="val 16667"/>
            </a:avLst>
          </a:prstGeom>
          <a:solidFill>
            <a:srgbClr val="31859C"/>
          </a:solidFill>
          <a:ln w="76200" cmpd="sng">
            <a:solidFill>
              <a:srgbClr val="31859C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600" dirty="0" smtClean="0">
                <a:latin typeface="Chalkboard"/>
                <a:cs typeface="Chalkboard"/>
              </a:rPr>
              <a:t>Condition 1</a:t>
            </a:r>
            <a:endParaRPr kumimoji="1" lang="ja-JP" altLang="en-US" sz="26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4922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940" y="274638"/>
            <a:ext cx="849564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 smtClean="0"/>
              <a:t>Casts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4000" dirty="0" smtClean="0"/>
              <a:t>dynamic type-based spec </a:t>
            </a:r>
            <a:r>
              <a:rPr kumimoji="1" lang="en-US" altLang="ja-JP" sz="4000" dirty="0" smtClean="0"/>
              <a:t>checking 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85564" y="1896180"/>
            <a:ext cx="2704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Chalkboard"/>
                <a:cs typeface="Chalkboard"/>
              </a:rPr>
              <a:t>s</a:t>
            </a:r>
            <a:r>
              <a:rPr lang="en-US" altLang="ja-JP" sz="4400" dirty="0" smtClean="0">
                <a:latin typeface="Chalkboard"/>
                <a:cs typeface="Chalkboard"/>
              </a:rPr>
              <a:t> : S     T</a:t>
            </a:r>
            <a:endParaRPr kumimoji="1" lang="ja-JP" altLang="en-US" sz="4400" dirty="0" smtClean="0">
              <a:latin typeface="Chalkboard"/>
              <a:cs typeface="Chalkboard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65621"/>
            <a:ext cx="8229600" cy="130562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run-time test to check term s of type S belongs to type T  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57615"/>
              </p:ext>
            </p:extLst>
          </p:nvPr>
        </p:nvGraphicFramePr>
        <p:xfrm>
          <a:off x="4471563" y="1995169"/>
          <a:ext cx="1041207" cy="65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408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1563" y="1995169"/>
                        <a:ext cx="1041207" cy="65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図形グループ 32"/>
          <p:cNvGrpSpPr/>
          <p:nvPr/>
        </p:nvGrpSpPr>
        <p:grpSpPr>
          <a:xfrm>
            <a:off x="457200" y="3817064"/>
            <a:ext cx="8656618" cy="555611"/>
            <a:chOff x="457200" y="3817064"/>
            <a:chExt cx="8656618" cy="55561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57200" y="3817064"/>
              <a:ext cx="8656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halkboard"/>
                  <a:cs typeface="Chalkboard"/>
                </a:rPr>
                <a:t>l</a:t>
              </a:r>
              <a:r>
                <a:rPr kumimoji="1" lang="en-US" altLang="ja-JP" sz="2800" dirty="0" smtClean="0">
                  <a:latin typeface="Chalkboard"/>
                  <a:cs typeface="Chalkboard"/>
                </a:rPr>
                <a:t>ength [1</a:t>
              </a:r>
              <a:r>
                <a:rPr lang="en-US" altLang="ja-JP" sz="2800" dirty="0" smtClean="0">
                  <a:latin typeface="Chalkboard"/>
                  <a:cs typeface="Chalkboard"/>
                </a:rPr>
                <a:t>;2;…] : int      { x:int | x &gt;= 0 }</a:t>
              </a:r>
              <a:r>
                <a:rPr kumimoji="1" lang="en-US" altLang="ja-JP" sz="2800" dirty="0" smtClean="0">
                  <a:latin typeface="Chalkboard"/>
                  <a:cs typeface="Chalkboard"/>
                </a:rPr>
                <a:t> 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580127"/>
                </p:ext>
              </p:extLst>
            </p:nvPr>
          </p:nvGraphicFramePr>
          <p:xfrm>
            <a:off x="3619499" y="3879822"/>
            <a:ext cx="788563" cy="492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09" name="数式" r:id="rId5" imgW="203200" imgH="127000" progId="Equation.3">
                    <p:embed/>
                  </p:oleObj>
                </mc:Choice>
                <mc:Fallback>
                  <p:oleObj name="数式" r:id="rId5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19499" y="3879822"/>
                          <a:ext cx="788563" cy="4928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図形グループ 14"/>
          <p:cNvGrpSpPr/>
          <p:nvPr/>
        </p:nvGrpSpPr>
        <p:grpSpPr>
          <a:xfrm>
            <a:off x="5504286" y="608209"/>
            <a:ext cx="3474272" cy="1386960"/>
            <a:chOff x="5504286" y="608209"/>
            <a:chExt cx="3474272" cy="1386960"/>
          </a:xfrm>
        </p:grpSpPr>
        <p:sp>
          <p:nvSpPr>
            <p:cNvPr id="13" name="円形吹き出し 12"/>
            <p:cNvSpPr/>
            <p:nvPr/>
          </p:nvSpPr>
          <p:spPr>
            <a:xfrm>
              <a:off x="5504286" y="608209"/>
              <a:ext cx="3474272" cy="1386960"/>
            </a:xfrm>
            <a:prstGeom prst="wedgeEllipseCallout">
              <a:avLst>
                <a:gd name="adj1" fmla="val -27546"/>
                <a:gd name="adj2" fmla="val 99311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818147" y="804975"/>
              <a:ext cx="3088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Similar to downcast in Java 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1263650" y="4251312"/>
            <a:ext cx="6295993" cy="586405"/>
            <a:chOff x="1263650" y="4251312"/>
            <a:chExt cx="6295993" cy="586405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544670"/>
                </p:ext>
              </p:extLst>
            </p:nvPr>
          </p:nvGraphicFramePr>
          <p:xfrm>
            <a:off x="1263650" y="4314812"/>
            <a:ext cx="697208" cy="522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10" name="数式" r:id="rId6" imgW="203200" imgH="152400" progId="Equation.3">
                    <p:embed/>
                  </p:oleObj>
                </mc:Choice>
                <mc:Fallback>
                  <p:oleObj name="数式" r:id="rId6" imgW="2032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63650" y="4314812"/>
                          <a:ext cx="697208" cy="522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テキスト ボックス 16"/>
            <p:cNvSpPr txBox="1"/>
            <p:nvPr/>
          </p:nvSpPr>
          <p:spPr>
            <a:xfrm>
              <a:off x="2096118" y="4251312"/>
              <a:ext cx="5463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Chalkboard"/>
                  <a:cs typeface="Chalkboard"/>
                </a:rPr>
                <a:t>(checking (length [1;2;…] &gt;= 0)…)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1263650" y="4733505"/>
            <a:ext cx="1214179" cy="562634"/>
            <a:chOff x="1263650" y="4733505"/>
            <a:chExt cx="1214179" cy="562634"/>
          </a:xfrm>
        </p:grpSpPr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90695"/>
                </p:ext>
              </p:extLst>
            </p:nvPr>
          </p:nvGraphicFramePr>
          <p:xfrm>
            <a:off x="1263650" y="4773234"/>
            <a:ext cx="697208" cy="522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11" name="数式" r:id="rId8" imgW="203200" imgH="152400" progId="Equation.3">
                    <p:embed/>
                  </p:oleObj>
                </mc:Choice>
                <mc:Fallback>
                  <p:oleObj name="数式" r:id="rId8" imgW="2032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63650" y="4773234"/>
                          <a:ext cx="697208" cy="522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2109863" y="4733505"/>
              <a:ext cx="367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latin typeface="Chalkboard"/>
                  <a:cs typeface="Chalkboard"/>
                </a:rPr>
                <a:t>n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457200" y="5326079"/>
            <a:ext cx="8656618" cy="556040"/>
            <a:chOff x="457200" y="5326079"/>
            <a:chExt cx="8656618" cy="5560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57200" y="5326079"/>
              <a:ext cx="8656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latin typeface="Chalkboard"/>
                  <a:cs typeface="Chalkboard"/>
                </a:rPr>
                <a:t>l</a:t>
              </a:r>
              <a:r>
                <a:rPr kumimoji="1" lang="en-US" altLang="ja-JP" sz="2800" dirty="0" smtClean="0">
                  <a:latin typeface="Chalkboard"/>
                  <a:cs typeface="Chalkboard"/>
                </a:rPr>
                <a:t>ength [1;2;…</a:t>
              </a:r>
              <a:r>
                <a:rPr lang="en-US" altLang="ja-JP" sz="2800" dirty="0" smtClean="0">
                  <a:latin typeface="Chalkboard"/>
                  <a:cs typeface="Chalkboard"/>
                </a:rPr>
                <a:t>] : int      { x:int | x &lt; 0 }</a:t>
              </a:r>
              <a:r>
                <a:rPr kumimoji="1" lang="en-US" altLang="ja-JP" sz="2800" dirty="0" smtClean="0">
                  <a:latin typeface="Chalkboard"/>
                  <a:cs typeface="Chalkboard"/>
                </a:rPr>
                <a:t> 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408224"/>
                </p:ext>
              </p:extLst>
            </p:nvPr>
          </p:nvGraphicFramePr>
          <p:xfrm>
            <a:off x="3619499" y="5389266"/>
            <a:ext cx="788563" cy="492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12" name="数式" r:id="rId9" imgW="203200" imgH="127000" progId="Equation.3">
                    <p:embed/>
                  </p:oleObj>
                </mc:Choice>
                <mc:Fallback>
                  <p:oleObj name="数式" r:id="rId9" imgW="203200" imgH="127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19499" y="5389266"/>
                          <a:ext cx="788563" cy="4928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図形グループ 36"/>
          <p:cNvGrpSpPr/>
          <p:nvPr/>
        </p:nvGrpSpPr>
        <p:grpSpPr>
          <a:xfrm>
            <a:off x="1263650" y="5830890"/>
            <a:ext cx="5095485" cy="683781"/>
            <a:chOff x="1263650" y="5830890"/>
            <a:chExt cx="5095485" cy="683781"/>
          </a:xfrm>
        </p:grpSpPr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023873"/>
                </p:ext>
              </p:extLst>
            </p:nvPr>
          </p:nvGraphicFramePr>
          <p:xfrm>
            <a:off x="1263650" y="5882119"/>
            <a:ext cx="697208" cy="522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13" name="数式" r:id="rId10" imgW="203200" imgH="152400" progId="Equation.3">
                    <p:embed/>
                  </p:oleObj>
                </mc:Choice>
                <mc:Fallback>
                  <p:oleObj name="数式" r:id="rId10" imgW="2032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63650" y="5882119"/>
                          <a:ext cx="697208" cy="522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爆発 1 30"/>
            <p:cNvSpPr/>
            <p:nvPr/>
          </p:nvSpPr>
          <p:spPr>
            <a:xfrm>
              <a:off x="2096118" y="5830890"/>
              <a:ext cx="782342" cy="683781"/>
            </a:xfrm>
            <a:prstGeom prst="irregularSeal1">
              <a:avLst/>
            </a:prstGeom>
            <a:solidFill>
              <a:srgbClr val="FFFF00"/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970636" y="5882119"/>
              <a:ext cx="33884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Program is aborted!</a:t>
              </a:r>
              <a:endParaRPr kumimoji="1" lang="ja-JP" altLang="en-US" sz="2800" dirty="0" smtClean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53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Definition of </a:t>
            </a:r>
            <a:r>
              <a:rPr lang="en-US" altLang="ja-JP" dirty="0" err="1" smtClean="0"/>
              <a:t>rbtree</a:t>
            </a:r>
            <a:endParaRPr kumimoji="1" lang="ja-JP" altLang="en-US" dirty="0"/>
          </a:p>
        </p:txBody>
      </p:sp>
      <p:sp>
        <p:nvSpPr>
          <p:cNvPr id="4" name="1 つの角を切り取った四角形 3"/>
          <p:cNvSpPr/>
          <p:nvPr/>
        </p:nvSpPr>
        <p:spPr>
          <a:xfrm>
            <a:off x="218143" y="1411531"/>
            <a:ext cx="4696757" cy="1239905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type tree =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L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N of color * int * tree * tree</a:t>
            </a:r>
          </a:p>
        </p:txBody>
      </p:sp>
      <p:sp>
        <p:nvSpPr>
          <p:cNvPr id="5" name="1 つの角を切り取った四角形 4"/>
          <p:cNvSpPr/>
          <p:nvPr/>
        </p:nvSpPr>
        <p:spPr>
          <a:xfrm>
            <a:off x="218140" y="2984499"/>
            <a:ext cx="8746563" cy="3670301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32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let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(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t:tree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(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n:int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,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c:color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=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match t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L           </a:t>
            </a:r>
            <a:r>
              <a:rPr lang="en-US" altLang="ja-JP" sz="1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-&gt; c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~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 &amp;&amp; n = 0</a:t>
            </a:r>
            <a:endParaRPr lang="en-US" altLang="ja-JP" sz="24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N (c’,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_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l,</a:t>
            </a:r>
            <a:r>
              <a:rPr lang="en-US" altLang="ja-JP" sz="2400" dirty="0" err="1">
                <a:solidFill>
                  <a:srgbClr val="000000"/>
                </a:solidFill>
                <a:latin typeface="Chalkboard"/>
                <a:cs typeface="Chalkboard"/>
              </a:rPr>
              <a:t>r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-&gt; c ~ c’ &amp;&amp;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(if c’ = Red then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 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l (n,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&amp;&amp;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r (n,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else if c’ = Black then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  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l (n-1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&amp;&amp;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r (n-1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else false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5297395" y="1411531"/>
            <a:ext cx="3389405" cy="1239905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type color = 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Red </a:t>
            </a:r>
            <a:endParaRPr lang="en-US" altLang="ja-JP" sz="2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0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endParaRPr lang="en-US" altLang="ja-JP" sz="2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225851" y="2740876"/>
            <a:ext cx="3812893" cy="997309"/>
          </a:xfrm>
          <a:prstGeom prst="wedgeRoundRectCallout">
            <a:avLst>
              <a:gd name="adj1" fmla="val -3381"/>
              <a:gd name="adj2" fmla="val 14585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c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~ c’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means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c =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or c = c’ 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147017" y="3916798"/>
            <a:ext cx="2539783" cy="454717"/>
          </a:xfrm>
          <a:prstGeom prst="wedgeRoundRectCallout">
            <a:avLst>
              <a:gd name="adj1" fmla="val -82501"/>
              <a:gd name="adj2" fmla="val -11914"/>
              <a:gd name="adj3" fmla="val 16667"/>
            </a:avLst>
          </a:prstGeom>
          <a:solidFill>
            <a:schemeClr val="accent5">
              <a:lumMod val="75000"/>
            </a:schemeClr>
          </a:solidFill>
          <a:ln w="76200" cmpd="sng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Chalkboard"/>
                <a:cs typeface="Chalkboard"/>
              </a:rPr>
              <a:t>Conditions 2 &amp; 4</a:t>
            </a:r>
            <a:endParaRPr kumimoji="1" lang="ja-JP" altLang="en-US" sz="2400" dirty="0">
              <a:latin typeface="Chalkboard"/>
              <a:cs typeface="Chalkboard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951117" y="4484931"/>
            <a:ext cx="2085130" cy="454717"/>
          </a:xfrm>
          <a:prstGeom prst="wedgeRoundRectCallout">
            <a:avLst>
              <a:gd name="adj1" fmla="val -59854"/>
              <a:gd name="adj2" fmla="val 97170"/>
              <a:gd name="adj3" fmla="val 16667"/>
            </a:avLst>
          </a:prstGeom>
          <a:solidFill>
            <a:schemeClr val="accent5">
              <a:lumMod val="75000"/>
            </a:schemeClr>
          </a:solidFill>
          <a:ln w="76200" cmpd="sng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Chalkboard"/>
                <a:cs typeface="Chalkboard"/>
              </a:rPr>
              <a:t>Condition 3</a:t>
            </a:r>
            <a:endParaRPr kumimoji="1" lang="ja-JP" altLang="en-US" sz="2400" dirty="0">
              <a:latin typeface="Chalkboard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601670" y="6290674"/>
            <a:ext cx="2085130" cy="454717"/>
          </a:xfrm>
          <a:prstGeom prst="wedgeRoundRectCallout">
            <a:avLst>
              <a:gd name="adj1" fmla="val -43143"/>
              <a:gd name="adj2" fmla="val -91176"/>
              <a:gd name="adj3" fmla="val 16667"/>
            </a:avLst>
          </a:prstGeom>
          <a:solidFill>
            <a:schemeClr val="accent5">
              <a:lumMod val="75000"/>
            </a:schemeClr>
          </a:solidFill>
          <a:ln w="76200" cmpd="sng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Chalkboard"/>
                <a:cs typeface="Chalkboard"/>
              </a:rPr>
              <a:t>Condition 4</a:t>
            </a:r>
            <a:endParaRPr kumimoji="1" lang="ja-JP" alt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0249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つの角を切り取った四角形 9"/>
          <p:cNvSpPr/>
          <p:nvPr/>
        </p:nvSpPr>
        <p:spPr>
          <a:xfrm>
            <a:off x="232243" y="1292422"/>
            <a:ext cx="8732462" cy="5440362"/>
          </a:xfrm>
          <a:prstGeom prst="snip1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6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ype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n:int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ja-JP" altLang="en-US" sz="29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</a:p>
          <a:p>
            <a:endParaRPr lang="en-US" altLang="ja-JP" sz="10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L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_:unit |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~ Black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&amp;&amp;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n =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0 }</a:t>
            </a:r>
            <a:endParaRPr lang="en-US" altLang="ja-JP" sz="29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endParaRPr lang="en-US" altLang="ja-JP" sz="1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N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c’:color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c ~ c’ &amp;&amp; c’ = Red }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int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(n,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(n,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endParaRPr lang="en-US" altLang="ja-JP" sz="1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N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2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c’:color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c ~ c’ &amp;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&amp; c’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≠ Red &amp;&amp;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b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 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c = Black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}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int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(n-1,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(n-1,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lang="en-US" altLang="ja-JP" sz="29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Example: red-black trees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Casts between </a:t>
            </a:r>
            <a:r>
              <a:rPr kumimoji="1" lang="en-US" altLang="ja-JP" dirty="0" err="1" smtClean="0"/>
              <a:t>datatypes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001592" y="148474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3121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18140" y="1881588"/>
            <a:ext cx="8898965" cy="174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Chalkboard"/>
                <a:cs typeface="Chalkboard"/>
              </a:rPr>
              <a:t>replaces the head constructor of a given list to corresponding one of </a:t>
            </a:r>
            <a:r>
              <a:rPr lang="en-US" altLang="ja-JP" dirty="0" err="1" smtClean="0">
                <a:latin typeface="Chalkboard"/>
                <a:cs typeface="Chalkboard"/>
              </a:rPr>
              <a:t>slist</a:t>
            </a:r>
            <a:endParaRPr lang="en-US" altLang="ja-JP" dirty="0" smtClean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Chalkboard"/>
                <a:cs typeface="Chalkboard"/>
              </a:rPr>
              <a:t>c</a:t>
            </a:r>
            <a:r>
              <a:rPr lang="en-US" altLang="ja-JP" dirty="0" smtClean="0">
                <a:latin typeface="Chalkboard"/>
                <a:cs typeface="Chalkboard"/>
              </a:rPr>
              <a:t>hecks the contract in the constructor’s type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Type conversion to sorted lists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1927" y="1286437"/>
            <a:ext cx="8692777" cy="720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000" dirty="0"/>
              <a:t>s</a:t>
            </a:r>
            <a:r>
              <a:rPr lang="en-US" altLang="ja-JP" sz="4000" dirty="0" smtClean="0"/>
              <a:t> : </a:t>
            </a:r>
            <a:r>
              <a:rPr lang="en-US" altLang="ja-JP" sz="4000" dirty="0" err="1" smtClean="0"/>
              <a:t>i</a:t>
            </a:r>
            <a:r>
              <a:rPr lang="en-US" altLang="ja-JP" sz="4000" dirty="0" err="1" smtClean="0"/>
              <a:t>nt</a:t>
            </a:r>
            <a:r>
              <a:rPr lang="en-US" altLang="ja-JP" sz="4000" dirty="0" smtClean="0"/>
              <a:t> list    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sorted_list</a:t>
            </a:r>
            <a:endParaRPr lang="en-US" altLang="ja-JP" sz="4000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69193" y="3625643"/>
            <a:ext cx="7438286" cy="6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>
                <a:latin typeface="Chalkboard"/>
                <a:cs typeface="Chalkboard"/>
              </a:rPr>
              <a:t>Cons (1, Nil) : </a:t>
            </a:r>
            <a:r>
              <a:rPr lang="en-US" altLang="ja-JP" dirty="0" err="1" smtClean="0">
                <a:latin typeface="Chalkboard"/>
                <a:cs typeface="Chalkboard"/>
              </a:rPr>
              <a:t>int</a:t>
            </a:r>
            <a:r>
              <a:rPr lang="en-US" altLang="ja-JP" dirty="0" smtClean="0">
                <a:latin typeface="Chalkboard"/>
                <a:cs typeface="Chalkboard"/>
              </a:rPr>
              <a:t> list     </a:t>
            </a:r>
            <a:r>
              <a:rPr lang="en-US" altLang="ja-JP" dirty="0" err="1" smtClean="0">
                <a:latin typeface="Chalkboard"/>
                <a:cs typeface="Chalkboard"/>
              </a:rPr>
              <a:t>sorted_list</a:t>
            </a:r>
            <a:endParaRPr lang="en-US" altLang="ja-JP" dirty="0" smtClean="0">
              <a:latin typeface="Chalkboard"/>
              <a:cs typeface="Chalkboard"/>
            </a:endParaRPr>
          </a:p>
        </p:txBody>
      </p:sp>
      <p:sp>
        <p:nvSpPr>
          <p:cNvPr id="12" name="スライド番号プレースホルダー 4"/>
          <p:cNvSpPr txBox="1">
            <a:spLocks/>
          </p:cNvSpPr>
          <p:nvPr/>
        </p:nvSpPr>
        <p:spPr>
          <a:xfrm>
            <a:off x="6983505" y="6739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D26AF6-7197-E94D-9BE8-C6A5C8445134}" type="slidenum">
              <a:rPr lang="ja-JP" altLang="en-US" smtClean="0"/>
              <a:pPr/>
              <a:t>123</a:t>
            </a:fld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701121" y="4606718"/>
            <a:ext cx="53573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18140" y="1881589"/>
            <a:ext cx="8692777" cy="72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>
                <a:latin typeface="Chalkboard"/>
                <a:cs typeface="Chalkboard"/>
              </a:rPr>
              <a:t>checks that integer lists are sorted 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59278" y="1004660"/>
            <a:ext cx="529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6517" y="4911539"/>
            <a:ext cx="8698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type </a:t>
            </a:r>
            <a:r>
              <a:rPr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sorted_list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</a:p>
          <a:p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SNil</a:t>
            </a:r>
            <a:endParaRPr lang="en-US" altLang="ja-JP" sz="26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600" dirty="0" err="1">
                <a:solidFill>
                  <a:srgbClr val="000000"/>
                </a:solidFill>
                <a:latin typeface="Chalkboard"/>
                <a:cs typeface="Chalkboard"/>
              </a:rPr>
              <a:t>SCons</a:t>
            </a:r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 of </a:t>
            </a:r>
            <a:r>
              <a:rPr lang="en-US" altLang="ja-JP" sz="2600" dirty="0" err="1">
                <a:solidFill>
                  <a:srgbClr val="000000"/>
                </a:solidFill>
                <a:latin typeface="Chalkboard"/>
                <a:cs typeface="Chalkboard"/>
              </a:rPr>
              <a:t>x:int</a:t>
            </a:r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 * </a:t>
            </a:r>
            <a:endParaRPr lang="en-US" altLang="ja-JP" sz="26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     { </a:t>
            </a:r>
            <a:r>
              <a:rPr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xs:sorted_list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(nil </a:t>
            </a:r>
            <a:r>
              <a:rPr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xs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) or (x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≦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head</a:t>
            </a:r>
            <a:r>
              <a:rPr lang="ja-JP" altLang="en-US" sz="2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err="1" smtClean="0">
                <a:solidFill>
                  <a:srgbClr val="000000"/>
                </a:solidFill>
                <a:latin typeface="Chalkboard"/>
                <a:cs typeface="Chalkboard"/>
              </a:rPr>
              <a:t>xs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) }</a:t>
            </a:r>
            <a:endParaRPr lang="en-US" altLang="ja-JP" sz="26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16793" y="4965203"/>
            <a:ext cx="87479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15250"/>
              </p:ext>
            </p:extLst>
          </p:nvPr>
        </p:nvGraphicFramePr>
        <p:xfrm>
          <a:off x="4078713" y="1375879"/>
          <a:ext cx="920092" cy="64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3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8713" y="1375879"/>
                        <a:ext cx="920092" cy="64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75492"/>
              </p:ext>
            </p:extLst>
          </p:nvPr>
        </p:nvGraphicFramePr>
        <p:xfrm>
          <a:off x="4229565" y="3661970"/>
          <a:ext cx="751354" cy="52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4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565" y="3661970"/>
                        <a:ext cx="751354" cy="52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362207" y="4263287"/>
            <a:ext cx="1263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Chalkboard"/>
                <a:cs typeface="Chalkboard"/>
              </a:rPr>
              <a:t>SCons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0082" y="4250487"/>
            <a:ext cx="5352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( (1, Nil) : (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int</a:t>
            </a:r>
            <a:r>
              <a:rPr kumimoji="1" lang="en-US" altLang="ja-JP" sz="3200" dirty="0" smtClean="0">
                <a:latin typeface="Chalkboard"/>
                <a:cs typeface="Chalkboard"/>
              </a:rPr>
              <a:t>*</a:t>
            </a:r>
            <a:r>
              <a:rPr kumimoji="1" lang="en-US" altLang="ja-JP" sz="3200" dirty="0" err="1" smtClean="0">
                <a:latin typeface="Chalkboard"/>
                <a:cs typeface="Chalkboard"/>
              </a:rPr>
              <a:t>int</a:t>
            </a:r>
            <a:r>
              <a:rPr kumimoji="1" lang="en-US" altLang="ja-JP" sz="3200" dirty="0" smtClean="0">
                <a:latin typeface="Chalkboard"/>
                <a:cs typeface="Chalkboard"/>
              </a:rPr>
              <a:t> list)     T)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53989"/>
              </p:ext>
            </p:extLst>
          </p:nvPr>
        </p:nvGraphicFramePr>
        <p:xfrm>
          <a:off x="6778633" y="4327781"/>
          <a:ext cx="751354" cy="52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5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8633" y="4327781"/>
                        <a:ext cx="751354" cy="52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図形グループ 4"/>
          <p:cNvGrpSpPr/>
          <p:nvPr/>
        </p:nvGrpSpPr>
        <p:grpSpPr>
          <a:xfrm>
            <a:off x="889257" y="4267479"/>
            <a:ext cx="6971880" cy="2398386"/>
            <a:chOff x="889257" y="4267479"/>
            <a:chExt cx="6971880" cy="2398386"/>
          </a:xfrm>
        </p:grpSpPr>
        <p:sp>
          <p:nvSpPr>
            <p:cNvPr id="20" name="正方形/長方形 19"/>
            <p:cNvSpPr/>
            <p:nvPr/>
          </p:nvSpPr>
          <p:spPr>
            <a:xfrm>
              <a:off x="7320962" y="4267479"/>
              <a:ext cx="540175" cy="595154"/>
            </a:xfrm>
            <a:prstGeom prst="rect">
              <a:avLst/>
            </a:prstGeom>
            <a:noFill/>
            <a:ln w="762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>
            <a:xfrm rot="15511759">
              <a:off x="6717048" y="4794837"/>
              <a:ext cx="730003" cy="1062264"/>
            </a:xfrm>
            <a:custGeom>
              <a:avLst/>
              <a:gdLst>
                <a:gd name="connsiteX0" fmla="*/ 830917 w 830917"/>
                <a:gd name="connsiteY0" fmla="*/ 0 h 3967017"/>
                <a:gd name="connsiteX1" fmla="*/ 689818 w 830917"/>
                <a:gd name="connsiteY1" fmla="*/ 31360 h 3967017"/>
                <a:gd name="connsiteX2" fmla="*/ 642785 w 830917"/>
                <a:gd name="connsiteY2" fmla="*/ 62719 h 3967017"/>
                <a:gd name="connsiteX3" fmla="*/ 580074 w 830917"/>
                <a:gd name="connsiteY3" fmla="*/ 94079 h 3967017"/>
                <a:gd name="connsiteX4" fmla="*/ 533041 w 830917"/>
                <a:gd name="connsiteY4" fmla="*/ 141119 h 3967017"/>
                <a:gd name="connsiteX5" fmla="*/ 470330 w 830917"/>
                <a:gd name="connsiteY5" fmla="*/ 172479 h 3967017"/>
                <a:gd name="connsiteX6" fmla="*/ 438975 w 830917"/>
                <a:gd name="connsiteY6" fmla="*/ 219519 h 3967017"/>
                <a:gd name="connsiteX7" fmla="*/ 391942 w 830917"/>
                <a:gd name="connsiteY7" fmla="*/ 250878 h 3967017"/>
                <a:gd name="connsiteX8" fmla="*/ 282198 w 830917"/>
                <a:gd name="connsiteY8" fmla="*/ 391998 h 3967017"/>
                <a:gd name="connsiteX9" fmla="*/ 235165 w 830917"/>
                <a:gd name="connsiteY9" fmla="*/ 454717 h 3967017"/>
                <a:gd name="connsiteX10" fmla="*/ 141099 w 830917"/>
                <a:gd name="connsiteY10" fmla="*/ 611516 h 3967017"/>
                <a:gd name="connsiteX11" fmla="*/ 47033 w 830917"/>
                <a:gd name="connsiteY11" fmla="*/ 721276 h 3967017"/>
                <a:gd name="connsiteX12" fmla="*/ 0 w 830917"/>
                <a:gd name="connsiteY12" fmla="*/ 862395 h 3967017"/>
                <a:gd name="connsiteX13" fmla="*/ 15678 w 830917"/>
                <a:gd name="connsiteY13" fmla="*/ 1442551 h 3967017"/>
                <a:gd name="connsiteX14" fmla="*/ 47033 w 830917"/>
                <a:gd name="connsiteY14" fmla="*/ 1615030 h 3967017"/>
                <a:gd name="connsiteX15" fmla="*/ 78389 w 830917"/>
                <a:gd name="connsiteY15" fmla="*/ 1693430 h 3967017"/>
                <a:gd name="connsiteX16" fmla="*/ 94066 w 830917"/>
                <a:gd name="connsiteY16" fmla="*/ 1771829 h 3967017"/>
                <a:gd name="connsiteX17" fmla="*/ 109744 w 830917"/>
                <a:gd name="connsiteY17" fmla="*/ 2947823 h 3967017"/>
                <a:gd name="connsiteX18" fmla="*/ 188132 w 830917"/>
                <a:gd name="connsiteY18" fmla="*/ 3151661 h 3967017"/>
                <a:gd name="connsiteX19" fmla="*/ 219488 w 830917"/>
                <a:gd name="connsiteY19" fmla="*/ 3198701 h 3967017"/>
                <a:gd name="connsiteX20" fmla="*/ 266521 w 830917"/>
                <a:gd name="connsiteY20" fmla="*/ 3308461 h 3967017"/>
                <a:gd name="connsiteX21" fmla="*/ 438975 w 830917"/>
                <a:gd name="connsiteY21" fmla="*/ 3496619 h 3967017"/>
                <a:gd name="connsiteX22" fmla="*/ 517363 w 830917"/>
                <a:gd name="connsiteY22" fmla="*/ 3575019 h 3967017"/>
                <a:gd name="connsiteX23" fmla="*/ 564396 w 830917"/>
                <a:gd name="connsiteY23" fmla="*/ 3622059 h 3967017"/>
                <a:gd name="connsiteX24" fmla="*/ 627107 w 830917"/>
                <a:gd name="connsiteY24" fmla="*/ 3716138 h 3967017"/>
                <a:gd name="connsiteX25" fmla="*/ 658462 w 830917"/>
                <a:gd name="connsiteY25" fmla="*/ 3810218 h 3967017"/>
                <a:gd name="connsiteX26" fmla="*/ 674140 w 830917"/>
                <a:gd name="connsiteY26" fmla="*/ 3857257 h 3967017"/>
                <a:gd name="connsiteX27" fmla="*/ 736851 w 830917"/>
                <a:gd name="connsiteY27" fmla="*/ 3967017 h 3967017"/>
                <a:gd name="connsiteX0" fmla="*/ 815239 w 815239"/>
                <a:gd name="connsiteY0" fmla="*/ 0 h 3967017"/>
                <a:gd name="connsiteX1" fmla="*/ 674140 w 815239"/>
                <a:gd name="connsiteY1" fmla="*/ 31360 h 3967017"/>
                <a:gd name="connsiteX2" fmla="*/ 627107 w 815239"/>
                <a:gd name="connsiteY2" fmla="*/ 62719 h 3967017"/>
                <a:gd name="connsiteX3" fmla="*/ 564396 w 815239"/>
                <a:gd name="connsiteY3" fmla="*/ 94079 h 3967017"/>
                <a:gd name="connsiteX4" fmla="*/ 517363 w 815239"/>
                <a:gd name="connsiteY4" fmla="*/ 141119 h 3967017"/>
                <a:gd name="connsiteX5" fmla="*/ 454652 w 815239"/>
                <a:gd name="connsiteY5" fmla="*/ 172479 h 3967017"/>
                <a:gd name="connsiteX6" fmla="*/ 423297 w 815239"/>
                <a:gd name="connsiteY6" fmla="*/ 219519 h 3967017"/>
                <a:gd name="connsiteX7" fmla="*/ 376264 w 815239"/>
                <a:gd name="connsiteY7" fmla="*/ 250878 h 3967017"/>
                <a:gd name="connsiteX8" fmla="*/ 266520 w 815239"/>
                <a:gd name="connsiteY8" fmla="*/ 391998 h 3967017"/>
                <a:gd name="connsiteX9" fmla="*/ 219487 w 815239"/>
                <a:gd name="connsiteY9" fmla="*/ 454717 h 3967017"/>
                <a:gd name="connsiteX10" fmla="*/ 125421 w 815239"/>
                <a:gd name="connsiteY10" fmla="*/ 611516 h 3967017"/>
                <a:gd name="connsiteX11" fmla="*/ 31355 w 815239"/>
                <a:gd name="connsiteY11" fmla="*/ 721276 h 3967017"/>
                <a:gd name="connsiteX12" fmla="*/ 0 w 815239"/>
                <a:gd name="connsiteY12" fmla="*/ 1442551 h 3967017"/>
                <a:gd name="connsiteX13" fmla="*/ 31355 w 815239"/>
                <a:gd name="connsiteY13" fmla="*/ 1615030 h 3967017"/>
                <a:gd name="connsiteX14" fmla="*/ 62711 w 815239"/>
                <a:gd name="connsiteY14" fmla="*/ 1693430 h 3967017"/>
                <a:gd name="connsiteX15" fmla="*/ 78388 w 815239"/>
                <a:gd name="connsiteY15" fmla="*/ 1771829 h 3967017"/>
                <a:gd name="connsiteX16" fmla="*/ 94066 w 815239"/>
                <a:gd name="connsiteY16" fmla="*/ 2947823 h 3967017"/>
                <a:gd name="connsiteX17" fmla="*/ 172454 w 815239"/>
                <a:gd name="connsiteY17" fmla="*/ 3151661 h 3967017"/>
                <a:gd name="connsiteX18" fmla="*/ 203810 w 815239"/>
                <a:gd name="connsiteY18" fmla="*/ 3198701 h 3967017"/>
                <a:gd name="connsiteX19" fmla="*/ 250843 w 815239"/>
                <a:gd name="connsiteY19" fmla="*/ 3308461 h 3967017"/>
                <a:gd name="connsiteX20" fmla="*/ 423297 w 815239"/>
                <a:gd name="connsiteY20" fmla="*/ 3496619 h 3967017"/>
                <a:gd name="connsiteX21" fmla="*/ 501685 w 815239"/>
                <a:gd name="connsiteY21" fmla="*/ 3575019 h 3967017"/>
                <a:gd name="connsiteX22" fmla="*/ 548718 w 815239"/>
                <a:gd name="connsiteY22" fmla="*/ 3622059 h 3967017"/>
                <a:gd name="connsiteX23" fmla="*/ 611429 w 815239"/>
                <a:gd name="connsiteY23" fmla="*/ 3716138 h 3967017"/>
                <a:gd name="connsiteX24" fmla="*/ 642784 w 815239"/>
                <a:gd name="connsiteY24" fmla="*/ 3810218 h 3967017"/>
                <a:gd name="connsiteX25" fmla="*/ 658462 w 815239"/>
                <a:gd name="connsiteY25" fmla="*/ 3857257 h 3967017"/>
                <a:gd name="connsiteX26" fmla="*/ 721173 w 815239"/>
                <a:gd name="connsiteY26" fmla="*/ 3967017 h 3967017"/>
                <a:gd name="connsiteX0" fmla="*/ 819428 w 819428"/>
                <a:gd name="connsiteY0" fmla="*/ 0 h 3967017"/>
                <a:gd name="connsiteX1" fmla="*/ 678329 w 819428"/>
                <a:gd name="connsiteY1" fmla="*/ 31360 h 3967017"/>
                <a:gd name="connsiteX2" fmla="*/ 631296 w 819428"/>
                <a:gd name="connsiteY2" fmla="*/ 62719 h 3967017"/>
                <a:gd name="connsiteX3" fmla="*/ 568585 w 819428"/>
                <a:gd name="connsiteY3" fmla="*/ 94079 h 3967017"/>
                <a:gd name="connsiteX4" fmla="*/ 521552 w 819428"/>
                <a:gd name="connsiteY4" fmla="*/ 141119 h 3967017"/>
                <a:gd name="connsiteX5" fmla="*/ 458841 w 819428"/>
                <a:gd name="connsiteY5" fmla="*/ 172479 h 3967017"/>
                <a:gd name="connsiteX6" fmla="*/ 427486 w 819428"/>
                <a:gd name="connsiteY6" fmla="*/ 219519 h 3967017"/>
                <a:gd name="connsiteX7" fmla="*/ 380453 w 819428"/>
                <a:gd name="connsiteY7" fmla="*/ 250878 h 3967017"/>
                <a:gd name="connsiteX8" fmla="*/ 270709 w 819428"/>
                <a:gd name="connsiteY8" fmla="*/ 391998 h 3967017"/>
                <a:gd name="connsiteX9" fmla="*/ 223676 w 819428"/>
                <a:gd name="connsiteY9" fmla="*/ 454717 h 3967017"/>
                <a:gd name="connsiteX10" fmla="*/ 129610 w 819428"/>
                <a:gd name="connsiteY10" fmla="*/ 611516 h 3967017"/>
                <a:gd name="connsiteX11" fmla="*/ 4189 w 819428"/>
                <a:gd name="connsiteY11" fmla="*/ 1442551 h 3967017"/>
                <a:gd name="connsiteX12" fmla="*/ 35544 w 819428"/>
                <a:gd name="connsiteY12" fmla="*/ 1615030 h 3967017"/>
                <a:gd name="connsiteX13" fmla="*/ 66900 w 819428"/>
                <a:gd name="connsiteY13" fmla="*/ 1693430 h 3967017"/>
                <a:gd name="connsiteX14" fmla="*/ 82577 w 819428"/>
                <a:gd name="connsiteY14" fmla="*/ 1771829 h 3967017"/>
                <a:gd name="connsiteX15" fmla="*/ 98255 w 819428"/>
                <a:gd name="connsiteY15" fmla="*/ 2947823 h 3967017"/>
                <a:gd name="connsiteX16" fmla="*/ 176643 w 819428"/>
                <a:gd name="connsiteY16" fmla="*/ 3151661 h 3967017"/>
                <a:gd name="connsiteX17" fmla="*/ 207999 w 819428"/>
                <a:gd name="connsiteY17" fmla="*/ 3198701 h 3967017"/>
                <a:gd name="connsiteX18" fmla="*/ 255032 w 819428"/>
                <a:gd name="connsiteY18" fmla="*/ 3308461 h 3967017"/>
                <a:gd name="connsiteX19" fmla="*/ 427486 w 819428"/>
                <a:gd name="connsiteY19" fmla="*/ 3496619 h 3967017"/>
                <a:gd name="connsiteX20" fmla="*/ 505874 w 819428"/>
                <a:gd name="connsiteY20" fmla="*/ 3575019 h 3967017"/>
                <a:gd name="connsiteX21" fmla="*/ 552907 w 819428"/>
                <a:gd name="connsiteY21" fmla="*/ 3622059 h 3967017"/>
                <a:gd name="connsiteX22" fmla="*/ 615618 w 819428"/>
                <a:gd name="connsiteY22" fmla="*/ 3716138 h 3967017"/>
                <a:gd name="connsiteX23" fmla="*/ 646973 w 819428"/>
                <a:gd name="connsiteY23" fmla="*/ 3810218 h 3967017"/>
                <a:gd name="connsiteX24" fmla="*/ 662651 w 819428"/>
                <a:gd name="connsiteY24" fmla="*/ 3857257 h 3967017"/>
                <a:gd name="connsiteX25" fmla="*/ 725362 w 819428"/>
                <a:gd name="connsiteY25" fmla="*/ 3967017 h 3967017"/>
                <a:gd name="connsiteX0" fmla="*/ 819292 w 819292"/>
                <a:gd name="connsiteY0" fmla="*/ 0 h 3967017"/>
                <a:gd name="connsiteX1" fmla="*/ 678193 w 819292"/>
                <a:gd name="connsiteY1" fmla="*/ 31360 h 3967017"/>
                <a:gd name="connsiteX2" fmla="*/ 631160 w 819292"/>
                <a:gd name="connsiteY2" fmla="*/ 62719 h 3967017"/>
                <a:gd name="connsiteX3" fmla="*/ 568449 w 819292"/>
                <a:gd name="connsiteY3" fmla="*/ 94079 h 3967017"/>
                <a:gd name="connsiteX4" fmla="*/ 521416 w 819292"/>
                <a:gd name="connsiteY4" fmla="*/ 141119 h 3967017"/>
                <a:gd name="connsiteX5" fmla="*/ 458705 w 819292"/>
                <a:gd name="connsiteY5" fmla="*/ 172479 h 3967017"/>
                <a:gd name="connsiteX6" fmla="*/ 427350 w 819292"/>
                <a:gd name="connsiteY6" fmla="*/ 219519 h 3967017"/>
                <a:gd name="connsiteX7" fmla="*/ 380317 w 819292"/>
                <a:gd name="connsiteY7" fmla="*/ 250878 h 3967017"/>
                <a:gd name="connsiteX8" fmla="*/ 270573 w 819292"/>
                <a:gd name="connsiteY8" fmla="*/ 391998 h 3967017"/>
                <a:gd name="connsiteX9" fmla="*/ 223540 w 819292"/>
                <a:gd name="connsiteY9" fmla="*/ 454717 h 3967017"/>
                <a:gd name="connsiteX10" fmla="*/ 129474 w 819292"/>
                <a:gd name="connsiteY10" fmla="*/ 611516 h 3967017"/>
                <a:gd name="connsiteX11" fmla="*/ 4053 w 819292"/>
                <a:gd name="connsiteY11" fmla="*/ 1442551 h 3967017"/>
                <a:gd name="connsiteX12" fmla="*/ 35408 w 819292"/>
                <a:gd name="connsiteY12" fmla="*/ 1615030 h 3967017"/>
                <a:gd name="connsiteX13" fmla="*/ 82441 w 819292"/>
                <a:gd name="connsiteY13" fmla="*/ 1771829 h 3967017"/>
                <a:gd name="connsiteX14" fmla="*/ 98119 w 819292"/>
                <a:gd name="connsiteY14" fmla="*/ 2947823 h 3967017"/>
                <a:gd name="connsiteX15" fmla="*/ 176507 w 819292"/>
                <a:gd name="connsiteY15" fmla="*/ 3151661 h 3967017"/>
                <a:gd name="connsiteX16" fmla="*/ 207863 w 819292"/>
                <a:gd name="connsiteY16" fmla="*/ 3198701 h 3967017"/>
                <a:gd name="connsiteX17" fmla="*/ 254896 w 819292"/>
                <a:gd name="connsiteY17" fmla="*/ 3308461 h 3967017"/>
                <a:gd name="connsiteX18" fmla="*/ 427350 w 819292"/>
                <a:gd name="connsiteY18" fmla="*/ 3496619 h 3967017"/>
                <a:gd name="connsiteX19" fmla="*/ 505738 w 819292"/>
                <a:gd name="connsiteY19" fmla="*/ 3575019 h 3967017"/>
                <a:gd name="connsiteX20" fmla="*/ 552771 w 819292"/>
                <a:gd name="connsiteY20" fmla="*/ 3622059 h 3967017"/>
                <a:gd name="connsiteX21" fmla="*/ 615482 w 819292"/>
                <a:gd name="connsiteY21" fmla="*/ 3716138 h 3967017"/>
                <a:gd name="connsiteX22" fmla="*/ 646837 w 819292"/>
                <a:gd name="connsiteY22" fmla="*/ 3810218 h 3967017"/>
                <a:gd name="connsiteX23" fmla="*/ 662515 w 819292"/>
                <a:gd name="connsiteY23" fmla="*/ 3857257 h 3967017"/>
                <a:gd name="connsiteX24" fmla="*/ 725226 w 819292"/>
                <a:gd name="connsiteY24" fmla="*/ 3967017 h 3967017"/>
                <a:gd name="connsiteX0" fmla="*/ 819512 w 819512"/>
                <a:gd name="connsiteY0" fmla="*/ 0 h 3967017"/>
                <a:gd name="connsiteX1" fmla="*/ 678413 w 819512"/>
                <a:gd name="connsiteY1" fmla="*/ 31360 h 3967017"/>
                <a:gd name="connsiteX2" fmla="*/ 631380 w 819512"/>
                <a:gd name="connsiteY2" fmla="*/ 62719 h 3967017"/>
                <a:gd name="connsiteX3" fmla="*/ 568669 w 819512"/>
                <a:gd name="connsiteY3" fmla="*/ 94079 h 3967017"/>
                <a:gd name="connsiteX4" fmla="*/ 521636 w 819512"/>
                <a:gd name="connsiteY4" fmla="*/ 141119 h 3967017"/>
                <a:gd name="connsiteX5" fmla="*/ 458925 w 819512"/>
                <a:gd name="connsiteY5" fmla="*/ 172479 h 3967017"/>
                <a:gd name="connsiteX6" fmla="*/ 427570 w 819512"/>
                <a:gd name="connsiteY6" fmla="*/ 219519 h 3967017"/>
                <a:gd name="connsiteX7" fmla="*/ 380537 w 819512"/>
                <a:gd name="connsiteY7" fmla="*/ 250878 h 3967017"/>
                <a:gd name="connsiteX8" fmla="*/ 270793 w 819512"/>
                <a:gd name="connsiteY8" fmla="*/ 391998 h 3967017"/>
                <a:gd name="connsiteX9" fmla="*/ 223760 w 819512"/>
                <a:gd name="connsiteY9" fmla="*/ 454717 h 3967017"/>
                <a:gd name="connsiteX10" fmla="*/ 129694 w 819512"/>
                <a:gd name="connsiteY10" fmla="*/ 611516 h 3967017"/>
                <a:gd name="connsiteX11" fmla="*/ 4273 w 819512"/>
                <a:gd name="connsiteY11" fmla="*/ 1442551 h 3967017"/>
                <a:gd name="connsiteX12" fmla="*/ 35628 w 819512"/>
                <a:gd name="connsiteY12" fmla="*/ 1615030 h 3967017"/>
                <a:gd name="connsiteX13" fmla="*/ 98339 w 819512"/>
                <a:gd name="connsiteY13" fmla="*/ 2947823 h 3967017"/>
                <a:gd name="connsiteX14" fmla="*/ 176727 w 819512"/>
                <a:gd name="connsiteY14" fmla="*/ 3151661 h 3967017"/>
                <a:gd name="connsiteX15" fmla="*/ 208083 w 819512"/>
                <a:gd name="connsiteY15" fmla="*/ 3198701 h 3967017"/>
                <a:gd name="connsiteX16" fmla="*/ 255116 w 819512"/>
                <a:gd name="connsiteY16" fmla="*/ 3308461 h 3967017"/>
                <a:gd name="connsiteX17" fmla="*/ 427570 w 819512"/>
                <a:gd name="connsiteY17" fmla="*/ 3496619 h 3967017"/>
                <a:gd name="connsiteX18" fmla="*/ 505958 w 819512"/>
                <a:gd name="connsiteY18" fmla="*/ 3575019 h 3967017"/>
                <a:gd name="connsiteX19" fmla="*/ 552991 w 819512"/>
                <a:gd name="connsiteY19" fmla="*/ 3622059 h 3967017"/>
                <a:gd name="connsiteX20" fmla="*/ 615702 w 819512"/>
                <a:gd name="connsiteY20" fmla="*/ 3716138 h 3967017"/>
                <a:gd name="connsiteX21" fmla="*/ 647057 w 819512"/>
                <a:gd name="connsiteY21" fmla="*/ 3810218 h 3967017"/>
                <a:gd name="connsiteX22" fmla="*/ 662735 w 819512"/>
                <a:gd name="connsiteY22" fmla="*/ 3857257 h 3967017"/>
                <a:gd name="connsiteX23" fmla="*/ 725446 w 819512"/>
                <a:gd name="connsiteY23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251119 w 815515"/>
                <a:gd name="connsiteY15" fmla="*/ 3308461 h 3967017"/>
                <a:gd name="connsiteX16" fmla="*/ 423573 w 815515"/>
                <a:gd name="connsiteY16" fmla="*/ 3496619 h 3967017"/>
                <a:gd name="connsiteX17" fmla="*/ 501961 w 815515"/>
                <a:gd name="connsiteY17" fmla="*/ 3575019 h 3967017"/>
                <a:gd name="connsiteX18" fmla="*/ 548994 w 815515"/>
                <a:gd name="connsiteY18" fmla="*/ 3622059 h 3967017"/>
                <a:gd name="connsiteX19" fmla="*/ 611705 w 815515"/>
                <a:gd name="connsiteY19" fmla="*/ 3716138 h 3967017"/>
                <a:gd name="connsiteX20" fmla="*/ 643060 w 815515"/>
                <a:gd name="connsiteY20" fmla="*/ 3810218 h 3967017"/>
                <a:gd name="connsiteX21" fmla="*/ 658738 w 815515"/>
                <a:gd name="connsiteY21" fmla="*/ 3857257 h 3967017"/>
                <a:gd name="connsiteX22" fmla="*/ 721449 w 815515"/>
                <a:gd name="connsiteY22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251119 w 815515"/>
                <a:gd name="connsiteY15" fmla="*/ 3308461 h 3967017"/>
                <a:gd name="connsiteX16" fmla="*/ 423573 w 815515"/>
                <a:gd name="connsiteY16" fmla="*/ 3496619 h 3967017"/>
                <a:gd name="connsiteX17" fmla="*/ 501961 w 815515"/>
                <a:gd name="connsiteY17" fmla="*/ 3575019 h 3967017"/>
                <a:gd name="connsiteX18" fmla="*/ 611705 w 815515"/>
                <a:gd name="connsiteY18" fmla="*/ 3716138 h 3967017"/>
                <a:gd name="connsiteX19" fmla="*/ 643060 w 815515"/>
                <a:gd name="connsiteY19" fmla="*/ 3810218 h 3967017"/>
                <a:gd name="connsiteX20" fmla="*/ 658738 w 815515"/>
                <a:gd name="connsiteY20" fmla="*/ 3857257 h 3967017"/>
                <a:gd name="connsiteX21" fmla="*/ 721449 w 815515"/>
                <a:gd name="connsiteY21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251119 w 815515"/>
                <a:gd name="connsiteY15" fmla="*/ 3308461 h 3967017"/>
                <a:gd name="connsiteX16" fmla="*/ 501961 w 815515"/>
                <a:gd name="connsiteY16" fmla="*/ 3575019 h 3967017"/>
                <a:gd name="connsiteX17" fmla="*/ 611705 w 815515"/>
                <a:gd name="connsiteY17" fmla="*/ 3716138 h 3967017"/>
                <a:gd name="connsiteX18" fmla="*/ 643060 w 815515"/>
                <a:gd name="connsiteY18" fmla="*/ 3810218 h 3967017"/>
                <a:gd name="connsiteX19" fmla="*/ 658738 w 815515"/>
                <a:gd name="connsiteY19" fmla="*/ 3857257 h 3967017"/>
                <a:gd name="connsiteX20" fmla="*/ 721449 w 815515"/>
                <a:gd name="connsiteY20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251119 w 815515"/>
                <a:gd name="connsiteY15" fmla="*/ 3308461 h 3967017"/>
                <a:gd name="connsiteX16" fmla="*/ 611705 w 815515"/>
                <a:gd name="connsiteY16" fmla="*/ 3716138 h 3967017"/>
                <a:gd name="connsiteX17" fmla="*/ 643060 w 815515"/>
                <a:gd name="connsiteY17" fmla="*/ 3810218 h 3967017"/>
                <a:gd name="connsiteX18" fmla="*/ 658738 w 815515"/>
                <a:gd name="connsiteY18" fmla="*/ 3857257 h 3967017"/>
                <a:gd name="connsiteX19" fmla="*/ 721449 w 815515"/>
                <a:gd name="connsiteY19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251119 w 815515"/>
                <a:gd name="connsiteY15" fmla="*/ 3308461 h 3967017"/>
                <a:gd name="connsiteX16" fmla="*/ 643060 w 815515"/>
                <a:gd name="connsiteY16" fmla="*/ 3810218 h 3967017"/>
                <a:gd name="connsiteX17" fmla="*/ 658738 w 815515"/>
                <a:gd name="connsiteY17" fmla="*/ 3857257 h 3967017"/>
                <a:gd name="connsiteX18" fmla="*/ 721449 w 815515"/>
                <a:gd name="connsiteY18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204086 w 815515"/>
                <a:gd name="connsiteY14" fmla="*/ 3198701 h 3967017"/>
                <a:gd name="connsiteX15" fmla="*/ 643060 w 815515"/>
                <a:gd name="connsiteY15" fmla="*/ 3810218 h 3967017"/>
                <a:gd name="connsiteX16" fmla="*/ 658738 w 815515"/>
                <a:gd name="connsiteY16" fmla="*/ 3857257 h 3967017"/>
                <a:gd name="connsiteX17" fmla="*/ 721449 w 815515"/>
                <a:gd name="connsiteY17" fmla="*/ 3967017 h 3967017"/>
                <a:gd name="connsiteX0" fmla="*/ 815515 w 815515"/>
                <a:gd name="connsiteY0" fmla="*/ 0 h 3967017"/>
                <a:gd name="connsiteX1" fmla="*/ 674416 w 815515"/>
                <a:gd name="connsiteY1" fmla="*/ 31360 h 3967017"/>
                <a:gd name="connsiteX2" fmla="*/ 627383 w 815515"/>
                <a:gd name="connsiteY2" fmla="*/ 62719 h 3967017"/>
                <a:gd name="connsiteX3" fmla="*/ 564672 w 815515"/>
                <a:gd name="connsiteY3" fmla="*/ 94079 h 3967017"/>
                <a:gd name="connsiteX4" fmla="*/ 517639 w 815515"/>
                <a:gd name="connsiteY4" fmla="*/ 141119 h 3967017"/>
                <a:gd name="connsiteX5" fmla="*/ 454928 w 815515"/>
                <a:gd name="connsiteY5" fmla="*/ 172479 h 3967017"/>
                <a:gd name="connsiteX6" fmla="*/ 423573 w 815515"/>
                <a:gd name="connsiteY6" fmla="*/ 219519 h 3967017"/>
                <a:gd name="connsiteX7" fmla="*/ 376540 w 815515"/>
                <a:gd name="connsiteY7" fmla="*/ 250878 h 3967017"/>
                <a:gd name="connsiteX8" fmla="*/ 266796 w 815515"/>
                <a:gd name="connsiteY8" fmla="*/ 391998 h 3967017"/>
                <a:gd name="connsiteX9" fmla="*/ 219763 w 815515"/>
                <a:gd name="connsiteY9" fmla="*/ 454717 h 3967017"/>
                <a:gd name="connsiteX10" fmla="*/ 125697 w 815515"/>
                <a:gd name="connsiteY10" fmla="*/ 611516 h 3967017"/>
                <a:gd name="connsiteX11" fmla="*/ 276 w 815515"/>
                <a:gd name="connsiteY11" fmla="*/ 1442551 h 3967017"/>
                <a:gd name="connsiteX12" fmla="*/ 94342 w 815515"/>
                <a:gd name="connsiteY12" fmla="*/ 2947823 h 3967017"/>
                <a:gd name="connsiteX13" fmla="*/ 172730 w 815515"/>
                <a:gd name="connsiteY13" fmla="*/ 3151661 h 3967017"/>
                <a:gd name="connsiteX14" fmla="*/ 643060 w 815515"/>
                <a:gd name="connsiteY14" fmla="*/ 3810218 h 3967017"/>
                <a:gd name="connsiteX15" fmla="*/ 658738 w 815515"/>
                <a:gd name="connsiteY15" fmla="*/ 3857257 h 3967017"/>
                <a:gd name="connsiteX16" fmla="*/ 721449 w 815515"/>
                <a:gd name="connsiteY16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519954 w 817830"/>
                <a:gd name="connsiteY4" fmla="*/ 141119 h 3967017"/>
                <a:gd name="connsiteX5" fmla="*/ 457243 w 817830"/>
                <a:gd name="connsiteY5" fmla="*/ 172479 h 3967017"/>
                <a:gd name="connsiteX6" fmla="*/ 425888 w 817830"/>
                <a:gd name="connsiteY6" fmla="*/ 219519 h 3967017"/>
                <a:gd name="connsiteX7" fmla="*/ 378855 w 817830"/>
                <a:gd name="connsiteY7" fmla="*/ 250878 h 3967017"/>
                <a:gd name="connsiteX8" fmla="*/ 269111 w 817830"/>
                <a:gd name="connsiteY8" fmla="*/ 391998 h 3967017"/>
                <a:gd name="connsiteX9" fmla="*/ 222078 w 817830"/>
                <a:gd name="connsiteY9" fmla="*/ 454717 h 3967017"/>
                <a:gd name="connsiteX10" fmla="*/ 128012 w 817830"/>
                <a:gd name="connsiteY10" fmla="*/ 611516 h 3967017"/>
                <a:gd name="connsiteX11" fmla="*/ 2591 w 817830"/>
                <a:gd name="connsiteY11" fmla="*/ 1442551 h 3967017"/>
                <a:gd name="connsiteX12" fmla="*/ 96657 w 817830"/>
                <a:gd name="connsiteY12" fmla="*/ 2947823 h 3967017"/>
                <a:gd name="connsiteX13" fmla="*/ 645375 w 817830"/>
                <a:gd name="connsiteY13" fmla="*/ 3810218 h 3967017"/>
                <a:gd name="connsiteX14" fmla="*/ 661053 w 817830"/>
                <a:gd name="connsiteY14" fmla="*/ 3857257 h 3967017"/>
                <a:gd name="connsiteX15" fmla="*/ 723764 w 817830"/>
                <a:gd name="connsiteY15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519954 w 817830"/>
                <a:gd name="connsiteY4" fmla="*/ 141119 h 3967017"/>
                <a:gd name="connsiteX5" fmla="*/ 457243 w 817830"/>
                <a:gd name="connsiteY5" fmla="*/ 172479 h 3967017"/>
                <a:gd name="connsiteX6" fmla="*/ 425888 w 817830"/>
                <a:gd name="connsiteY6" fmla="*/ 219519 h 3967017"/>
                <a:gd name="connsiteX7" fmla="*/ 269111 w 817830"/>
                <a:gd name="connsiteY7" fmla="*/ 391998 h 3967017"/>
                <a:gd name="connsiteX8" fmla="*/ 222078 w 817830"/>
                <a:gd name="connsiteY8" fmla="*/ 454717 h 3967017"/>
                <a:gd name="connsiteX9" fmla="*/ 128012 w 817830"/>
                <a:gd name="connsiteY9" fmla="*/ 611516 h 3967017"/>
                <a:gd name="connsiteX10" fmla="*/ 2591 w 817830"/>
                <a:gd name="connsiteY10" fmla="*/ 1442551 h 3967017"/>
                <a:gd name="connsiteX11" fmla="*/ 96657 w 817830"/>
                <a:gd name="connsiteY11" fmla="*/ 2947823 h 3967017"/>
                <a:gd name="connsiteX12" fmla="*/ 645375 w 817830"/>
                <a:gd name="connsiteY12" fmla="*/ 3810218 h 3967017"/>
                <a:gd name="connsiteX13" fmla="*/ 661053 w 817830"/>
                <a:gd name="connsiteY13" fmla="*/ 3857257 h 3967017"/>
                <a:gd name="connsiteX14" fmla="*/ 723764 w 817830"/>
                <a:gd name="connsiteY14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457243 w 817830"/>
                <a:gd name="connsiteY4" fmla="*/ 172479 h 3967017"/>
                <a:gd name="connsiteX5" fmla="*/ 425888 w 817830"/>
                <a:gd name="connsiteY5" fmla="*/ 219519 h 3967017"/>
                <a:gd name="connsiteX6" fmla="*/ 269111 w 817830"/>
                <a:gd name="connsiteY6" fmla="*/ 391998 h 3967017"/>
                <a:gd name="connsiteX7" fmla="*/ 222078 w 817830"/>
                <a:gd name="connsiteY7" fmla="*/ 454717 h 3967017"/>
                <a:gd name="connsiteX8" fmla="*/ 128012 w 817830"/>
                <a:gd name="connsiteY8" fmla="*/ 611516 h 3967017"/>
                <a:gd name="connsiteX9" fmla="*/ 2591 w 817830"/>
                <a:gd name="connsiteY9" fmla="*/ 1442551 h 3967017"/>
                <a:gd name="connsiteX10" fmla="*/ 96657 w 817830"/>
                <a:gd name="connsiteY10" fmla="*/ 2947823 h 3967017"/>
                <a:gd name="connsiteX11" fmla="*/ 645375 w 817830"/>
                <a:gd name="connsiteY11" fmla="*/ 3810218 h 3967017"/>
                <a:gd name="connsiteX12" fmla="*/ 661053 w 817830"/>
                <a:gd name="connsiteY12" fmla="*/ 3857257 h 3967017"/>
                <a:gd name="connsiteX13" fmla="*/ 723764 w 817830"/>
                <a:gd name="connsiteY13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457243 w 817830"/>
                <a:gd name="connsiteY4" fmla="*/ 172479 h 3967017"/>
                <a:gd name="connsiteX5" fmla="*/ 425888 w 817830"/>
                <a:gd name="connsiteY5" fmla="*/ 219519 h 3967017"/>
                <a:gd name="connsiteX6" fmla="*/ 269111 w 817830"/>
                <a:gd name="connsiteY6" fmla="*/ 391998 h 3967017"/>
                <a:gd name="connsiteX7" fmla="*/ 128012 w 817830"/>
                <a:gd name="connsiteY7" fmla="*/ 611516 h 3967017"/>
                <a:gd name="connsiteX8" fmla="*/ 2591 w 817830"/>
                <a:gd name="connsiteY8" fmla="*/ 1442551 h 3967017"/>
                <a:gd name="connsiteX9" fmla="*/ 96657 w 817830"/>
                <a:gd name="connsiteY9" fmla="*/ 2947823 h 3967017"/>
                <a:gd name="connsiteX10" fmla="*/ 645375 w 817830"/>
                <a:gd name="connsiteY10" fmla="*/ 3810218 h 3967017"/>
                <a:gd name="connsiteX11" fmla="*/ 661053 w 817830"/>
                <a:gd name="connsiteY11" fmla="*/ 3857257 h 3967017"/>
                <a:gd name="connsiteX12" fmla="*/ 723764 w 817830"/>
                <a:gd name="connsiteY12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457243 w 817830"/>
                <a:gd name="connsiteY4" fmla="*/ 172479 h 3967017"/>
                <a:gd name="connsiteX5" fmla="*/ 425888 w 817830"/>
                <a:gd name="connsiteY5" fmla="*/ 219519 h 3967017"/>
                <a:gd name="connsiteX6" fmla="*/ 128012 w 817830"/>
                <a:gd name="connsiteY6" fmla="*/ 611516 h 3967017"/>
                <a:gd name="connsiteX7" fmla="*/ 2591 w 817830"/>
                <a:gd name="connsiteY7" fmla="*/ 1442551 h 3967017"/>
                <a:gd name="connsiteX8" fmla="*/ 96657 w 817830"/>
                <a:gd name="connsiteY8" fmla="*/ 2947823 h 3967017"/>
                <a:gd name="connsiteX9" fmla="*/ 645375 w 817830"/>
                <a:gd name="connsiteY9" fmla="*/ 3810218 h 3967017"/>
                <a:gd name="connsiteX10" fmla="*/ 661053 w 817830"/>
                <a:gd name="connsiteY10" fmla="*/ 3857257 h 3967017"/>
                <a:gd name="connsiteX11" fmla="*/ 723764 w 817830"/>
                <a:gd name="connsiteY11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457243 w 817830"/>
                <a:gd name="connsiteY4" fmla="*/ 172479 h 3967017"/>
                <a:gd name="connsiteX5" fmla="*/ 128012 w 817830"/>
                <a:gd name="connsiteY5" fmla="*/ 611516 h 3967017"/>
                <a:gd name="connsiteX6" fmla="*/ 2591 w 817830"/>
                <a:gd name="connsiteY6" fmla="*/ 1442551 h 3967017"/>
                <a:gd name="connsiteX7" fmla="*/ 96657 w 817830"/>
                <a:gd name="connsiteY7" fmla="*/ 2947823 h 3967017"/>
                <a:gd name="connsiteX8" fmla="*/ 645375 w 817830"/>
                <a:gd name="connsiteY8" fmla="*/ 3810218 h 3967017"/>
                <a:gd name="connsiteX9" fmla="*/ 661053 w 817830"/>
                <a:gd name="connsiteY9" fmla="*/ 3857257 h 3967017"/>
                <a:gd name="connsiteX10" fmla="*/ 723764 w 817830"/>
                <a:gd name="connsiteY10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629698 w 817830"/>
                <a:gd name="connsiteY2" fmla="*/ 62719 h 3967017"/>
                <a:gd name="connsiteX3" fmla="*/ 566987 w 817830"/>
                <a:gd name="connsiteY3" fmla="*/ 94079 h 3967017"/>
                <a:gd name="connsiteX4" fmla="*/ 128012 w 817830"/>
                <a:gd name="connsiteY4" fmla="*/ 611516 h 3967017"/>
                <a:gd name="connsiteX5" fmla="*/ 2591 w 817830"/>
                <a:gd name="connsiteY5" fmla="*/ 1442551 h 3967017"/>
                <a:gd name="connsiteX6" fmla="*/ 96657 w 817830"/>
                <a:gd name="connsiteY6" fmla="*/ 2947823 h 3967017"/>
                <a:gd name="connsiteX7" fmla="*/ 645375 w 817830"/>
                <a:gd name="connsiteY7" fmla="*/ 3810218 h 3967017"/>
                <a:gd name="connsiteX8" fmla="*/ 661053 w 817830"/>
                <a:gd name="connsiteY8" fmla="*/ 3857257 h 3967017"/>
                <a:gd name="connsiteX9" fmla="*/ 723764 w 817830"/>
                <a:gd name="connsiteY9" fmla="*/ 3967017 h 3967017"/>
                <a:gd name="connsiteX0" fmla="*/ 817830 w 817830"/>
                <a:gd name="connsiteY0" fmla="*/ 0 h 3967017"/>
                <a:gd name="connsiteX1" fmla="*/ 676731 w 817830"/>
                <a:gd name="connsiteY1" fmla="*/ 31360 h 3967017"/>
                <a:gd name="connsiteX2" fmla="*/ 566987 w 817830"/>
                <a:gd name="connsiteY2" fmla="*/ 94079 h 3967017"/>
                <a:gd name="connsiteX3" fmla="*/ 128012 w 817830"/>
                <a:gd name="connsiteY3" fmla="*/ 611516 h 3967017"/>
                <a:gd name="connsiteX4" fmla="*/ 2591 w 817830"/>
                <a:gd name="connsiteY4" fmla="*/ 1442551 h 3967017"/>
                <a:gd name="connsiteX5" fmla="*/ 96657 w 817830"/>
                <a:gd name="connsiteY5" fmla="*/ 2947823 h 3967017"/>
                <a:gd name="connsiteX6" fmla="*/ 645375 w 817830"/>
                <a:gd name="connsiteY6" fmla="*/ 3810218 h 3967017"/>
                <a:gd name="connsiteX7" fmla="*/ 661053 w 817830"/>
                <a:gd name="connsiteY7" fmla="*/ 3857257 h 3967017"/>
                <a:gd name="connsiteX8" fmla="*/ 723764 w 817830"/>
                <a:gd name="connsiteY8" fmla="*/ 3967017 h 3967017"/>
                <a:gd name="connsiteX0" fmla="*/ 817830 w 817830"/>
                <a:gd name="connsiteY0" fmla="*/ 20700 h 3987717"/>
                <a:gd name="connsiteX1" fmla="*/ 676731 w 817830"/>
                <a:gd name="connsiteY1" fmla="*/ 52060 h 3987717"/>
                <a:gd name="connsiteX2" fmla="*/ 128012 w 817830"/>
                <a:gd name="connsiteY2" fmla="*/ 632216 h 3987717"/>
                <a:gd name="connsiteX3" fmla="*/ 2591 w 817830"/>
                <a:gd name="connsiteY3" fmla="*/ 1463251 h 3987717"/>
                <a:gd name="connsiteX4" fmla="*/ 96657 w 817830"/>
                <a:gd name="connsiteY4" fmla="*/ 2968523 h 3987717"/>
                <a:gd name="connsiteX5" fmla="*/ 645375 w 817830"/>
                <a:gd name="connsiteY5" fmla="*/ 3830918 h 3987717"/>
                <a:gd name="connsiteX6" fmla="*/ 661053 w 817830"/>
                <a:gd name="connsiteY6" fmla="*/ 3877957 h 3987717"/>
                <a:gd name="connsiteX7" fmla="*/ 723764 w 817830"/>
                <a:gd name="connsiteY7" fmla="*/ 3987717 h 3987717"/>
                <a:gd name="connsiteX0" fmla="*/ 817830 w 817830"/>
                <a:gd name="connsiteY0" fmla="*/ 0 h 3967017"/>
                <a:gd name="connsiteX1" fmla="*/ 128012 w 817830"/>
                <a:gd name="connsiteY1" fmla="*/ 611516 h 3967017"/>
                <a:gd name="connsiteX2" fmla="*/ 2591 w 817830"/>
                <a:gd name="connsiteY2" fmla="*/ 1442551 h 3967017"/>
                <a:gd name="connsiteX3" fmla="*/ 96657 w 817830"/>
                <a:gd name="connsiteY3" fmla="*/ 2947823 h 3967017"/>
                <a:gd name="connsiteX4" fmla="*/ 645375 w 817830"/>
                <a:gd name="connsiteY4" fmla="*/ 3810218 h 3967017"/>
                <a:gd name="connsiteX5" fmla="*/ 661053 w 817830"/>
                <a:gd name="connsiteY5" fmla="*/ 3857257 h 3967017"/>
                <a:gd name="connsiteX6" fmla="*/ 723764 w 817830"/>
                <a:gd name="connsiteY6" fmla="*/ 3967017 h 3967017"/>
                <a:gd name="connsiteX0" fmla="*/ 832416 w 832416"/>
                <a:gd name="connsiteY0" fmla="*/ 0 h 3967017"/>
                <a:gd name="connsiteX1" fmla="*/ 345606 w 832416"/>
                <a:gd name="connsiteY1" fmla="*/ 407678 h 3967017"/>
                <a:gd name="connsiteX2" fmla="*/ 17177 w 832416"/>
                <a:gd name="connsiteY2" fmla="*/ 1442551 h 3967017"/>
                <a:gd name="connsiteX3" fmla="*/ 111243 w 832416"/>
                <a:gd name="connsiteY3" fmla="*/ 2947823 h 3967017"/>
                <a:gd name="connsiteX4" fmla="*/ 659961 w 832416"/>
                <a:gd name="connsiteY4" fmla="*/ 3810218 h 3967017"/>
                <a:gd name="connsiteX5" fmla="*/ 675639 w 832416"/>
                <a:gd name="connsiteY5" fmla="*/ 3857257 h 3967017"/>
                <a:gd name="connsiteX6" fmla="*/ 738350 w 832416"/>
                <a:gd name="connsiteY6" fmla="*/ 3967017 h 3967017"/>
                <a:gd name="connsiteX0" fmla="*/ 833405 w 833405"/>
                <a:gd name="connsiteY0" fmla="*/ 0 h 3967017"/>
                <a:gd name="connsiteX1" fmla="*/ 360129 w 833405"/>
                <a:gd name="connsiteY1" fmla="*/ 533118 h 3967017"/>
                <a:gd name="connsiteX2" fmla="*/ 18166 w 833405"/>
                <a:gd name="connsiteY2" fmla="*/ 1442551 h 3967017"/>
                <a:gd name="connsiteX3" fmla="*/ 112232 w 833405"/>
                <a:gd name="connsiteY3" fmla="*/ 2947823 h 3967017"/>
                <a:gd name="connsiteX4" fmla="*/ 660950 w 833405"/>
                <a:gd name="connsiteY4" fmla="*/ 3810218 h 3967017"/>
                <a:gd name="connsiteX5" fmla="*/ 676628 w 833405"/>
                <a:gd name="connsiteY5" fmla="*/ 3857257 h 3967017"/>
                <a:gd name="connsiteX6" fmla="*/ 739339 w 833405"/>
                <a:gd name="connsiteY6" fmla="*/ 3967017 h 3967017"/>
                <a:gd name="connsiteX0" fmla="*/ 833884 w 833884"/>
                <a:gd name="connsiteY0" fmla="*/ 0 h 3967017"/>
                <a:gd name="connsiteX1" fmla="*/ 360608 w 833884"/>
                <a:gd name="connsiteY1" fmla="*/ 533118 h 3967017"/>
                <a:gd name="connsiteX2" fmla="*/ 18645 w 833884"/>
                <a:gd name="connsiteY2" fmla="*/ 1442551 h 3967017"/>
                <a:gd name="connsiteX3" fmla="*/ 112711 w 833884"/>
                <a:gd name="connsiteY3" fmla="*/ 2947823 h 3967017"/>
                <a:gd name="connsiteX4" fmla="*/ 677107 w 833884"/>
                <a:gd name="connsiteY4" fmla="*/ 3857257 h 3967017"/>
                <a:gd name="connsiteX5" fmla="*/ 739818 w 833884"/>
                <a:gd name="connsiteY5" fmla="*/ 3967017 h 3967017"/>
                <a:gd name="connsiteX0" fmla="*/ 835955 w 835955"/>
                <a:gd name="connsiteY0" fmla="*/ 0 h 3967017"/>
                <a:gd name="connsiteX1" fmla="*/ 362679 w 835955"/>
                <a:gd name="connsiteY1" fmla="*/ 533118 h 3967017"/>
                <a:gd name="connsiteX2" fmla="*/ 20716 w 835955"/>
                <a:gd name="connsiteY2" fmla="*/ 1442551 h 3967017"/>
                <a:gd name="connsiteX3" fmla="*/ 114782 w 835955"/>
                <a:gd name="connsiteY3" fmla="*/ 2947823 h 3967017"/>
                <a:gd name="connsiteX4" fmla="*/ 741889 w 835955"/>
                <a:gd name="connsiteY4" fmla="*/ 3967017 h 3967017"/>
                <a:gd name="connsiteX0" fmla="*/ 820627 w 820627"/>
                <a:gd name="connsiteY0" fmla="*/ 0 h 3967017"/>
                <a:gd name="connsiteX1" fmla="*/ 347351 w 820627"/>
                <a:gd name="connsiteY1" fmla="*/ 533118 h 3967017"/>
                <a:gd name="connsiteX2" fmla="*/ 5388 w 820627"/>
                <a:gd name="connsiteY2" fmla="*/ 1442551 h 3967017"/>
                <a:gd name="connsiteX3" fmla="*/ 180657 w 820627"/>
                <a:gd name="connsiteY3" fmla="*/ 3120302 h 3967017"/>
                <a:gd name="connsiteX4" fmla="*/ 726561 w 820627"/>
                <a:gd name="connsiteY4" fmla="*/ 3967017 h 3967017"/>
                <a:gd name="connsiteX0" fmla="*/ 820627 w 820627"/>
                <a:gd name="connsiteY0" fmla="*/ 0 h 3967017"/>
                <a:gd name="connsiteX1" fmla="*/ 347351 w 820627"/>
                <a:gd name="connsiteY1" fmla="*/ 533118 h 3967017"/>
                <a:gd name="connsiteX2" fmla="*/ 5388 w 820627"/>
                <a:gd name="connsiteY2" fmla="*/ 1803188 h 3967017"/>
                <a:gd name="connsiteX3" fmla="*/ 180657 w 820627"/>
                <a:gd name="connsiteY3" fmla="*/ 3120302 h 3967017"/>
                <a:gd name="connsiteX4" fmla="*/ 726561 w 820627"/>
                <a:gd name="connsiteY4" fmla="*/ 3967017 h 3967017"/>
                <a:gd name="connsiteX0" fmla="*/ 746203 w 746203"/>
                <a:gd name="connsiteY0" fmla="*/ 0 h 3967017"/>
                <a:gd name="connsiteX1" fmla="*/ 272927 w 746203"/>
                <a:gd name="connsiteY1" fmla="*/ 533118 h 3967017"/>
                <a:gd name="connsiteX2" fmla="*/ 12167 w 746203"/>
                <a:gd name="connsiteY2" fmla="*/ 1520950 h 3967017"/>
                <a:gd name="connsiteX3" fmla="*/ 106233 w 746203"/>
                <a:gd name="connsiteY3" fmla="*/ 3120302 h 3967017"/>
                <a:gd name="connsiteX4" fmla="*/ 652137 w 746203"/>
                <a:gd name="connsiteY4" fmla="*/ 3967017 h 3967017"/>
                <a:gd name="connsiteX0" fmla="*/ 735071 w 735071"/>
                <a:gd name="connsiteY0" fmla="*/ 0 h 3967017"/>
                <a:gd name="connsiteX1" fmla="*/ 261795 w 735071"/>
                <a:gd name="connsiteY1" fmla="*/ 533118 h 3967017"/>
                <a:gd name="connsiteX2" fmla="*/ 1035 w 735071"/>
                <a:gd name="connsiteY2" fmla="*/ 1520950 h 3967017"/>
                <a:gd name="connsiteX3" fmla="*/ 189838 w 735071"/>
                <a:gd name="connsiteY3" fmla="*/ 3245741 h 3967017"/>
                <a:gd name="connsiteX4" fmla="*/ 641005 w 735071"/>
                <a:gd name="connsiteY4" fmla="*/ 3967017 h 3967017"/>
                <a:gd name="connsiteX0" fmla="*/ 721659 w 721659"/>
                <a:gd name="connsiteY0" fmla="*/ 0 h 3967017"/>
                <a:gd name="connsiteX1" fmla="*/ 248383 w 721659"/>
                <a:gd name="connsiteY1" fmla="*/ 533118 h 3967017"/>
                <a:gd name="connsiteX2" fmla="*/ 1157 w 721659"/>
                <a:gd name="connsiteY2" fmla="*/ 2022707 h 3967017"/>
                <a:gd name="connsiteX3" fmla="*/ 176426 w 721659"/>
                <a:gd name="connsiteY3" fmla="*/ 3245741 h 3967017"/>
                <a:gd name="connsiteX4" fmla="*/ 627593 w 721659"/>
                <a:gd name="connsiteY4" fmla="*/ 3967017 h 3967017"/>
                <a:gd name="connsiteX0" fmla="*/ 721607 w 721607"/>
                <a:gd name="connsiteY0" fmla="*/ 0 h 3967017"/>
                <a:gd name="connsiteX1" fmla="*/ 248331 w 721607"/>
                <a:gd name="connsiteY1" fmla="*/ 533118 h 3967017"/>
                <a:gd name="connsiteX2" fmla="*/ 1105 w 721607"/>
                <a:gd name="connsiteY2" fmla="*/ 2022707 h 3967017"/>
                <a:gd name="connsiteX3" fmla="*/ 338780 w 721607"/>
                <a:gd name="connsiteY3" fmla="*/ 3465260 h 3967017"/>
                <a:gd name="connsiteX4" fmla="*/ 627541 w 721607"/>
                <a:gd name="connsiteY4" fmla="*/ 3967017 h 3967017"/>
                <a:gd name="connsiteX0" fmla="*/ 720587 w 720587"/>
                <a:gd name="connsiteY0" fmla="*/ 0 h 3967017"/>
                <a:gd name="connsiteX1" fmla="*/ 369115 w 720587"/>
                <a:gd name="connsiteY1" fmla="*/ 376319 h 3967017"/>
                <a:gd name="connsiteX2" fmla="*/ 85 w 720587"/>
                <a:gd name="connsiteY2" fmla="*/ 2022707 h 3967017"/>
                <a:gd name="connsiteX3" fmla="*/ 337760 w 720587"/>
                <a:gd name="connsiteY3" fmla="*/ 3465260 h 3967017"/>
                <a:gd name="connsiteX4" fmla="*/ 626521 w 720587"/>
                <a:gd name="connsiteY4" fmla="*/ 3967017 h 3967017"/>
                <a:gd name="connsiteX0" fmla="*/ 720587 w 720587"/>
                <a:gd name="connsiteY0" fmla="*/ 0 h 3967017"/>
                <a:gd name="connsiteX1" fmla="*/ 490510 w 720587"/>
                <a:gd name="connsiteY1" fmla="*/ 109759 h 3967017"/>
                <a:gd name="connsiteX2" fmla="*/ 369115 w 720587"/>
                <a:gd name="connsiteY2" fmla="*/ 376319 h 3967017"/>
                <a:gd name="connsiteX3" fmla="*/ 85 w 720587"/>
                <a:gd name="connsiteY3" fmla="*/ 2022707 h 3967017"/>
                <a:gd name="connsiteX4" fmla="*/ 337760 w 720587"/>
                <a:gd name="connsiteY4" fmla="*/ 3465260 h 3967017"/>
                <a:gd name="connsiteX5" fmla="*/ 626521 w 720587"/>
                <a:gd name="connsiteY5" fmla="*/ 3967017 h 3967017"/>
                <a:gd name="connsiteX0" fmla="*/ 720587 w 720587"/>
                <a:gd name="connsiteY0" fmla="*/ 0 h 3967017"/>
                <a:gd name="connsiteX1" fmla="*/ 558180 w 720587"/>
                <a:gd name="connsiteY1" fmla="*/ 172479 h 3967017"/>
                <a:gd name="connsiteX2" fmla="*/ 369115 w 720587"/>
                <a:gd name="connsiteY2" fmla="*/ 376319 h 3967017"/>
                <a:gd name="connsiteX3" fmla="*/ 85 w 720587"/>
                <a:gd name="connsiteY3" fmla="*/ 2022707 h 3967017"/>
                <a:gd name="connsiteX4" fmla="*/ 337760 w 720587"/>
                <a:gd name="connsiteY4" fmla="*/ 3465260 h 3967017"/>
                <a:gd name="connsiteX5" fmla="*/ 626521 w 720587"/>
                <a:gd name="connsiteY5" fmla="*/ 3967017 h 3967017"/>
                <a:gd name="connsiteX0" fmla="*/ 720587 w 720587"/>
                <a:gd name="connsiteY0" fmla="*/ 0 h 3967017"/>
                <a:gd name="connsiteX1" fmla="*/ 531111 w 720587"/>
                <a:gd name="connsiteY1" fmla="*/ 125439 h 3967017"/>
                <a:gd name="connsiteX2" fmla="*/ 369115 w 720587"/>
                <a:gd name="connsiteY2" fmla="*/ 376319 h 3967017"/>
                <a:gd name="connsiteX3" fmla="*/ 85 w 720587"/>
                <a:gd name="connsiteY3" fmla="*/ 2022707 h 3967017"/>
                <a:gd name="connsiteX4" fmla="*/ 337760 w 720587"/>
                <a:gd name="connsiteY4" fmla="*/ 3465260 h 3967017"/>
                <a:gd name="connsiteX5" fmla="*/ 626521 w 720587"/>
                <a:gd name="connsiteY5" fmla="*/ 3967017 h 3967017"/>
                <a:gd name="connsiteX0" fmla="*/ 720587 w 720587"/>
                <a:gd name="connsiteY0" fmla="*/ 0 h 3967017"/>
                <a:gd name="connsiteX1" fmla="*/ 369115 w 720587"/>
                <a:gd name="connsiteY1" fmla="*/ 376319 h 3967017"/>
                <a:gd name="connsiteX2" fmla="*/ 85 w 720587"/>
                <a:gd name="connsiteY2" fmla="*/ 2022707 h 3967017"/>
                <a:gd name="connsiteX3" fmla="*/ 337760 w 720587"/>
                <a:gd name="connsiteY3" fmla="*/ 3465260 h 3967017"/>
                <a:gd name="connsiteX4" fmla="*/ 626521 w 720587"/>
                <a:gd name="connsiteY4" fmla="*/ 3967017 h 3967017"/>
                <a:gd name="connsiteX0" fmla="*/ 585249 w 626521"/>
                <a:gd name="connsiteY0" fmla="*/ 0 h 3967017"/>
                <a:gd name="connsiteX1" fmla="*/ 369115 w 626521"/>
                <a:gd name="connsiteY1" fmla="*/ 376319 h 3967017"/>
                <a:gd name="connsiteX2" fmla="*/ 85 w 626521"/>
                <a:gd name="connsiteY2" fmla="*/ 2022707 h 3967017"/>
                <a:gd name="connsiteX3" fmla="*/ 337760 w 626521"/>
                <a:gd name="connsiteY3" fmla="*/ 3465260 h 3967017"/>
                <a:gd name="connsiteX4" fmla="*/ 626521 w 626521"/>
                <a:gd name="connsiteY4" fmla="*/ 3967017 h 3967017"/>
                <a:gd name="connsiteX0" fmla="*/ 2993070 w 2993070"/>
                <a:gd name="connsiteY0" fmla="*/ 0 h 4515814"/>
                <a:gd name="connsiteX1" fmla="*/ 381443 w 2993070"/>
                <a:gd name="connsiteY1" fmla="*/ 925116 h 4515814"/>
                <a:gd name="connsiteX2" fmla="*/ 12413 w 2993070"/>
                <a:gd name="connsiteY2" fmla="*/ 2571504 h 4515814"/>
                <a:gd name="connsiteX3" fmla="*/ 350088 w 2993070"/>
                <a:gd name="connsiteY3" fmla="*/ 4014057 h 4515814"/>
                <a:gd name="connsiteX4" fmla="*/ 638849 w 2993070"/>
                <a:gd name="connsiteY4" fmla="*/ 4515814 h 4515814"/>
                <a:gd name="connsiteX0" fmla="*/ 2665440 w 2665440"/>
                <a:gd name="connsiteY0" fmla="*/ 0 h 4515814"/>
                <a:gd name="connsiteX1" fmla="*/ 53813 w 2665440"/>
                <a:gd name="connsiteY1" fmla="*/ 925116 h 4515814"/>
                <a:gd name="connsiteX2" fmla="*/ 835161 w 2665440"/>
                <a:gd name="connsiteY2" fmla="*/ 1803189 h 4515814"/>
                <a:gd name="connsiteX3" fmla="*/ 22458 w 2665440"/>
                <a:gd name="connsiteY3" fmla="*/ 4014057 h 4515814"/>
                <a:gd name="connsiteX4" fmla="*/ 311219 w 2665440"/>
                <a:gd name="connsiteY4" fmla="*/ 4515814 h 4515814"/>
                <a:gd name="connsiteX0" fmla="*/ 2661344 w 2661344"/>
                <a:gd name="connsiteY0" fmla="*/ 0 h 4515814"/>
                <a:gd name="connsiteX1" fmla="*/ 1673780 w 2661344"/>
                <a:gd name="connsiteY1" fmla="*/ 658557 h 4515814"/>
                <a:gd name="connsiteX2" fmla="*/ 831065 w 2661344"/>
                <a:gd name="connsiteY2" fmla="*/ 1803189 h 4515814"/>
                <a:gd name="connsiteX3" fmla="*/ 18362 w 2661344"/>
                <a:gd name="connsiteY3" fmla="*/ 4014057 h 4515814"/>
                <a:gd name="connsiteX4" fmla="*/ 307123 w 2661344"/>
                <a:gd name="connsiteY4" fmla="*/ 4515814 h 4515814"/>
                <a:gd name="connsiteX0" fmla="*/ 2411936 w 2411936"/>
                <a:gd name="connsiteY0" fmla="*/ 0 h 4515814"/>
                <a:gd name="connsiteX1" fmla="*/ 1424372 w 2411936"/>
                <a:gd name="connsiteY1" fmla="*/ 658557 h 4515814"/>
                <a:gd name="connsiteX2" fmla="*/ 581657 w 2411936"/>
                <a:gd name="connsiteY2" fmla="*/ 1803189 h 4515814"/>
                <a:gd name="connsiteX3" fmla="*/ 134369 w 2411936"/>
                <a:gd name="connsiteY3" fmla="*/ 2900784 h 4515814"/>
                <a:gd name="connsiteX4" fmla="*/ 57715 w 2411936"/>
                <a:gd name="connsiteY4" fmla="*/ 4515814 h 4515814"/>
                <a:gd name="connsiteX0" fmla="*/ 2699873 w 2699873"/>
                <a:gd name="connsiteY0" fmla="*/ 0 h 4515814"/>
                <a:gd name="connsiteX1" fmla="*/ 1712309 w 2699873"/>
                <a:gd name="connsiteY1" fmla="*/ 658557 h 4515814"/>
                <a:gd name="connsiteX2" fmla="*/ 869594 w 2699873"/>
                <a:gd name="connsiteY2" fmla="*/ 1803189 h 4515814"/>
                <a:gd name="connsiteX3" fmla="*/ 16290 w 2699873"/>
                <a:gd name="connsiteY3" fmla="*/ 2900784 h 4515814"/>
                <a:gd name="connsiteX4" fmla="*/ 345652 w 2699873"/>
                <a:gd name="connsiteY4" fmla="*/ 4515814 h 4515814"/>
                <a:gd name="connsiteX0" fmla="*/ 2686591 w 2686591"/>
                <a:gd name="connsiteY0" fmla="*/ 0 h 4515814"/>
                <a:gd name="connsiteX1" fmla="*/ 1699027 w 2686591"/>
                <a:gd name="connsiteY1" fmla="*/ 658557 h 4515814"/>
                <a:gd name="connsiteX2" fmla="*/ 856312 w 2686591"/>
                <a:gd name="connsiteY2" fmla="*/ 1803189 h 4515814"/>
                <a:gd name="connsiteX3" fmla="*/ 209892 w 2686591"/>
                <a:gd name="connsiteY3" fmla="*/ 1364152 h 4515814"/>
                <a:gd name="connsiteX4" fmla="*/ 3008 w 2686591"/>
                <a:gd name="connsiteY4" fmla="*/ 2900784 h 4515814"/>
                <a:gd name="connsiteX5" fmla="*/ 332370 w 2686591"/>
                <a:gd name="connsiteY5" fmla="*/ 4515814 h 4515814"/>
                <a:gd name="connsiteX0" fmla="*/ 2686591 w 2686591"/>
                <a:gd name="connsiteY0" fmla="*/ 0 h 4515814"/>
                <a:gd name="connsiteX1" fmla="*/ 1468952 w 2686591"/>
                <a:gd name="connsiteY1" fmla="*/ 235200 h 4515814"/>
                <a:gd name="connsiteX2" fmla="*/ 856312 w 2686591"/>
                <a:gd name="connsiteY2" fmla="*/ 1803189 h 4515814"/>
                <a:gd name="connsiteX3" fmla="*/ 209892 w 2686591"/>
                <a:gd name="connsiteY3" fmla="*/ 1364152 h 4515814"/>
                <a:gd name="connsiteX4" fmla="*/ 3008 w 2686591"/>
                <a:gd name="connsiteY4" fmla="*/ 2900784 h 4515814"/>
                <a:gd name="connsiteX5" fmla="*/ 332370 w 2686591"/>
                <a:gd name="connsiteY5" fmla="*/ 4515814 h 4515814"/>
                <a:gd name="connsiteX0" fmla="*/ 2686591 w 2686591"/>
                <a:gd name="connsiteY0" fmla="*/ 0 h 4515814"/>
                <a:gd name="connsiteX1" fmla="*/ 1468952 w 2686591"/>
                <a:gd name="connsiteY1" fmla="*/ 235200 h 4515814"/>
                <a:gd name="connsiteX2" fmla="*/ 693905 w 2686591"/>
                <a:gd name="connsiteY2" fmla="*/ 783995 h 4515814"/>
                <a:gd name="connsiteX3" fmla="*/ 209892 w 2686591"/>
                <a:gd name="connsiteY3" fmla="*/ 1364152 h 4515814"/>
                <a:gd name="connsiteX4" fmla="*/ 3008 w 2686591"/>
                <a:gd name="connsiteY4" fmla="*/ 2900784 h 4515814"/>
                <a:gd name="connsiteX5" fmla="*/ 332370 w 2686591"/>
                <a:gd name="connsiteY5" fmla="*/ 4515814 h 4515814"/>
                <a:gd name="connsiteX0" fmla="*/ 2750296 w 2750296"/>
                <a:gd name="connsiteY0" fmla="*/ 0 h 4437414"/>
                <a:gd name="connsiteX1" fmla="*/ 1532657 w 2750296"/>
                <a:gd name="connsiteY1" fmla="*/ 235200 h 4437414"/>
                <a:gd name="connsiteX2" fmla="*/ 757610 w 2750296"/>
                <a:gd name="connsiteY2" fmla="*/ 783995 h 4437414"/>
                <a:gd name="connsiteX3" fmla="*/ 273597 w 2750296"/>
                <a:gd name="connsiteY3" fmla="*/ 1364152 h 4437414"/>
                <a:gd name="connsiteX4" fmla="*/ 66713 w 2750296"/>
                <a:gd name="connsiteY4" fmla="*/ 2900784 h 4437414"/>
                <a:gd name="connsiteX5" fmla="*/ 1397581 w 2750296"/>
                <a:gd name="connsiteY5" fmla="*/ 4437414 h 4437414"/>
                <a:gd name="connsiteX0" fmla="*/ 2750296 w 3150282"/>
                <a:gd name="connsiteY0" fmla="*/ 0 h 4437414"/>
                <a:gd name="connsiteX1" fmla="*/ 3061983 w 3150282"/>
                <a:gd name="connsiteY1" fmla="*/ 595838 h 4437414"/>
                <a:gd name="connsiteX2" fmla="*/ 757610 w 3150282"/>
                <a:gd name="connsiteY2" fmla="*/ 783995 h 4437414"/>
                <a:gd name="connsiteX3" fmla="*/ 273597 w 3150282"/>
                <a:gd name="connsiteY3" fmla="*/ 1364152 h 4437414"/>
                <a:gd name="connsiteX4" fmla="*/ 66713 w 3150282"/>
                <a:gd name="connsiteY4" fmla="*/ 2900784 h 4437414"/>
                <a:gd name="connsiteX5" fmla="*/ 1397581 w 3150282"/>
                <a:gd name="connsiteY5" fmla="*/ 4437414 h 4437414"/>
                <a:gd name="connsiteX0" fmla="*/ 2750296 w 3069912"/>
                <a:gd name="connsiteY0" fmla="*/ 0 h 4437414"/>
                <a:gd name="connsiteX1" fmla="*/ 3061983 w 3069912"/>
                <a:gd name="connsiteY1" fmla="*/ 595838 h 4437414"/>
                <a:gd name="connsiteX2" fmla="*/ 2706487 w 3069912"/>
                <a:gd name="connsiteY2" fmla="*/ 1850228 h 4437414"/>
                <a:gd name="connsiteX3" fmla="*/ 273597 w 3069912"/>
                <a:gd name="connsiteY3" fmla="*/ 1364152 h 4437414"/>
                <a:gd name="connsiteX4" fmla="*/ 66713 w 3069912"/>
                <a:gd name="connsiteY4" fmla="*/ 2900784 h 4437414"/>
                <a:gd name="connsiteX5" fmla="*/ 1397581 w 3069912"/>
                <a:gd name="connsiteY5" fmla="*/ 4437414 h 4437414"/>
                <a:gd name="connsiteX0" fmla="*/ 2698367 w 3010154"/>
                <a:gd name="connsiteY0" fmla="*/ 0 h 4437414"/>
                <a:gd name="connsiteX1" fmla="*/ 3010054 w 3010154"/>
                <a:gd name="connsiteY1" fmla="*/ 595838 h 4437414"/>
                <a:gd name="connsiteX2" fmla="*/ 2654558 w 3010154"/>
                <a:gd name="connsiteY2" fmla="*/ 1850228 h 4437414"/>
                <a:gd name="connsiteX3" fmla="*/ 2373553 w 3010154"/>
                <a:gd name="connsiteY3" fmla="*/ 3041902 h 4437414"/>
                <a:gd name="connsiteX4" fmla="*/ 14784 w 3010154"/>
                <a:gd name="connsiteY4" fmla="*/ 2900784 h 4437414"/>
                <a:gd name="connsiteX5" fmla="*/ 1345652 w 3010154"/>
                <a:gd name="connsiteY5" fmla="*/ 4437414 h 4437414"/>
                <a:gd name="connsiteX0" fmla="*/ 2698367 w 3176510"/>
                <a:gd name="connsiteY0" fmla="*/ 0 h 4437414"/>
                <a:gd name="connsiteX1" fmla="*/ 3010054 w 3176510"/>
                <a:gd name="connsiteY1" fmla="*/ 595838 h 4437414"/>
                <a:gd name="connsiteX2" fmla="*/ 3141777 w 3176510"/>
                <a:gd name="connsiteY2" fmla="*/ 1928628 h 4437414"/>
                <a:gd name="connsiteX3" fmla="*/ 2373553 w 3176510"/>
                <a:gd name="connsiteY3" fmla="*/ 3041902 h 4437414"/>
                <a:gd name="connsiteX4" fmla="*/ 14784 w 3176510"/>
                <a:gd name="connsiteY4" fmla="*/ 2900784 h 4437414"/>
                <a:gd name="connsiteX5" fmla="*/ 1345652 w 3176510"/>
                <a:gd name="connsiteY5" fmla="*/ 4437414 h 4437414"/>
                <a:gd name="connsiteX0" fmla="*/ 2701283 w 3172092"/>
                <a:gd name="connsiteY0" fmla="*/ 0 h 4437414"/>
                <a:gd name="connsiteX1" fmla="*/ 3012970 w 3172092"/>
                <a:gd name="connsiteY1" fmla="*/ 595838 h 4437414"/>
                <a:gd name="connsiteX2" fmla="*/ 3144693 w 3172092"/>
                <a:gd name="connsiteY2" fmla="*/ 1928628 h 4437414"/>
                <a:gd name="connsiteX3" fmla="*/ 2484741 w 3172092"/>
                <a:gd name="connsiteY3" fmla="*/ 3245740 h 4437414"/>
                <a:gd name="connsiteX4" fmla="*/ 17700 w 3172092"/>
                <a:gd name="connsiteY4" fmla="*/ 2900784 h 4437414"/>
                <a:gd name="connsiteX5" fmla="*/ 1348568 w 3172092"/>
                <a:gd name="connsiteY5" fmla="*/ 4437414 h 4437414"/>
                <a:gd name="connsiteX0" fmla="*/ 1384504 w 1855313"/>
                <a:gd name="connsiteY0" fmla="*/ 0 h 4437414"/>
                <a:gd name="connsiteX1" fmla="*/ 1696191 w 1855313"/>
                <a:gd name="connsiteY1" fmla="*/ 595838 h 4437414"/>
                <a:gd name="connsiteX2" fmla="*/ 1827914 w 1855313"/>
                <a:gd name="connsiteY2" fmla="*/ 1928628 h 4437414"/>
                <a:gd name="connsiteX3" fmla="*/ 1167962 w 1855313"/>
                <a:gd name="connsiteY3" fmla="*/ 3245740 h 4437414"/>
                <a:gd name="connsiteX4" fmla="*/ 392655 w 1855313"/>
                <a:gd name="connsiteY4" fmla="*/ 4014058 h 4437414"/>
                <a:gd name="connsiteX5" fmla="*/ 31789 w 1855313"/>
                <a:gd name="connsiteY5" fmla="*/ 4437414 h 4437414"/>
                <a:gd name="connsiteX0" fmla="*/ 1352715 w 1823524"/>
                <a:gd name="connsiteY0" fmla="*/ 0 h 4437414"/>
                <a:gd name="connsiteX1" fmla="*/ 1664402 w 1823524"/>
                <a:gd name="connsiteY1" fmla="*/ 595838 h 4437414"/>
                <a:gd name="connsiteX2" fmla="*/ 1796125 w 1823524"/>
                <a:gd name="connsiteY2" fmla="*/ 1928628 h 4437414"/>
                <a:gd name="connsiteX3" fmla="*/ 1136173 w 1823524"/>
                <a:gd name="connsiteY3" fmla="*/ 3245740 h 4437414"/>
                <a:gd name="connsiteX4" fmla="*/ 0 w 1823524"/>
                <a:gd name="connsiteY4" fmla="*/ 4437414 h 4437414"/>
                <a:gd name="connsiteX0" fmla="*/ 1352715 w 1798492"/>
                <a:gd name="connsiteY0" fmla="*/ 0 h 4437414"/>
                <a:gd name="connsiteX1" fmla="*/ 1796125 w 1798492"/>
                <a:gd name="connsiteY1" fmla="*/ 1928628 h 4437414"/>
                <a:gd name="connsiteX2" fmla="*/ 1136173 w 1798492"/>
                <a:gd name="connsiteY2" fmla="*/ 3245740 h 4437414"/>
                <a:gd name="connsiteX3" fmla="*/ 0 w 1798492"/>
                <a:gd name="connsiteY3" fmla="*/ 4437414 h 4437414"/>
                <a:gd name="connsiteX0" fmla="*/ 1352715 w 1597741"/>
                <a:gd name="connsiteY0" fmla="*/ 0 h 4437414"/>
                <a:gd name="connsiteX1" fmla="*/ 1593117 w 1597741"/>
                <a:gd name="connsiteY1" fmla="*/ 2069747 h 4437414"/>
                <a:gd name="connsiteX2" fmla="*/ 1136173 w 1597741"/>
                <a:gd name="connsiteY2" fmla="*/ 3245740 h 4437414"/>
                <a:gd name="connsiteX3" fmla="*/ 0 w 1597741"/>
                <a:gd name="connsiteY3" fmla="*/ 4437414 h 4437414"/>
                <a:gd name="connsiteX0" fmla="*/ 243151 w 1837751"/>
                <a:gd name="connsiteY0" fmla="*/ 0 h 3449579"/>
                <a:gd name="connsiteX1" fmla="*/ 483553 w 1837751"/>
                <a:gd name="connsiteY1" fmla="*/ 2069747 h 3449579"/>
                <a:gd name="connsiteX2" fmla="*/ 26609 w 1837751"/>
                <a:gd name="connsiteY2" fmla="*/ 3245740 h 3449579"/>
                <a:gd name="connsiteX3" fmla="*/ 1820833 w 1837751"/>
                <a:gd name="connsiteY3" fmla="*/ 3449579 h 3449579"/>
                <a:gd name="connsiteX0" fmla="*/ 0 w 1611723"/>
                <a:gd name="connsiteY0" fmla="*/ 0 h 3449579"/>
                <a:gd name="connsiteX1" fmla="*/ 240402 w 1611723"/>
                <a:gd name="connsiteY1" fmla="*/ 2069747 h 3449579"/>
                <a:gd name="connsiteX2" fmla="*/ 1027873 w 1611723"/>
                <a:gd name="connsiteY2" fmla="*/ 1897268 h 3449579"/>
                <a:gd name="connsiteX3" fmla="*/ 1577682 w 1611723"/>
                <a:gd name="connsiteY3" fmla="*/ 3449579 h 3449579"/>
                <a:gd name="connsiteX0" fmla="*/ 0 w 1631042"/>
                <a:gd name="connsiteY0" fmla="*/ 0 h 3449579"/>
                <a:gd name="connsiteX1" fmla="*/ 240402 w 1631042"/>
                <a:gd name="connsiteY1" fmla="*/ 2069747 h 3449579"/>
                <a:gd name="connsiteX2" fmla="*/ 1027873 w 1631042"/>
                <a:gd name="connsiteY2" fmla="*/ 1897268 h 3449579"/>
                <a:gd name="connsiteX3" fmla="*/ 1577682 w 1631042"/>
                <a:gd name="connsiteY3" fmla="*/ 3449579 h 3449579"/>
                <a:gd name="connsiteX0" fmla="*/ 0 w 1577682"/>
                <a:gd name="connsiteY0" fmla="*/ 0 h 3449579"/>
                <a:gd name="connsiteX1" fmla="*/ 240402 w 1577682"/>
                <a:gd name="connsiteY1" fmla="*/ 2069747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123535 w 1577682"/>
                <a:gd name="connsiteY1" fmla="*/ 1615030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123535 w 1577682"/>
                <a:gd name="connsiteY1" fmla="*/ 1615030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123535 w 1577682"/>
                <a:gd name="connsiteY1" fmla="*/ 1615030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123535 w 1577682"/>
                <a:gd name="connsiteY1" fmla="*/ 1615030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123535 w 1577682"/>
                <a:gd name="connsiteY1" fmla="*/ 1615030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070012 w 1577682"/>
                <a:gd name="connsiteY1" fmla="*/ 1473911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070012 w 1577682"/>
                <a:gd name="connsiteY1" fmla="*/ 1473911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1029870 w 1577682"/>
                <a:gd name="connsiteY1" fmla="*/ 1473911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936204 w 1577682"/>
                <a:gd name="connsiteY1" fmla="*/ 1535112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922823 w 1577682"/>
                <a:gd name="connsiteY1" fmla="*/ 1635031 h 3449579"/>
                <a:gd name="connsiteX2" fmla="*/ 1577682 w 1577682"/>
                <a:gd name="connsiteY2" fmla="*/ 3449579 h 3449579"/>
                <a:gd name="connsiteX0" fmla="*/ 0 w 1577682"/>
                <a:gd name="connsiteY0" fmla="*/ 0 h 3449579"/>
                <a:gd name="connsiteX1" fmla="*/ 922823 w 1577682"/>
                <a:gd name="connsiteY1" fmla="*/ 1635031 h 3449579"/>
                <a:gd name="connsiteX2" fmla="*/ 1577682 w 1577682"/>
                <a:gd name="connsiteY2" fmla="*/ 3449579 h 34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7682" h="3449579">
                  <a:moveTo>
                    <a:pt x="0" y="0"/>
                  </a:moveTo>
                  <a:cubicBezTo>
                    <a:pt x="239566" y="370437"/>
                    <a:pt x="632133" y="973237"/>
                    <a:pt x="922823" y="1635031"/>
                  </a:cubicBezTo>
                  <a:cubicBezTo>
                    <a:pt x="1227376" y="2328386"/>
                    <a:pt x="1459651" y="3036675"/>
                    <a:pt x="1577682" y="3449579"/>
                  </a:cubicBezTo>
                </a:path>
              </a:pathLst>
            </a:custGeom>
            <a:ln w="76200" cmpd="sng">
              <a:solidFill>
                <a:srgbClr val="376092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889257" y="5789305"/>
              <a:ext cx="6918222" cy="876560"/>
            </a:xfrm>
            <a:prstGeom prst="rect">
              <a:avLst/>
            </a:prstGeom>
            <a:noFill/>
            <a:ln w="762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72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21" grpId="0"/>
      <p:bldP spid="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State-of-the-art of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sz="3800" dirty="0" smtClean="0"/>
              <a:t>gradual typing and manifest contracts</a:t>
            </a:r>
            <a:endParaRPr kumimoji="1" lang="ja-JP" altLang="en-US" sz="3800" dirty="0"/>
          </a:p>
        </p:txBody>
      </p:sp>
      <p:sp>
        <p:nvSpPr>
          <p:cNvPr id="4" name="円/楕円 3"/>
          <p:cNvSpPr/>
          <p:nvPr/>
        </p:nvSpPr>
        <p:spPr>
          <a:xfrm>
            <a:off x="631399" y="1681518"/>
            <a:ext cx="7895363" cy="506233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271468" y="2252650"/>
            <a:ext cx="2486094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HO functions</a:t>
            </a:r>
            <a:endParaRPr lang="en-US" altLang="ja-JP" sz="28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S&amp;T’</a:t>
            </a:r>
            <a:r>
              <a:rPr lang="en-US" altLang="ja-JP" sz="2400" dirty="0">
                <a:solidFill>
                  <a:schemeClr val="tx1"/>
                </a:solidFill>
                <a:latin typeface="Chalkboard"/>
                <a:cs typeface="Chalkboard"/>
              </a:rPr>
              <a:t>06, </a:t>
            </a:r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F’</a:t>
            </a:r>
            <a:r>
              <a:rPr lang="en-US" altLang="ja-JP" sz="2400" dirty="0">
                <a:solidFill>
                  <a:schemeClr val="tx1"/>
                </a:solidFill>
                <a:latin typeface="Chalkboard"/>
                <a:cs typeface="Chalkboard"/>
              </a:rPr>
              <a:t>06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076243" y="2377673"/>
            <a:ext cx="2030385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Objects</a:t>
            </a:r>
            <a:endParaRPr lang="en-US" altLang="ja-JP" sz="28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S&amp;T’07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860101" y="3345636"/>
            <a:ext cx="2369837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States</a:t>
            </a:r>
            <a:endParaRPr lang="en-US" altLang="ja-JP" sz="28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S&amp;T’06,S+’15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345413" y="4478187"/>
            <a:ext cx="3430409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First-class classes</a:t>
            </a:r>
            <a:endParaRPr lang="en-US" altLang="ja-JP" sz="28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Takikawa+’12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288839" y="3481402"/>
            <a:ext cx="2369837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Generics</a:t>
            </a:r>
            <a:endParaRPr lang="en-US" altLang="ja-JP" sz="28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Ina+’11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096795" y="4630587"/>
            <a:ext cx="2561881" cy="913410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Chalkboard"/>
                <a:cs typeface="Chalkboard"/>
              </a:rPr>
              <a:t>Effect system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halkboard"/>
                <a:cs typeface="Chalkboard"/>
              </a:rPr>
              <a:t>Schwerter+’14</a:t>
            </a:r>
            <a:endParaRPr lang="ja-JP" alt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27" y="5688432"/>
            <a:ext cx="9102073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Delimited control, polymorphism, datatypes, …</a:t>
            </a:r>
            <a:endParaRPr kumimoji="1" lang="ja-JP" altLang="en-US" sz="3200" b="1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2246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dissertation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743" y="1454002"/>
            <a:ext cx="8763933" cy="54039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dirty="0"/>
              <a:t>E</a:t>
            </a:r>
            <a:r>
              <a:rPr lang="en-US" altLang="ja-JP" dirty="0" smtClean="0"/>
              <a:t>stablishes a theory for safe interaction in:</a:t>
            </a:r>
          </a:p>
          <a:p>
            <a:r>
              <a:rPr lang="en-US" altLang="ja-JP" dirty="0"/>
              <a:t>G</a:t>
            </a:r>
            <a:r>
              <a:rPr lang="en-US" altLang="ja-JP" dirty="0" smtClean="0"/>
              <a:t>radual typing with delimited control </a:t>
            </a:r>
            <a:r>
              <a:rPr lang="en-US" altLang="ja-JP" sz="2800" dirty="0" smtClean="0"/>
              <a:t>[APLAS’15]</a:t>
            </a:r>
          </a:p>
          <a:p>
            <a:r>
              <a:rPr lang="en-US" altLang="ja-JP" dirty="0" smtClean="0"/>
              <a:t>Manifest contracts with polymorphism   </a:t>
            </a:r>
            <a:r>
              <a:rPr lang="en-US" altLang="ja-JP" sz="2800" dirty="0" smtClean="0"/>
              <a:t>[</a:t>
            </a:r>
            <a:r>
              <a:rPr lang="en-US" altLang="ja-JP" sz="2800" dirty="0"/>
              <a:t>TOPLAS; accepted with major </a:t>
            </a:r>
            <a:r>
              <a:rPr lang="en-US" altLang="ja-JP" sz="2800" dirty="0" smtClean="0"/>
              <a:t>revision]</a:t>
            </a:r>
          </a:p>
          <a:p>
            <a:r>
              <a:rPr lang="en-US" altLang="ja-JP" dirty="0" smtClean="0"/>
              <a:t>Manifest contracts with algebraic datatypes</a:t>
            </a:r>
            <a:r>
              <a:rPr lang="en-US" altLang="ja-JP" dirty="0"/>
              <a:t> </a:t>
            </a:r>
            <a:r>
              <a:rPr lang="en-US" altLang="ja-JP" sz="2800" dirty="0" smtClean="0"/>
              <a:t>[POPL’15]</a:t>
            </a:r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en-US" altLang="ja-JP" dirty="0" smtClean="0"/>
              <a:t>Extending the frameworks is challenging</a:t>
            </a:r>
          </a:p>
          <a:p>
            <a:r>
              <a:rPr lang="en-US" altLang="ja-JP" dirty="0"/>
              <a:t>N</a:t>
            </a:r>
            <a:r>
              <a:rPr lang="en-US" altLang="ja-JP" dirty="0" smtClean="0"/>
              <a:t>ew features could cause “loopholes”</a:t>
            </a:r>
          </a:p>
          <a:p>
            <a:r>
              <a:rPr lang="en-US" altLang="ja-JP" dirty="0" smtClean="0"/>
              <a:t>Standard properties have to be re-proven</a:t>
            </a:r>
            <a:r>
              <a:rPr lang="en-US" altLang="ja-JP" dirty="0"/>
              <a:t> </a:t>
            </a:r>
            <a:r>
              <a:rPr lang="en-US" altLang="ja-JP" dirty="0" smtClean="0"/>
              <a:t>for programs with dynamic checking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96743" y="114300"/>
            <a:ext cx="4381963" cy="1447026"/>
          </a:xfrm>
          <a:prstGeom prst="wedgeRoundRectCallout">
            <a:avLst>
              <a:gd name="adj1" fmla="val 56008"/>
              <a:gd name="adj2" fmla="val 85325"/>
              <a:gd name="adj3" fmla="val 16667"/>
            </a:avLst>
          </a:prstGeom>
          <a:solidFill>
            <a:schemeClr val="bg1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can implement features manipulating call stack 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(e.g., exception handling)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757563" y="114300"/>
            <a:ext cx="4203113" cy="1876358"/>
          </a:xfrm>
          <a:prstGeom prst="wedgeRoundRectCallout">
            <a:avLst>
              <a:gd name="adj1" fmla="val 25475"/>
              <a:gd name="adj2" fmla="val 41756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a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basis of 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type-based abstraction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(e.g., abstract datatypes and module systems)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7011114" y="1901758"/>
            <a:ext cx="793631" cy="714442"/>
            <a:chOff x="7550150" y="2305050"/>
            <a:chExt cx="1045292" cy="857250"/>
          </a:xfrm>
        </p:grpSpPr>
        <p:sp>
          <p:nvSpPr>
            <p:cNvPr id="13" name="フリーフォーム 12"/>
            <p:cNvSpPr/>
            <p:nvPr/>
          </p:nvSpPr>
          <p:spPr>
            <a:xfrm>
              <a:off x="7550150" y="2305050"/>
              <a:ext cx="901700" cy="857250"/>
            </a:xfrm>
            <a:custGeom>
              <a:avLst/>
              <a:gdLst>
                <a:gd name="connsiteX0" fmla="*/ 901700 w 901700"/>
                <a:gd name="connsiteY0" fmla="*/ 6350 h 857250"/>
                <a:gd name="connsiteX1" fmla="*/ 0 w 901700"/>
                <a:gd name="connsiteY1" fmla="*/ 857250 h 857250"/>
                <a:gd name="connsiteX2" fmla="*/ 241300 w 901700"/>
                <a:gd name="connsiteY2" fmla="*/ 0 h 857250"/>
                <a:gd name="connsiteX3" fmla="*/ 901700 w 901700"/>
                <a:gd name="connsiteY3" fmla="*/ 6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857250">
                  <a:moveTo>
                    <a:pt x="901700" y="6350"/>
                  </a:moveTo>
                  <a:lnTo>
                    <a:pt x="0" y="857250"/>
                  </a:lnTo>
                  <a:lnTo>
                    <a:pt x="241300" y="0"/>
                  </a:lnTo>
                  <a:lnTo>
                    <a:pt x="901700" y="6350"/>
                  </a:lnTo>
                  <a:close/>
                </a:path>
              </a:pathLst>
            </a:cu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7713546" y="2311400"/>
              <a:ext cx="881896" cy="0"/>
            </a:xfrm>
            <a:prstGeom prst="line">
              <a:avLst/>
            </a:prstGeom>
            <a:ln w="889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角丸四角形吹き出し 29"/>
          <p:cNvSpPr/>
          <p:nvPr/>
        </p:nvSpPr>
        <p:spPr>
          <a:xfrm>
            <a:off x="1538157" y="4401636"/>
            <a:ext cx="7202298" cy="1172044"/>
          </a:xfrm>
          <a:prstGeom prst="wedgeRoundRectCallout">
            <a:avLst>
              <a:gd name="adj1" fmla="val 22262"/>
              <a:gd name="adj2" fmla="val -49820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a common type presentation given to data structures in functional programming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6043606" y="3955434"/>
            <a:ext cx="850900" cy="588241"/>
            <a:chOff x="6311900" y="4133850"/>
            <a:chExt cx="1054100" cy="749300"/>
          </a:xfrm>
        </p:grpSpPr>
        <p:sp>
          <p:nvSpPr>
            <p:cNvPr id="32" name="フリーフォーム 31"/>
            <p:cNvSpPr/>
            <p:nvPr/>
          </p:nvSpPr>
          <p:spPr>
            <a:xfrm>
              <a:off x="6369050" y="4133850"/>
              <a:ext cx="793750" cy="749300"/>
            </a:xfrm>
            <a:custGeom>
              <a:avLst/>
              <a:gdLst>
                <a:gd name="connsiteX0" fmla="*/ 63500 w 793750"/>
                <a:gd name="connsiteY0" fmla="*/ 685800 h 749300"/>
                <a:gd name="connsiteX1" fmla="*/ 476250 w 793750"/>
                <a:gd name="connsiteY1" fmla="*/ 0 h 749300"/>
                <a:gd name="connsiteX2" fmla="*/ 793750 w 793750"/>
                <a:gd name="connsiteY2" fmla="*/ 749300 h 749300"/>
                <a:gd name="connsiteX3" fmla="*/ 0 w 793750"/>
                <a:gd name="connsiteY3" fmla="*/ 717550 h 749300"/>
                <a:gd name="connsiteX4" fmla="*/ 63500 w 793750"/>
                <a:gd name="connsiteY4" fmla="*/ 6858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750" h="749300">
                  <a:moveTo>
                    <a:pt x="63500" y="685800"/>
                  </a:moveTo>
                  <a:lnTo>
                    <a:pt x="476250" y="0"/>
                  </a:lnTo>
                  <a:lnTo>
                    <a:pt x="793750" y="749300"/>
                  </a:lnTo>
                  <a:lnTo>
                    <a:pt x="0" y="717550"/>
                  </a:lnTo>
                  <a:lnTo>
                    <a:pt x="63500" y="685800"/>
                  </a:lnTo>
                  <a:close/>
                </a:path>
              </a:pathLst>
            </a:custGeom>
            <a:solidFill>
              <a:srgbClr val="FFFFFF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6311900" y="4857750"/>
              <a:ext cx="1054100" cy="6350"/>
            </a:xfrm>
            <a:prstGeom prst="line">
              <a:avLst/>
            </a:prstGeom>
            <a:ln w="1905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27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Gradual typing with delimited control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Manifest contracts with polymorphism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Manifest contracts with alg. </a:t>
            </a:r>
            <a:r>
              <a:rPr lang="en-US" altLang="ja-JP" dirty="0"/>
              <a:t>d</a:t>
            </a:r>
            <a:r>
              <a:rPr lang="en-US" altLang="ja-JP" dirty="0" smtClean="0"/>
              <a:t>ataypes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33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Gradual typing with delimited control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Manifest contracts with polymorphism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Manifest contracts with alg. </a:t>
            </a:r>
            <a:r>
              <a:rPr lang="en-US" altLang="ja-JP" dirty="0" smtClean="0"/>
              <a:t>dataypes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465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Gradual typing </a:t>
            </a:r>
            <a:br>
              <a:rPr kumimoji="1" lang="en-US" altLang="ja-JP" dirty="0" smtClean="0"/>
            </a:br>
            <a:r>
              <a:rPr kumimoji="1" lang="en-US" altLang="ja-JP" sz="2700" dirty="0" smtClean="0"/>
              <a:t>[</a:t>
            </a:r>
            <a:r>
              <a:rPr lang="en-US" altLang="ja-JP" sz="2700" dirty="0"/>
              <a:t>Tobin-Hochstadt&amp;Felleisen’06</a:t>
            </a:r>
            <a:r>
              <a:rPr lang="en-US" altLang="ja-JP" sz="2700" dirty="0" smtClean="0"/>
              <a:t>,Siek&amp;Taha’07]</a:t>
            </a:r>
            <a:endParaRPr kumimoji="1" lang="ja-JP" altLang="en-US" sz="2700" dirty="0"/>
          </a:p>
        </p:txBody>
      </p:sp>
      <p:sp>
        <p:nvSpPr>
          <p:cNvPr id="4" name="円/楕円 3"/>
          <p:cNvSpPr/>
          <p:nvPr/>
        </p:nvSpPr>
        <p:spPr>
          <a:xfrm>
            <a:off x="1369368" y="3290391"/>
            <a:ext cx="6430073" cy="3346240"/>
          </a:xfrm>
          <a:prstGeom prst="ellipse">
            <a:avLst/>
          </a:prstGeom>
          <a:noFill/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27008" y="2998002"/>
            <a:ext cx="169870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953735"/>
                </a:solidFill>
                <a:latin typeface="Chalkboard"/>
                <a:cs typeface="Chalkboard"/>
              </a:rPr>
              <a:t>Program</a:t>
            </a:r>
            <a:endParaRPr kumimoji="1" lang="ja-JP" altLang="en-US" sz="3200" dirty="0" smtClean="0">
              <a:solidFill>
                <a:srgbClr val="953735"/>
              </a:solidFill>
              <a:latin typeface="Chalkboard"/>
              <a:cs typeface="Chalkboard"/>
            </a:endParaRPr>
          </a:p>
        </p:txBody>
      </p:sp>
      <p:sp>
        <p:nvSpPr>
          <p:cNvPr id="6" name="雲 5"/>
          <p:cNvSpPr/>
          <p:nvPr/>
        </p:nvSpPr>
        <p:spPr>
          <a:xfrm>
            <a:off x="4357682" y="3650171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67902" y="3951079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231613" y="4566821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9" name="雲 8"/>
          <p:cNvSpPr/>
          <p:nvPr/>
        </p:nvSpPr>
        <p:spPr>
          <a:xfrm>
            <a:off x="2567902" y="5171691"/>
            <a:ext cx="1457167" cy="1009337"/>
          </a:xfrm>
          <a:prstGeom prst="cloud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945651" y="5474532"/>
            <a:ext cx="1285962" cy="77448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cxnSp>
        <p:nvCxnSpPr>
          <p:cNvPr id="12" name="曲線コネクタ 11"/>
          <p:cNvCxnSpPr>
            <a:stCxn id="7" idx="1"/>
            <a:endCxn id="9" idx="2"/>
          </p:cNvCxnSpPr>
          <p:nvPr/>
        </p:nvCxnSpPr>
        <p:spPr>
          <a:xfrm rot="10800000" flipH="1" flipV="1">
            <a:off x="2567902" y="4338318"/>
            <a:ext cx="4520" cy="1338041"/>
          </a:xfrm>
          <a:prstGeom prst="curvedConnector3">
            <a:avLst>
              <a:gd name="adj1" fmla="val -18668650"/>
            </a:avLst>
          </a:prstGeom>
          <a:ln w="76200" cap="flat">
            <a:solidFill>
              <a:srgbClr val="376092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8" idx="0"/>
            <a:endCxn id="6" idx="0"/>
          </p:cNvCxnSpPr>
          <p:nvPr/>
        </p:nvCxnSpPr>
        <p:spPr>
          <a:xfrm rot="16200000" flipV="1">
            <a:off x="6138125" y="3830351"/>
            <a:ext cx="411981" cy="1060959"/>
          </a:xfrm>
          <a:prstGeom prst="curvedConnector2">
            <a:avLst/>
          </a:prstGeom>
          <a:ln w="76200" cap="flat">
            <a:solidFill>
              <a:srgbClr val="376092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0" idx="1"/>
          </p:cNvCxnSpPr>
          <p:nvPr/>
        </p:nvCxnSpPr>
        <p:spPr>
          <a:xfrm>
            <a:off x="3853864" y="5802245"/>
            <a:ext cx="1091787" cy="5952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10" idx="0"/>
          </p:cNvCxnSpPr>
          <p:nvPr/>
        </p:nvCxnSpPr>
        <p:spPr>
          <a:xfrm>
            <a:off x="5425712" y="4459493"/>
            <a:ext cx="162920" cy="101503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3968862" y="4566821"/>
            <a:ext cx="698256" cy="79432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10" idx="3"/>
            <a:endCxn id="8" idx="2"/>
          </p:cNvCxnSpPr>
          <p:nvPr/>
        </p:nvCxnSpPr>
        <p:spPr>
          <a:xfrm flipV="1">
            <a:off x="6231613" y="5341301"/>
            <a:ext cx="642981" cy="520471"/>
          </a:xfrm>
          <a:prstGeom prst="curvedConnector2">
            <a:avLst/>
          </a:prstGeom>
          <a:ln w="76200" cap="flat">
            <a:solidFill>
              <a:srgbClr val="376092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632877" y="4018201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87552" y="5358350"/>
            <a:ext cx="143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2700">
                  <a:solidFill>
                    <a:schemeClr val="bg1"/>
                  </a:solidFill>
                  <a:prstDash val="solid"/>
                </a:ln>
                <a:effectLst/>
              </a:rPr>
              <a:t>untyped</a:t>
            </a:r>
            <a:endParaRPr lang="ja-JP" altLang="en-US" sz="2800" b="1" cap="none" spc="0" dirty="0">
              <a:ln w="12700">
                <a:solidFill>
                  <a:schemeClr val="bg1"/>
                </a:solidFill>
                <a:prstDash val="solid"/>
              </a:ln>
              <a:effectLst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384124" y="3840498"/>
            <a:ext cx="143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untyped</a:t>
            </a:r>
            <a:endParaRPr lang="ja-JP" altLang="en-US" sz="28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04477" y="5547510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79666" y="3241691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03140" y="4608708"/>
            <a:ext cx="116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typed</a:t>
            </a:r>
            <a:endParaRPr lang="ja-JP" altLang="en-US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Integration of static and dynamic typing</a:t>
            </a:r>
          </a:p>
          <a:p>
            <a:r>
              <a:rPr lang="en-US" altLang="ja-JP" dirty="0" smtClean="0"/>
              <a:t>Typed and untyped </a:t>
            </a:r>
            <a:r>
              <a:rPr lang="en-US" altLang="ja-JP" dirty="0" smtClean="0"/>
              <a:t>code </a:t>
            </a:r>
            <a:r>
              <a:rPr lang="en-US" altLang="ja-JP" dirty="0" smtClean="0"/>
              <a:t>can coexist and interact</a:t>
            </a:r>
          </a:p>
        </p:txBody>
      </p:sp>
    </p:spTree>
    <p:extLst>
      <p:ext uri="{BB962C8B-B14F-4D97-AF65-F5344CB8AC3E}">
        <p14:creationId xmlns:p14="http://schemas.microsoft.com/office/powerpoint/2010/main" val="71074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Blame </a:t>
            </a:r>
            <a:r>
              <a:rPr lang="en-US" altLang="ja-JP" dirty="0" smtClean="0"/>
              <a:t>calculus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700" dirty="0" smtClean="0"/>
              <a:t>[Tobin-Hochstadt&amp;Felleisen’06,Wadler&amp;Findler’09]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229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A typed lambda calculus to model </a:t>
            </a:r>
            <a:r>
              <a:rPr kumimoji="1" lang="en-US" altLang="ja-JP" dirty="0" smtClean="0"/>
              <a:t>intermediate languages </a:t>
            </a:r>
            <a:r>
              <a:rPr lang="en-US" altLang="ja-JP" dirty="0" smtClean="0"/>
              <a:t>for gradual typing</a:t>
            </a:r>
          </a:p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he Dynamic type (</a:t>
            </a:r>
            <a:r>
              <a:rPr lang="en-US" altLang="ja-JP" dirty="0" smtClean="0"/>
              <a:t>Dyn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short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The type for untyped code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asts </a:t>
            </a:r>
            <a:r>
              <a:rPr lang="ja-JP" altLang="en-US" dirty="0" smtClean="0"/>
              <a:t>  </a:t>
            </a:r>
            <a:r>
              <a:rPr kumimoji="1" lang="en-US" altLang="ja-JP" dirty="0" smtClean="0"/>
              <a:t>s : S     T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coerce term </a:t>
            </a:r>
            <a:r>
              <a:rPr lang="en-US" altLang="ja-JP" dirty="0">
                <a:solidFill>
                  <a:srgbClr val="000000"/>
                </a:solidFill>
              </a:rPr>
              <a:t>s of type S </a:t>
            </a:r>
            <a:r>
              <a:rPr lang="en-US" altLang="ja-JP" dirty="0" smtClean="0">
                <a:solidFill>
                  <a:srgbClr val="000000"/>
                </a:solidFill>
              </a:rPr>
              <a:t>to </a:t>
            </a:r>
            <a:r>
              <a:rPr lang="en-US" altLang="ja-JP" dirty="0">
                <a:solidFill>
                  <a:srgbClr val="000000"/>
                </a:solidFill>
              </a:rPr>
              <a:t>type </a:t>
            </a:r>
            <a:r>
              <a:rPr lang="en-US" altLang="ja-JP" dirty="0" smtClean="0">
                <a:solidFill>
                  <a:srgbClr val="000000"/>
                </a:solidFill>
              </a:rPr>
              <a:t>T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25815"/>
              </p:ext>
            </p:extLst>
          </p:nvPr>
        </p:nvGraphicFramePr>
        <p:xfrm>
          <a:off x="3228841" y="37979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66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8841" y="37979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0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57200" y="1992331"/>
            <a:ext cx="3048373" cy="3928759"/>
          </a:xfrm>
          <a:prstGeom prst="roundRect">
            <a:avLst/>
          </a:prstGeom>
          <a:noFill/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=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… 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</a:t>
            </a:r>
            <a:endParaRPr kumimoji="1" lang="en-US" altLang="ja-JP" sz="28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else true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then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“true”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else  “false”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260" y="1699407"/>
            <a:ext cx="36836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Gradually typed lang.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: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=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 : </a:t>
            </a:r>
            <a:r>
              <a:rPr lang="en-US" altLang="ja-JP" sz="26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35260" y="2063883"/>
            <a:ext cx="3683687" cy="1889471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44" y="3899697"/>
            <a:ext cx="2851630" cy="1824619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9" name="雲 18"/>
          <p:cNvSpPr/>
          <p:nvPr/>
        </p:nvSpPr>
        <p:spPr>
          <a:xfrm>
            <a:off x="858505" y="4304510"/>
            <a:ext cx="661765" cy="507507"/>
          </a:xfrm>
          <a:prstGeom prst="cloud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07062"/>
              </p:ext>
            </p:extLst>
          </p:nvPr>
        </p:nvGraphicFramePr>
        <p:xfrm>
          <a:off x="75036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320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36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23050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321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83626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322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288639" y="2909792"/>
            <a:ext cx="860961" cy="31600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288639" y="3323057"/>
            <a:ext cx="860961" cy="377138"/>
          </a:xfrm>
          <a:prstGeom prst="rect">
            <a:avLst/>
          </a:prstGeom>
          <a:noFill/>
          <a:ln w="76200" cmpd="sng">
            <a:solidFill>
              <a:srgbClr val="376092"/>
            </a:solidFill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Lucida Console"/>
                <a:ea typeface="+mn-ea"/>
                <a:cs typeface="Lucida Consol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altLang="ja-JP" dirty="0">
              <a:latin typeface="Chalkboard"/>
              <a:cs typeface="Chalkboard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56038" y="749300"/>
            <a:ext cx="4969453" cy="896979"/>
            <a:chOff x="256038" y="749300"/>
            <a:chExt cx="4969453" cy="896979"/>
          </a:xfrm>
        </p:grpSpPr>
        <p:sp>
          <p:nvSpPr>
            <p:cNvPr id="3" name="円形吹き出し 2"/>
            <p:cNvSpPr/>
            <p:nvPr/>
          </p:nvSpPr>
          <p:spPr>
            <a:xfrm>
              <a:off x="256038" y="749300"/>
              <a:ext cx="4969453" cy="896979"/>
            </a:xfrm>
            <a:prstGeom prst="wedgeEllipseCallout">
              <a:avLst>
                <a:gd name="adj1" fmla="val 46782"/>
                <a:gd name="adj2" fmla="val 117532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59721" y="899836"/>
              <a:ext cx="4489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Untyped code is given Dyn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5" name="円/楕円 4"/>
          <p:cNvSpPr/>
          <p:nvPr/>
        </p:nvSpPr>
        <p:spPr>
          <a:xfrm>
            <a:off x="4958709" y="2231055"/>
            <a:ext cx="1106170" cy="6406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002530" y="2627573"/>
            <a:ext cx="4065270" cy="123402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4749800" y="899836"/>
            <a:ext cx="4262637" cy="1322791"/>
            <a:chOff x="915117" y="814149"/>
            <a:chExt cx="4310373" cy="1554032"/>
          </a:xfrm>
        </p:grpSpPr>
        <p:sp>
          <p:nvSpPr>
            <p:cNvPr id="25" name="円形吹き出し 24"/>
            <p:cNvSpPr/>
            <p:nvPr/>
          </p:nvSpPr>
          <p:spPr>
            <a:xfrm>
              <a:off x="915117" y="814149"/>
              <a:ext cx="4310373" cy="1554032"/>
            </a:xfrm>
            <a:prstGeom prst="wedgeEllipseCallout">
              <a:avLst>
                <a:gd name="adj1" fmla="val -1943"/>
                <a:gd name="adj2" fmla="val 81558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975500" y="888748"/>
              <a:ext cx="4192128" cy="1120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Injection of typed values into untyped code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7" name="円/楕円 26"/>
          <p:cNvSpPr/>
          <p:nvPr/>
        </p:nvSpPr>
        <p:spPr>
          <a:xfrm>
            <a:off x="4456430" y="4271206"/>
            <a:ext cx="3047207" cy="70877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円形吹き出し 32"/>
          <p:cNvSpPr/>
          <p:nvPr/>
        </p:nvSpPr>
        <p:spPr>
          <a:xfrm>
            <a:off x="528743" y="2231055"/>
            <a:ext cx="3518805" cy="2194773"/>
          </a:xfrm>
          <a:prstGeom prst="wedgeEllipseCallout">
            <a:avLst>
              <a:gd name="adj1" fmla="val 59020"/>
              <a:gd name="adj2" fmla="val 51335"/>
            </a:avLst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08145" y="2506124"/>
            <a:ext cx="3025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Run-time test to check that the dynamic value is a Boolean</a:t>
            </a:r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912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14" grpId="0" animBg="1"/>
      <p:bldP spid="5" grpId="0" animBg="1"/>
      <p:bldP spid="5" grpId="1" animBg="1"/>
      <p:bldP spid="21" grpId="0" animBg="1"/>
      <p:bldP spid="21" grpId="1" animBg="1"/>
      <p:bldP spid="27" grpId="0" animBg="1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Software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023" y="1532468"/>
            <a:ext cx="8879078" cy="499683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Today we live with software</a:t>
            </a:r>
          </a:p>
          <a:p>
            <a:pPr lvl="1"/>
            <a:r>
              <a:rPr lang="en-US" altLang="ja-JP" dirty="0" smtClean="0"/>
              <a:t>vehicle, banking system, cell phone, …</a:t>
            </a:r>
          </a:p>
          <a:p>
            <a:r>
              <a:rPr lang="en-US" altLang="ja-JP" dirty="0" smtClean="0"/>
              <a:t>Software often has bugs because of:</a:t>
            </a:r>
          </a:p>
          <a:p>
            <a:pPr lvl="1"/>
            <a:r>
              <a:rPr lang="en-US" altLang="ja-JP" dirty="0" smtClean="0"/>
              <a:t>using undefined identifiers, overlooking corner cases, forgetting to rewrite parts where specs were changed, …</a:t>
            </a:r>
          </a:p>
          <a:p>
            <a:r>
              <a:rPr lang="en-US" altLang="ja-JP" b="1" i="1" dirty="0" smtClean="0"/>
              <a:t>Verifying</a:t>
            </a:r>
            <a:r>
              <a:rPr lang="en-US" altLang="ja-JP" dirty="0" smtClean="0"/>
              <a:t> correctness of software is crucial</a:t>
            </a:r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 detect bugs in early stages of development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3147861" y="733428"/>
            <a:ext cx="5538939" cy="1520522"/>
            <a:chOff x="3147861" y="733428"/>
            <a:chExt cx="5538939" cy="1520522"/>
          </a:xfrm>
        </p:grpSpPr>
        <p:sp>
          <p:nvSpPr>
            <p:cNvPr id="7" name="円形吹き出し 6"/>
            <p:cNvSpPr/>
            <p:nvPr/>
          </p:nvSpPr>
          <p:spPr>
            <a:xfrm>
              <a:off x="3147861" y="733428"/>
              <a:ext cx="5538939" cy="1520522"/>
            </a:xfrm>
            <a:prstGeom prst="wedgeEllipseCallout">
              <a:avLst>
                <a:gd name="adj1" fmla="val -21802"/>
                <a:gd name="adj2" fmla="val 83726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60720" y="1065800"/>
              <a:ext cx="53008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Many of </a:t>
              </a:r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them are obvious, but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so difficult to forecast all!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400" dirty="0" smtClean="0"/>
              <a:t>Safe interaction in blame calculus</a:t>
            </a:r>
            <a:endParaRPr kumimoji="1" lang="ja-JP" altLang="en-US" sz="3400" dirty="0"/>
          </a:p>
        </p:txBody>
      </p:sp>
      <p:sp>
        <p:nvSpPr>
          <p:cNvPr id="19" name="角丸四角形 18"/>
          <p:cNvSpPr/>
          <p:nvPr/>
        </p:nvSpPr>
        <p:spPr>
          <a:xfrm>
            <a:off x="1522733" y="1671202"/>
            <a:ext cx="6113843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If something wrong happens, </a:t>
            </a:r>
            <a:endParaRPr lang="en-US" altLang="ja-JP" sz="32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it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is detected as cast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failure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10384" y="1375094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522733" y="3771900"/>
            <a:ext cx="6113844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S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tatically typed terms are never sources of cast failure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10384" y="3475792"/>
            <a:ext cx="2953367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Blame Theorem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3957068" y="135692"/>
            <a:ext cx="4394200" cy="1281946"/>
            <a:chOff x="838200" y="745292"/>
            <a:chExt cx="5156200" cy="1281946"/>
          </a:xfrm>
        </p:grpSpPr>
        <p:sp>
          <p:nvSpPr>
            <p:cNvPr id="3" name="円形吹き出し 2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-26310"/>
                <a:gd name="adj2" fmla="val 103605"/>
              </a:avLst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399743" y="884884"/>
              <a:ext cx="3965908" cy="954107"/>
            </a:xfrm>
            <a:prstGeom prst="rect">
              <a:avLst/>
            </a:prstGeom>
            <a:ln w="38100" cmpd="sng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E.g., an integer is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called as a function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8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294624"/>
            <a:ext cx="8686800" cy="5334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Extends the blame calculus with </a:t>
            </a:r>
            <a:r>
              <a:rPr lang="en-US" altLang="ja-JP" dirty="0" smtClean="0"/>
              <a:t>delimited-control operators </a:t>
            </a:r>
            <a:r>
              <a:rPr lang="en-US" altLang="ja-JP" b="1" i="1" dirty="0" smtClean="0"/>
              <a:t>shift/</a:t>
            </a:r>
            <a:r>
              <a:rPr lang="en-US" altLang="ja-JP" b="1" i="1" dirty="0" smtClean="0"/>
              <a:t>reset</a:t>
            </a:r>
            <a:r>
              <a:rPr lang="en-US" altLang="ja-JP" sz="2400" dirty="0" smtClean="0"/>
              <a:t> [Danvy&amp;Flinski’89]</a:t>
            </a:r>
            <a:endParaRPr lang="en-US" altLang="ja-JP" sz="2400" dirty="0" smtClean="0"/>
          </a:p>
          <a:p>
            <a:pPr lvl="1"/>
            <a:r>
              <a:rPr lang="en-US" altLang="ja-JP" dirty="0" smtClean="0"/>
              <a:t>A new form of cast</a:t>
            </a:r>
            <a:r>
              <a:rPr lang="ja-JP" altLang="en-US" dirty="0" smtClean="0"/>
              <a:t> </a:t>
            </a:r>
            <a:r>
              <a:rPr lang="en-US" altLang="ja-JP" dirty="0" smtClean="0"/>
              <a:t>to monitor capturing and calling continuations</a:t>
            </a:r>
          </a:p>
          <a:p>
            <a:r>
              <a:rPr lang="en-US" altLang="ja-JP" dirty="0" smtClean="0"/>
              <a:t>Defines continuation passing 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(CPS) transformation for the extended calculus</a:t>
            </a:r>
          </a:p>
          <a:p>
            <a:r>
              <a:rPr kumimoji="1" lang="en-US" altLang="ja-JP" dirty="0" smtClean="0"/>
              <a:t>Investigates three properties</a:t>
            </a:r>
          </a:p>
          <a:p>
            <a:pPr lvl="1"/>
            <a:r>
              <a:rPr lang="en-US" altLang="ja-JP" dirty="0" smtClean="0"/>
              <a:t>Type soundness</a:t>
            </a:r>
          </a:p>
          <a:p>
            <a:pPr lvl="1"/>
            <a:r>
              <a:rPr kumimoji="1" lang="en-US" altLang="ja-JP" dirty="0" smtClean="0"/>
              <a:t>Blame Theorem</a:t>
            </a:r>
          </a:p>
          <a:p>
            <a:pPr lvl="1"/>
            <a:r>
              <a:rPr lang="en-US" altLang="ja-JP" dirty="0"/>
              <a:t>Soundness of the CPS transformation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827520" y="135692"/>
            <a:ext cx="5276241" cy="1281946"/>
            <a:chOff x="311022" y="745292"/>
            <a:chExt cx="6191198" cy="1281946"/>
          </a:xfrm>
        </p:grpSpPr>
        <p:sp>
          <p:nvSpPr>
            <p:cNvPr id="7" name="円形吹き出し 6"/>
            <p:cNvSpPr/>
            <p:nvPr/>
          </p:nvSpPr>
          <p:spPr>
            <a:xfrm>
              <a:off x="838200" y="745292"/>
              <a:ext cx="5156200" cy="1281946"/>
            </a:xfrm>
            <a:prstGeom prst="wedgeEllipseCallout">
              <a:avLst>
                <a:gd name="adj1" fmla="val -22842"/>
                <a:gd name="adj2" fmla="val 85772"/>
              </a:avLst>
            </a:prstGeom>
            <a:solidFill>
              <a:schemeClr val="bg1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11022" y="897584"/>
              <a:ext cx="6191198" cy="954107"/>
            </a:xfrm>
            <a:prstGeom prst="rect">
              <a:avLst/>
            </a:prstGeom>
            <a:ln w="76200" cmpd="sng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Generic operations to  manipulate call stack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3949796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To return a value</a:t>
            </a:r>
          </a:p>
          <a:p>
            <a:r>
              <a:rPr kumimoji="1" lang="en-US" altLang="ja-JP" dirty="0" smtClean="0"/>
              <a:t>To capture and throw away the current call stack (up to a certain point)</a:t>
            </a:r>
          </a:p>
          <a:p>
            <a:r>
              <a:rPr lang="en-US" altLang="ja-JP" dirty="0" smtClean="0"/>
              <a:t>To resume a call stack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4000" y="137835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Naïve addition of control operators would invalidate safe interaction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4000" y="2787094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</p:spTree>
    <p:extLst>
      <p:ext uri="{BB962C8B-B14F-4D97-AF65-F5344CB8AC3E}">
        <p14:creationId xmlns:p14="http://schemas.microsoft.com/office/powerpoint/2010/main" val="14116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3949796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To return a value</a:t>
            </a:r>
          </a:p>
          <a:p>
            <a:r>
              <a:rPr kumimoji="1" lang="en-US" altLang="ja-JP" dirty="0" smtClean="0"/>
              <a:t>To capture and throw away the current call stack (up to a certain point)</a:t>
            </a:r>
          </a:p>
          <a:p>
            <a:r>
              <a:rPr lang="en-US" altLang="ja-JP" dirty="0" smtClean="0"/>
              <a:t>To resume a call stack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4000" y="137835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Naïve addition of control operators would invalidate safe interaction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4000" y="2787094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5218640" y="3439403"/>
            <a:ext cx="3657600" cy="1028700"/>
          </a:xfrm>
          <a:prstGeom prst="wedgeRoundRectCallout">
            <a:avLst>
              <a:gd name="adj1" fmla="val -82946"/>
              <a:gd name="adj2" fmla="val 3371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c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onsidered by the early 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007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3949796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To return a value</a:t>
            </a:r>
          </a:p>
          <a:p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To capture and throw away the current call stack (up to a certain point)</a:t>
            </a:r>
          </a:p>
          <a:p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To resume a call stack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4000" y="137835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Naïve addition of control operators would invalidate safe interaction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4000" y="2787094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5218640" y="3439403"/>
            <a:ext cx="3657600" cy="1028700"/>
          </a:xfrm>
          <a:prstGeom prst="wedgeRoundRectCallout">
            <a:avLst>
              <a:gd name="adj1" fmla="val -82946"/>
              <a:gd name="adj2" fmla="val 33711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c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onsidered by the early 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57200" y="2298988"/>
            <a:ext cx="4038600" cy="1295400"/>
          </a:xfrm>
          <a:prstGeom prst="wedgeRoundRectCallout">
            <a:avLst>
              <a:gd name="adj1" fmla="val 1129"/>
              <a:gd name="adj2" fmla="val 124738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953735"/>
                </a:solidFill>
                <a:latin typeface="Chalkboard"/>
                <a:cs typeface="Chalkboard"/>
              </a:rPr>
              <a:t>We design a system dealing with these</a:t>
            </a:r>
            <a:endParaRPr kumimoji="1" lang="ja-JP" altLang="en-US" sz="3200" dirty="0" smtClean="0">
              <a:solidFill>
                <a:srgbClr val="953735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48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-71540" y="1390452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4819650" y="106619"/>
            <a:ext cx="3467100" cy="1311019"/>
            <a:chOff x="3276600" y="2738957"/>
            <a:chExt cx="4239826" cy="1281946"/>
          </a:xfrm>
        </p:grpSpPr>
        <p:sp>
          <p:nvSpPr>
            <p:cNvPr id="11" name="円形吹き出し 10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6117"/>
                <a:gd name="adj2" fmla="val 69642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153769" y="2603384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this 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4311522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To return a value</a:t>
            </a:r>
          </a:p>
          <a:p>
            <a:r>
              <a:rPr kumimoji="1" lang="en-US" altLang="ja-JP" dirty="0" smtClean="0"/>
              <a:t>To capture and throw away the current call stack (up to a certain point)</a:t>
            </a:r>
          </a:p>
          <a:p>
            <a:r>
              <a:rPr lang="en-US" altLang="ja-JP" dirty="0" smtClean="0"/>
              <a:t>To resume a call stack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4000" y="318064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</p:spTree>
    <p:extLst>
      <p:ext uri="{BB962C8B-B14F-4D97-AF65-F5344CB8AC3E}">
        <p14:creationId xmlns:p14="http://schemas.microsoft.com/office/powerpoint/2010/main" val="416799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5218640" y="3922388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early 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4311522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To return a value</a:t>
            </a:r>
          </a:p>
          <a:p>
            <a:r>
              <a:rPr kumimoji="1" lang="en-US" altLang="ja-JP" dirty="0" smtClean="0"/>
              <a:t>To capture and throw away the current call stack (up to a certain point)</a:t>
            </a:r>
          </a:p>
          <a:p>
            <a:r>
              <a:rPr lang="en-US" altLang="ja-JP" dirty="0" smtClean="0"/>
              <a:t>To resume a call stack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54000" y="318064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-71540" y="1390452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819650" y="106619"/>
            <a:ext cx="3467100" cy="1311019"/>
            <a:chOff x="3276600" y="2738957"/>
            <a:chExt cx="4239826" cy="1281946"/>
          </a:xfrm>
        </p:grpSpPr>
        <p:sp>
          <p:nvSpPr>
            <p:cNvPr id="15" name="円形吹き出し 14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6117"/>
                <a:gd name="adj2" fmla="val 69642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153769" y="2603384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this 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032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5218640" y="3922388"/>
            <a:ext cx="3657600" cy="1028700"/>
          </a:xfrm>
          <a:prstGeom prst="wedgeRoundRectCallout">
            <a:avLst>
              <a:gd name="adj1" fmla="val -83435"/>
              <a:gd name="adj2" fmla="val 19799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6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600" dirty="0" smtClean="0">
                <a:solidFill>
                  <a:srgbClr val="000000"/>
                </a:solidFill>
                <a:latin typeface="Chalkboard"/>
                <a:cs typeface="Chalkboard"/>
              </a:rPr>
              <a:t>onitored by the early blame calculus</a:t>
            </a:r>
            <a:endParaRPr kumimoji="1" lang="ja-JP" altLang="en-US" sz="26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Challenge for Type Soundness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000" y="4311522"/>
            <a:ext cx="8686800" cy="274760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To return a value</a:t>
            </a:r>
          </a:p>
          <a:p>
            <a:r>
              <a:rPr kumimoji="1" lang="en-US" altLang="ja-JP" dirty="0" smtClean="0">
                <a:solidFill>
                  <a:srgbClr val="953735"/>
                </a:solidFill>
              </a:rPr>
              <a:t>To capture and throw away the current call stack (up to a certain point)</a:t>
            </a:r>
          </a:p>
          <a:p>
            <a:r>
              <a:rPr lang="en-US" altLang="ja-JP" dirty="0" smtClean="0">
                <a:solidFill>
                  <a:srgbClr val="953735"/>
                </a:solidFill>
              </a:rPr>
              <a:t>To resume a call stack</a:t>
            </a:r>
            <a:endParaRPr kumimoji="1" lang="ja-JP" altLang="en-US" dirty="0">
              <a:solidFill>
                <a:srgbClr val="953735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4000" y="318064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Because terms with control operators can take more actions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-71540" y="1390452"/>
            <a:ext cx="9216070" cy="1409700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All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value flows between typed and </a:t>
            </a:r>
            <a:endParaRPr lang="en-US" altLang="ja-JP" sz="3200" b="1" i="1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b="1" i="1" dirty="0">
                <a:solidFill>
                  <a:srgbClr val="000000"/>
                </a:solidFill>
                <a:latin typeface="Chalkboard"/>
                <a:cs typeface="Chalkboard"/>
              </a:rPr>
              <a:t>parts </a:t>
            </a:r>
            <a:r>
              <a:rPr lang="en-US" altLang="ja-JP" sz="3200" b="1" i="1" dirty="0" smtClean="0">
                <a:solidFill>
                  <a:srgbClr val="000000"/>
                </a:solidFill>
                <a:latin typeface="Chalkboard"/>
                <a:cs typeface="Chalkboard"/>
              </a:rPr>
              <a:t>have to be monitored by casts</a:t>
            </a:r>
            <a:endParaRPr lang="ja-JP" altLang="en-US" sz="3200" b="1" i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819650" y="106619"/>
            <a:ext cx="3467100" cy="1311019"/>
            <a:chOff x="3276600" y="2738957"/>
            <a:chExt cx="4239826" cy="1281946"/>
          </a:xfrm>
        </p:grpSpPr>
        <p:sp>
          <p:nvSpPr>
            <p:cNvPr id="15" name="円形吹き出し 14"/>
            <p:cNvSpPr/>
            <p:nvPr/>
          </p:nvSpPr>
          <p:spPr>
            <a:xfrm>
              <a:off x="3276600" y="2738957"/>
              <a:ext cx="4239826" cy="1281946"/>
            </a:xfrm>
            <a:prstGeom prst="wedgeEllipseCallout">
              <a:avLst>
                <a:gd name="adj1" fmla="val -26117"/>
                <a:gd name="adj2" fmla="val 69642"/>
              </a:avLst>
            </a:prstGeom>
            <a:solidFill>
              <a:schemeClr val="bg1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522905" y="2882135"/>
              <a:ext cx="3651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Paraphrase of </a:t>
              </a:r>
            </a:p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Type Soundness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153769" y="2603384"/>
            <a:ext cx="7331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It isn’t trivial to satisfy this property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57200" y="2298988"/>
            <a:ext cx="4038600" cy="1295400"/>
          </a:xfrm>
          <a:prstGeom prst="wedgeRoundRectCallout">
            <a:avLst>
              <a:gd name="adj1" fmla="val 243"/>
              <a:gd name="adj2" fmla="val 152357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953735"/>
                </a:solidFill>
                <a:latin typeface="Chalkboard"/>
                <a:cs typeface="Chalkboard"/>
              </a:rPr>
              <a:t>We design a system to monitor these</a:t>
            </a:r>
            <a:endParaRPr kumimoji="1" lang="ja-JP" altLang="en-US" sz="3200" dirty="0" smtClean="0">
              <a:solidFill>
                <a:srgbClr val="953735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235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Blame calculus </a:t>
            </a:r>
            <a:r>
              <a:rPr lang="en-US" altLang="ja-JP" sz="2800" dirty="0" smtClean="0"/>
              <a:t>[Wadler&amp;Findler’09]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32468"/>
            <a:ext cx="8414045" cy="517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latin typeface="Osaka"/>
                <a:ea typeface="Osaka"/>
                <a:cs typeface="Osaka"/>
              </a:rPr>
              <a:t>λ</a:t>
            </a:r>
            <a:r>
              <a:rPr lang="en-US" altLang="ja-JP" dirty="0">
                <a:latin typeface="Osaka"/>
                <a:ea typeface="Osaka"/>
                <a:cs typeface="Osaka"/>
              </a:rPr>
              <a:t> </a:t>
            </a:r>
            <a:r>
              <a:rPr kumimoji="1" lang="en-US" altLang="ja-JP" dirty="0" smtClean="0"/>
              <a:t>  with Dyn and casts</a:t>
            </a:r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en-US" altLang="ja-JP" dirty="0" smtClean="0"/>
              <a:t>  Types S, T ::= </a:t>
            </a:r>
            <a:r>
              <a:rPr lang="en-US" altLang="ja-JP" dirty="0"/>
              <a:t>i</a:t>
            </a:r>
            <a:r>
              <a:rPr lang="en-US" altLang="ja-JP" dirty="0" smtClean="0"/>
              <a:t>nt | … | S → T | </a:t>
            </a:r>
            <a:r>
              <a:rPr lang="en-US" altLang="ja-JP" dirty="0" smtClean="0">
                <a:solidFill>
                  <a:srgbClr val="953735"/>
                </a:solidFill>
              </a:rPr>
              <a:t>Dyn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  Terms s, t ::= 1 | + | … | </a:t>
            </a:r>
            <a:r>
              <a:rPr lang="en-US" altLang="ja-JP" dirty="0" smtClean="0">
                <a:solidFill>
                  <a:srgbClr val="000000"/>
                </a:solidFill>
                <a:latin typeface="Consolas"/>
                <a:cs typeface="Consolas"/>
              </a:rPr>
              <a:t>λ</a:t>
            </a:r>
            <a:r>
              <a:rPr lang="en-US" altLang="ja-JP" dirty="0" smtClean="0">
                <a:solidFill>
                  <a:srgbClr val="000000"/>
                </a:solidFill>
              </a:rPr>
              <a:t>x.s | s t |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              </a:t>
            </a:r>
            <a:r>
              <a:rPr lang="en-US" altLang="ja-JP" sz="1000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953735"/>
                </a:solidFill>
              </a:rPr>
              <a:t>s : S</a:t>
            </a:r>
            <a:r>
              <a:rPr lang="ja-JP" altLang="en-US" dirty="0" smtClean="0">
                <a:solidFill>
                  <a:srgbClr val="953735"/>
                </a:solidFill>
              </a:rPr>
              <a:t>  </a:t>
            </a:r>
            <a:r>
              <a:rPr lang="en-US" altLang="ja-JP" dirty="0" smtClean="0">
                <a:solidFill>
                  <a:srgbClr val="953735"/>
                </a:solidFill>
              </a:rPr>
              <a:t> </a:t>
            </a:r>
            <a:r>
              <a:rPr lang="ja-JP" altLang="en-US" dirty="0" smtClean="0">
                <a:solidFill>
                  <a:srgbClr val="953735"/>
                </a:solidFill>
              </a:rPr>
              <a:t> </a:t>
            </a:r>
            <a:r>
              <a:rPr lang="en-US" altLang="ja-JP" dirty="0" smtClean="0">
                <a:solidFill>
                  <a:srgbClr val="953735"/>
                </a:solidFill>
              </a:rPr>
              <a:t> T</a:t>
            </a:r>
            <a:endParaRPr lang="en-US" altLang="ja-JP" dirty="0">
              <a:solidFill>
                <a:srgbClr val="953735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7172"/>
              </p:ext>
            </p:extLst>
          </p:nvPr>
        </p:nvGraphicFramePr>
        <p:xfrm>
          <a:off x="4303882" y="3598978"/>
          <a:ext cx="648193" cy="40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3882" y="3598978"/>
                        <a:ext cx="648193" cy="40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60400" y="1451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halkboard"/>
                <a:cs typeface="Chalkboard"/>
              </a:rPr>
              <a:t>→</a:t>
            </a:r>
            <a:endParaRPr kumimoji="1" lang="ja-JP" altLang="en-US" sz="2400" dirty="0" smtClean="0"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007100" y="1197273"/>
            <a:ext cx="2679700" cy="987127"/>
          </a:xfrm>
          <a:prstGeom prst="wedgeRoundRectCallout">
            <a:avLst>
              <a:gd name="adj1" fmla="val -16094"/>
              <a:gd name="adj2" fmla="val 7150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he type for untyped code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303882" y="4243537"/>
            <a:ext cx="4567362" cy="1255564"/>
          </a:xfrm>
          <a:prstGeom prst="wedgeRoundRectCallout">
            <a:avLst>
              <a:gd name="adj1" fmla="val -36135"/>
              <a:gd name="adj2" fmla="val -67207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onitors that the value of s at S can behave as T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603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: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=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 : </a:t>
            </a:r>
            <a:r>
              <a:rPr lang="en-US" altLang="ja-JP" sz="2600" b="1" dirty="0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rgbClr val="254061"/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rgbClr val="254061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58604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95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43891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96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00636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97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396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28" y="1532468"/>
            <a:ext cx="9054572" cy="51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A successful software verification technology</a:t>
            </a:r>
          </a:p>
          <a:p>
            <a:r>
              <a:rPr lang="en-US" altLang="ja-JP" dirty="0" smtClean="0"/>
              <a:t>assigns types to components and checks consistency of programs</a:t>
            </a:r>
          </a:p>
          <a:p>
            <a:r>
              <a:rPr lang="en-US" altLang="ja-JP" dirty="0" smtClean="0"/>
              <a:t>equipped by many programming languages</a:t>
            </a:r>
          </a:p>
          <a:p>
            <a:pPr lvl="1"/>
            <a:r>
              <a:rPr kumimoji="1" lang="en-US" altLang="ja-JP" dirty="0" smtClean="0"/>
              <a:t>C, Java, OCaml</a:t>
            </a:r>
            <a:r>
              <a:rPr lang="en-US" altLang="ja-JP" dirty="0"/>
              <a:t>,</a:t>
            </a:r>
            <a:r>
              <a:rPr lang="en-US" altLang="ja-JP" dirty="0" smtClean="0"/>
              <a:t> Coq, Agda, Ruby, Python, etc.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321942" y="888483"/>
            <a:ext cx="4346194" cy="643985"/>
          </a:xfrm>
          <a:prstGeom prst="wedgeRoundRectCallout">
            <a:avLst>
              <a:gd name="adj1" fmla="val -29713"/>
              <a:gd name="adj2" fmla="val 145833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assigns int to 0,1,2,...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053049" y="274639"/>
            <a:ext cx="3818196" cy="1261180"/>
          </a:xfrm>
          <a:prstGeom prst="wedgeRoundRectCallout">
            <a:avLst>
              <a:gd name="adj1" fmla="val 8698"/>
              <a:gd name="adj2" fmla="val 101863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(+) is given only values of int?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9844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22847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16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55468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17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89723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18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 : </a:t>
            </a:r>
            <a:r>
              <a:rPr lang="en-US" altLang="ja-JP" sz="2600" b="1" dirty="0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856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486707" y="4439483"/>
            <a:ext cx="3004229" cy="400797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5285947" y="2899833"/>
            <a:ext cx="3515154" cy="813062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62668"/>
              </p:ext>
            </p:extLst>
          </p:nvPr>
        </p:nvGraphicFramePr>
        <p:xfrm>
          <a:off x="5925179" y="4398846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40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179" y="4398846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285947" y="3367617"/>
            <a:ext cx="808565" cy="325967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64321"/>
              </p:ext>
            </p:extLst>
          </p:nvPr>
        </p:nvGraphicFramePr>
        <p:xfrm>
          <a:off x="7490937" y="2807394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41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937" y="2807394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89196"/>
              </p:ext>
            </p:extLst>
          </p:nvPr>
        </p:nvGraphicFramePr>
        <p:xfrm>
          <a:off x="7124173" y="3271460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42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4173" y="3271460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角丸四角形 25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4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 : </a:t>
            </a:r>
            <a:r>
              <a:rPr lang="en-US" altLang="ja-JP" sz="2600" b="1" dirty="0" smtClean="0">
                <a:solidFill>
                  <a:srgbClr val="254061"/>
                </a:solidFill>
                <a:latin typeface="Chalkboard"/>
                <a:cs typeface="Chalkboard"/>
              </a:rPr>
              <a:t>int→int</a:t>
            </a:r>
            <a:r>
              <a:rPr lang="en-US" altLang="ja-JP" sz="2800" b="1" dirty="0" smtClean="0">
                <a:solidFill>
                  <a:srgbClr val="254061"/>
                </a:solidFill>
                <a:latin typeface="Chalkboard"/>
                <a:cs typeface="Chalkboard"/>
              </a:rPr>
              <a:t>   </a:t>
            </a:r>
            <a:r>
              <a:rPr lang="en-US" altLang="ja-JP" sz="2000" b="1" dirty="0" smtClean="0">
                <a:solidFill>
                  <a:srgbClr val="254061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: </a:t>
            </a:r>
            <a:r>
              <a:rPr kumimoji="1"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kumimoji="1" lang="ja-JP" altLang="en-US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 : </a:t>
            </a:r>
            <a:r>
              <a:rPr lang="en-US" altLang="ja-JP" sz="3200" b="1" dirty="0" smtClean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3200" b="1" dirty="0" smtClean="0">
                <a:solidFill>
                  <a:srgbClr val="254061"/>
                </a:solidFill>
                <a:latin typeface="Chalkboard"/>
                <a:cs typeface="Chalkboard"/>
              </a:rPr>
              <a:t>bool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 then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013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3949700" y="3899697"/>
            <a:ext cx="4927599" cy="1734874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486708" y="443948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49700" y="2315298"/>
            <a:ext cx="4927600" cy="1494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Notation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-4769450" y="3655543"/>
            <a:ext cx="410203" cy="400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52968" y="1646279"/>
            <a:ext cx="3429594" cy="464065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933" y="2933699"/>
            <a:ext cx="702734" cy="317497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285947" y="3367617"/>
            <a:ext cx="808565" cy="325967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57200" y="2112266"/>
            <a:ext cx="2844800" cy="5763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yped code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57200" y="3133455"/>
            <a:ext cx="2844800" cy="576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untyped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code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57200" y="4110676"/>
            <a:ext cx="2844800" cy="57633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cast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8947" y="1992331"/>
            <a:ext cx="5198053" cy="3928759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x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if…then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succ  </a:t>
            </a:r>
            <a:r>
              <a:rPr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en-US" altLang="ja-JP" sz="3200" b="1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  <a:p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else true </a:t>
            </a:r>
            <a:r>
              <a:rPr lang="en-US" altLang="ja-JP" sz="3200" b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</a:p>
          <a:p>
            <a:endParaRPr lang="en-US" altLang="ja-JP" sz="12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let y : string =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(x) then      </a:t>
            </a:r>
            <a:r>
              <a:rPr lang="en-US" altLang="ja-JP" sz="3200" b="1" dirty="0">
                <a:solidFill>
                  <a:srgbClr val="4F6228"/>
                </a:solidFill>
                <a:latin typeface="Chalkboard"/>
                <a:cs typeface="Chalkboard"/>
              </a:rPr>
              <a:t>Dyn</a:t>
            </a:r>
            <a:endParaRPr lang="en-US" altLang="ja-JP" sz="32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“true”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else “false”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438899" y="2315299"/>
            <a:ext cx="1553169" cy="1494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27569" y="1646279"/>
            <a:ext cx="2864500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Blame calculus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34149" y="4056341"/>
            <a:ext cx="1553169" cy="1494701"/>
          </a:xfrm>
          <a:prstGeom prst="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720811"/>
            <a:ext cx="0" cy="2397052"/>
          </a:xfrm>
          <a:prstGeom prst="line">
            <a:avLst/>
          </a:prstGeom>
          <a:ln w="76200" cap="flat">
            <a:solidFill>
              <a:schemeClr val="accent1">
                <a:lumMod val="50000"/>
              </a:schemeClr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443145"/>
            <a:ext cx="312365" cy="3041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557639" y="4507895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88643" y="3663707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first-order cast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2976831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+ 1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05436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756969" y="3962400"/>
            <a:ext cx="900381" cy="356196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+</a:t>
            </a:r>
            <a:r>
              <a:rPr lang="en-US" altLang="ja-JP" sz="1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825500" y="3997816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451914" y="3797673"/>
            <a:ext cx="651892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y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519288" y="4234724"/>
            <a:ext cx="831684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…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6151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720811"/>
            <a:ext cx="0" cy="2397052"/>
          </a:xfrm>
          <a:prstGeom prst="line">
            <a:avLst/>
          </a:prstGeom>
          <a:ln w="76200" cap="flat">
            <a:solidFill>
              <a:schemeClr val="accent1">
                <a:lumMod val="50000"/>
              </a:schemeClr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443145"/>
            <a:ext cx="312365" cy="304102"/>
          </a:xfrm>
          <a:prstGeom prst="rect">
            <a:avLst/>
          </a:prstGeom>
          <a:solidFill>
            <a:srgbClr val="254061"/>
          </a:solidFill>
          <a:ln w="762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557639" y="4507895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88643" y="3663707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first-order cast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2976831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+ 1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05436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756969" y="3962400"/>
            <a:ext cx="900381" cy="356196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+</a:t>
            </a:r>
            <a:r>
              <a:rPr lang="en-US" altLang="ja-JP" sz="1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825500" y="3997816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451914" y="3797673"/>
            <a:ext cx="651892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19288" y="4234724"/>
            <a:ext cx="831684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5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9379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720811"/>
            <a:ext cx="0" cy="2397052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443145"/>
            <a:ext cx="312365" cy="304102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557639" y="4507895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88643" y="3663707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first-order cast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2976831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+ 1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05436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756969" y="3962400"/>
            <a:ext cx="900381" cy="356196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5 +</a:t>
            </a:r>
            <a:r>
              <a:rPr lang="en-US" altLang="ja-JP" sz="1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451914" y="3797673"/>
            <a:ext cx="651892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19288" y="4234724"/>
            <a:ext cx="831684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5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0804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720811"/>
            <a:ext cx="0" cy="2397052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443145"/>
            <a:ext cx="312365" cy="304102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557639" y="4507895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146352" y="3663707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first-order cast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2976831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 =      + 1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05436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“foo”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147860" y="3797673"/>
            <a:ext cx="1323532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“foo”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19288" y="4234724"/>
            <a:ext cx="1457678" cy="546342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“foo”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56969" y="3962400"/>
            <a:ext cx="900381" cy="356196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+</a:t>
            </a:r>
            <a:r>
              <a:rPr lang="en-US" altLang="ja-JP" sz="1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825500" y="3997816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爆発 1 17"/>
          <p:cNvSpPr/>
          <p:nvPr/>
        </p:nvSpPr>
        <p:spPr>
          <a:xfrm>
            <a:off x="3721418" y="3953347"/>
            <a:ext cx="1520274" cy="1287972"/>
          </a:xfrm>
          <a:prstGeom prst="irregularSeal1">
            <a:avLst/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48850" y="3124074"/>
            <a:ext cx="3950927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Chalkboard"/>
                <a:cs typeface="Chalkboard"/>
              </a:rPr>
              <a:t>Program is aborted!</a:t>
            </a:r>
            <a:endParaRPr kumimoji="1" lang="ja-JP" altLang="en-US" sz="32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5265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higher-order cast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3459742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      </a:t>
            </a:r>
            <a:r>
              <a:rPr lang="ja-JP" altLang="en-US" sz="2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64285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037534" y="3709724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06064" y="3745140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7639" y="4207616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589273" y="4375804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740019" y="4207617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898320" y="3580823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10934" y="3689377"/>
            <a:ext cx="419768" cy="3454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2066419" y="3649259"/>
            <a:ext cx="0" cy="2397052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902973" y="4116744"/>
            <a:ext cx="312365" cy="1324448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340877" y="3629632"/>
            <a:ext cx="798284" cy="404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2737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18" grpId="0" animBg="1"/>
      <p:bldP spid="22" grpId="0"/>
      <p:bldP spid="25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649259"/>
            <a:ext cx="0" cy="2397052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116744"/>
            <a:ext cx="312365" cy="1324448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higher-order cast</a:t>
            </a:r>
            <a:endParaRPr kumimoji="1" lang="ja-JP" altLang="en-US" dirty="0"/>
          </a:p>
        </p:txBody>
      </p:sp>
      <p:sp>
        <p:nvSpPr>
          <p:cNvPr id="41" name="角丸四角形 40"/>
          <p:cNvSpPr/>
          <p:nvPr/>
        </p:nvSpPr>
        <p:spPr>
          <a:xfrm>
            <a:off x="1037534" y="3709724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06064" y="3745140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7639" y="4207616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589273" y="4375804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740019" y="4207617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557639" y="5307480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634001" y="5441191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468900" y="5646080"/>
            <a:ext cx="476933" cy="4045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98320" y="3580823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110934" y="3689377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542541" y="3649258"/>
            <a:ext cx="359097" cy="3850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v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57199" y="2101155"/>
            <a:ext cx="3459742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      </a:t>
            </a:r>
            <a:r>
              <a:rPr lang="ja-JP" altLang="en-US" sz="2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64285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1718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066419" y="3649259"/>
            <a:ext cx="0" cy="2397052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902973" y="4116744"/>
            <a:ext cx="312365" cy="1324448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higher-order cast</a:t>
            </a:r>
            <a:endParaRPr kumimoji="1" lang="ja-JP" altLang="en-US" dirty="0"/>
          </a:p>
        </p:txBody>
      </p:sp>
      <p:sp>
        <p:nvSpPr>
          <p:cNvPr id="41" name="角丸四角形 40"/>
          <p:cNvSpPr/>
          <p:nvPr/>
        </p:nvSpPr>
        <p:spPr>
          <a:xfrm>
            <a:off x="1037534" y="3709724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06064" y="3745140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7639" y="4207616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589273" y="4375804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740019" y="4207617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557639" y="5307480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973712" y="5441191"/>
            <a:ext cx="1958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4F6228"/>
                </a:solidFill>
                <a:latin typeface="Chalkboard"/>
                <a:cs typeface="Chalkboard"/>
              </a:rPr>
              <a:t> </a:t>
            </a:r>
            <a:r>
              <a:rPr lang="en-US" altLang="ja-JP" sz="4000" dirty="0" smtClean="0">
                <a:latin typeface="Chalkboard"/>
                <a:cs typeface="Chalkboard"/>
              </a:rPr>
              <a:t> is i</a:t>
            </a:r>
            <a:r>
              <a:rPr kumimoji="1" lang="en-US" altLang="ja-JP" sz="4000" dirty="0" smtClean="0">
                <a:latin typeface="Chalkboard"/>
                <a:cs typeface="Chalkboard"/>
              </a:rPr>
              <a:t>nt?</a:t>
            </a:r>
            <a:endParaRPr kumimoji="1" lang="ja-JP" altLang="en-US" sz="4000" dirty="0" smtClean="0">
              <a:latin typeface="Chalkboard"/>
              <a:cs typeface="Chalkboard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004667" y="5646080"/>
            <a:ext cx="1280878" cy="4045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“foo”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9" name="爆発 1 28"/>
          <p:cNvSpPr/>
          <p:nvPr/>
        </p:nvSpPr>
        <p:spPr>
          <a:xfrm>
            <a:off x="3737523" y="4663494"/>
            <a:ext cx="1520274" cy="1287972"/>
          </a:xfrm>
          <a:prstGeom prst="irregularSeal1">
            <a:avLst/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64955" y="4221132"/>
            <a:ext cx="395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Chalkboard"/>
                <a:cs typeface="Chalkboard"/>
              </a:rPr>
              <a:t>Program is aborted!</a:t>
            </a:r>
            <a:endParaRPr kumimoji="1" lang="ja-JP" altLang="en-US" sz="32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98320" y="3580823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110934" y="3689377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6188407" y="3649258"/>
            <a:ext cx="1055250" cy="3850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“foo”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457199" y="2101155"/>
            <a:ext cx="3459742" cy="806081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      </a:t>
            </a:r>
            <a:r>
              <a:rPr lang="ja-JP" altLang="en-US" sz="2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642854" y="2244608"/>
            <a:ext cx="563767" cy="567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512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28" y="1532468"/>
            <a:ext cx="9054572" cy="51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A successful software verification technology</a:t>
            </a:r>
          </a:p>
          <a:p>
            <a:r>
              <a:rPr lang="en-US" altLang="ja-JP" dirty="0" smtClean="0"/>
              <a:t>assigns types to components and checks consistency of programs</a:t>
            </a:r>
          </a:p>
          <a:p>
            <a:r>
              <a:rPr lang="en-US" altLang="ja-JP" dirty="0" smtClean="0"/>
              <a:t>equipped by many programming languages</a:t>
            </a:r>
          </a:p>
          <a:p>
            <a:pPr lvl="1"/>
            <a:r>
              <a:rPr kumimoji="1" lang="en-US" altLang="ja-JP" dirty="0" smtClean="0"/>
              <a:t>C, Java, OCaml</a:t>
            </a:r>
            <a:r>
              <a:rPr lang="en-US" altLang="ja-JP" dirty="0"/>
              <a:t>,</a:t>
            </a:r>
            <a:r>
              <a:rPr lang="en-US" altLang="ja-JP" dirty="0" smtClean="0"/>
              <a:t> Coq, Agda, Ruby, Python, etc.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321942" y="888483"/>
            <a:ext cx="4346194" cy="643985"/>
          </a:xfrm>
          <a:prstGeom prst="wedgeRoundRectCallout">
            <a:avLst>
              <a:gd name="adj1" fmla="val -29713"/>
              <a:gd name="adj2" fmla="val 14583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assigns int to 0,1,2,...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053049" y="274639"/>
            <a:ext cx="3818196" cy="1261180"/>
          </a:xfrm>
          <a:prstGeom prst="wedgeRoundRectCallout">
            <a:avLst>
              <a:gd name="adj1" fmla="val 8698"/>
              <a:gd name="adj2" fmla="val 10186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(+) is given only values of int?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96286" y="3795713"/>
            <a:ext cx="2619860" cy="515414"/>
          </a:xfrm>
          <a:prstGeom prst="wedgeRoundRectCallout">
            <a:avLst>
              <a:gd name="adj1" fmla="val -24143"/>
              <a:gd name="adj2" fmla="val 38241"/>
              <a:gd name="adj3" fmla="val 16667"/>
            </a:avLst>
          </a:prstGeom>
          <a:noFill/>
          <a:ln w="762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310425" y="3735343"/>
            <a:ext cx="4203109" cy="575784"/>
          </a:xfrm>
          <a:prstGeom prst="wedgeRoundRectCallout">
            <a:avLst>
              <a:gd name="adj1" fmla="val -18957"/>
              <a:gd name="adj2" fmla="val -1449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int, double, int list, …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428" y="4329019"/>
            <a:ext cx="90545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Statically typed languages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typecheck programs </a:t>
            </a:r>
            <a:r>
              <a:rPr lang="en-US" altLang="ja-JP" sz="3200" b="1" i="1" dirty="0" smtClean="0">
                <a:solidFill>
                  <a:srgbClr val="254061"/>
                </a:solidFill>
                <a:latin typeface="Chalkboard"/>
                <a:cs typeface="Chalkboard"/>
              </a:rPr>
              <a:t>before</a:t>
            </a: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 running them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assign </a:t>
            </a:r>
            <a:r>
              <a:rPr lang="en-US" altLang="ja-JP" sz="3200" b="1" i="1" dirty="0" smtClean="0">
                <a:solidFill>
                  <a:srgbClr val="254061"/>
                </a:solidFill>
                <a:latin typeface="Chalkboard"/>
                <a:cs typeface="Chalkboard"/>
              </a:rPr>
              <a:t>simple</a:t>
            </a: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 types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g</a:t>
            </a:r>
            <a:r>
              <a:rPr kumimoji="1"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uarantee accepted programs </a:t>
            </a:r>
            <a:r>
              <a:rPr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cause </a:t>
            </a:r>
            <a:r>
              <a:rPr kumimoji="1" lang="en-US" altLang="ja-JP" sz="3200" dirty="0" smtClean="0">
                <a:solidFill>
                  <a:srgbClr val="254061"/>
                </a:solidFill>
                <a:latin typeface="Chalkboard"/>
                <a:cs typeface="Chalkboard"/>
              </a:rPr>
              <a:t>no certain run-time errors</a:t>
            </a:r>
            <a:endParaRPr kumimoji="1" lang="ja-JP" altLang="en-US" sz="3200" dirty="0" smtClean="0">
              <a:solidFill>
                <a:srgbClr val="254061"/>
              </a:solidFill>
              <a:latin typeface="Chalkboard"/>
              <a:cs typeface="Chalkboard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3257550" y="4267200"/>
            <a:ext cx="2216150" cy="1193800"/>
            <a:chOff x="3257550" y="4267200"/>
            <a:chExt cx="2216150" cy="1193800"/>
          </a:xfrm>
        </p:grpSpPr>
        <p:sp>
          <p:nvSpPr>
            <p:cNvPr id="15" name="フリーフォーム 14"/>
            <p:cNvSpPr/>
            <p:nvPr/>
          </p:nvSpPr>
          <p:spPr>
            <a:xfrm>
              <a:off x="3257550" y="4286250"/>
              <a:ext cx="2216150" cy="1174750"/>
            </a:xfrm>
            <a:custGeom>
              <a:avLst/>
              <a:gdLst>
                <a:gd name="connsiteX0" fmla="*/ 1866900 w 1866900"/>
                <a:gd name="connsiteY0" fmla="*/ 0 h 1126067"/>
                <a:gd name="connsiteX1" fmla="*/ 0 w 1866900"/>
                <a:gd name="connsiteY1" fmla="*/ 1126067 h 1126067"/>
                <a:gd name="connsiteX2" fmla="*/ 1392767 w 1866900"/>
                <a:gd name="connsiteY2" fmla="*/ 0 h 1126067"/>
                <a:gd name="connsiteX3" fmla="*/ 1866900 w 1866900"/>
                <a:gd name="connsiteY3" fmla="*/ 0 h 11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1126067">
                  <a:moveTo>
                    <a:pt x="1866900" y="0"/>
                  </a:moveTo>
                  <a:lnTo>
                    <a:pt x="0" y="1126067"/>
                  </a:lnTo>
                  <a:lnTo>
                    <a:pt x="1392767" y="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4819650" y="4267200"/>
              <a:ext cx="654050" cy="45719"/>
            </a:xfrm>
            <a:custGeom>
              <a:avLst/>
              <a:gdLst>
                <a:gd name="connsiteX0" fmla="*/ 0 w 342900"/>
                <a:gd name="connsiteY0" fmla="*/ 0 h 0"/>
                <a:gd name="connsiteX1" fmla="*/ 0 w 342900"/>
                <a:gd name="connsiteY1" fmla="*/ 0 h 0"/>
                <a:gd name="connsiteX2" fmla="*/ 342900 w 3429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0" y="0"/>
                  </a:lnTo>
                  <a:lnTo>
                    <a:pt x="342900" y="0"/>
                  </a:lnTo>
                </a:path>
              </a:pathLst>
            </a:custGeom>
            <a:solidFill>
              <a:schemeClr val="bg1"/>
            </a:solidFill>
            <a:ln w="762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5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with exception handling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57199" y="2101155"/>
            <a:ext cx="3853224" cy="153020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try     5 with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| Exn (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:int) -&gt; z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1695450" y="2662351"/>
            <a:ext cx="463784" cy="4798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08105" y="3827025"/>
            <a:ext cx="954780" cy="39431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ry …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2202" y="4578790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22862" y="4746978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573608" y="4578791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892883" y="3951997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05497" y="4060551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2060982" y="3873888"/>
            <a:ext cx="0" cy="2565970"/>
          </a:xfrm>
          <a:prstGeom prst="line">
            <a:avLst/>
          </a:prstGeom>
          <a:ln w="76200" cap="flat">
            <a:solidFill>
              <a:schemeClr val="accent1">
                <a:lumMod val="50000"/>
              </a:schemeClr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749108" y="4221344"/>
            <a:ext cx="611789" cy="16460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97536" y="4475217"/>
            <a:ext cx="312365" cy="1065388"/>
          </a:xfrm>
          <a:prstGeom prst="rect">
            <a:avLst/>
          </a:prstGeom>
          <a:solidFill>
            <a:srgbClr val="99FFFF"/>
          </a:solidFill>
          <a:ln w="19050" cmpd="sng">
            <a:solidFill>
              <a:srgbClr val="99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29578" y="4582205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98108" y="4617621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9903" y="3970757"/>
            <a:ext cx="798284" cy="404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557639" y="5535202"/>
            <a:ext cx="3666540" cy="0"/>
          </a:xfrm>
          <a:prstGeom prst="straightConnector1">
            <a:avLst/>
          </a:prstGeom>
          <a:ln w="127000" cap="flat" cmpd="dbl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140323" y="5560381"/>
            <a:ext cx="76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</a:t>
            </a:r>
            <a:r>
              <a:rPr kumimoji="1" lang="en-US" altLang="ja-JP" sz="2800" dirty="0" smtClean="0">
                <a:latin typeface="Chalkboard"/>
                <a:cs typeface="Chalkboard"/>
              </a:rPr>
              <a:t>nt?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1557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22" grpId="0"/>
      <p:bldP spid="25" grpId="0" animBg="1"/>
      <p:bldP spid="28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>
            <a:off x="2060982" y="3873888"/>
            <a:ext cx="0" cy="2565970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749108" y="4221344"/>
            <a:ext cx="611789" cy="1646081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08105" y="3827025"/>
            <a:ext cx="954780" cy="39431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ry …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2202" y="4578790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22862" y="4746978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573608" y="4578791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892883" y="3951997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05497" y="4060551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97536" y="4475217"/>
            <a:ext cx="312365" cy="1065388"/>
          </a:xfrm>
          <a:prstGeom prst="rect">
            <a:avLst/>
          </a:prstGeom>
          <a:solidFill>
            <a:srgbClr val="99FFFF"/>
          </a:solidFill>
          <a:ln w="19050" cmpd="sng">
            <a:solidFill>
              <a:srgbClr val="99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29578" y="4582205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98108" y="4617621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9903" y="3970757"/>
            <a:ext cx="798284" cy="404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73256" y="5567109"/>
            <a:ext cx="2113070" cy="768359"/>
          </a:xfrm>
          <a:prstGeom prst="wedgeRoundRectCallout">
            <a:avLst>
              <a:gd name="adj1" fmla="val -47919"/>
              <a:gd name="adj2" fmla="val -107454"/>
              <a:gd name="adj3" fmla="val 16667"/>
            </a:avLst>
          </a:prstGeom>
          <a:solidFill>
            <a:srgbClr val="C3D69B"/>
          </a:solidFill>
          <a:ln w="76200" cmpd="sng">
            <a:solidFill>
              <a:srgbClr val="C3D6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raise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(Exn “foo”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557639" y="5535202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140323" y="5560381"/>
            <a:ext cx="76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</a:t>
            </a:r>
            <a:r>
              <a:rPr kumimoji="1" lang="en-US" altLang="ja-JP" sz="2800" dirty="0" smtClean="0">
                <a:latin typeface="Chalkboard"/>
                <a:cs typeface="Chalkboard"/>
              </a:rPr>
              <a:t>nt?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cxnSp>
        <p:nvCxnSpPr>
          <p:cNvPr id="3" name="曲線コネクタ 2"/>
          <p:cNvCxnSpPr/>
          <p:nvPr/>
        </p:nvCxnSpPr>
        <p:spPr>
          <a:xfrm flipV="1">
            <a:off x="2552202" y="5116109"/>
            <a:ext cx="3627701" cy="751316"/>
          </a:xfrm>
          <a:prstGeom prst="curvedConnector3">
            <a:avLst>
              <a:gd name="adj1" fmla="val 38167"/>
            </a:avLst>
          </a:prstGeom>
          <a:ln w="127000" cap="flat" cmpd="dbl">
            <a:solidFill>
              <a:srgbClr val="FF0000"/>
            </a:solidFill>
            <a:prstDash val="solid"/>
            <a:round/>
            <a:headEnd type="triangl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3952712" y="4859432"/>
            <a:ext cx="926954" cy="394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“foo”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with exception handling</a:t>
            </a:r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457199" y="2101155"/>
            <a:ext cx="3853224" cy="153020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try     5 with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| Exn (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:int) -&gt; z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1695450" y="2662351"/>
            <a:ext cx="463784" cy="4798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922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57199" y="2101155"/>
            <a:ext cx="3853224" cy="153020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try     5 with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| Exn (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:int) -&gt; z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1695450" y="2662351"/>
            <a:ext cx="463784" cy="4798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2060982" y="3873888"/>
            <a:ext cx="0" cy="2565970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749108" y="4221344"/>
            <a:ext cx="611789" cy="1646081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67770" y="3827025"/>
            <a:ext cx="1230887" cy="5483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2202" y="4578790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22862" y="4746978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573608" y="4578791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892883" y="3951997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05497" y="4060551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97536" y="4475217"/>
            <a:ext cx="312365" cy="1065388"/>
          </a:xfrm>
          <a:prstGeom prst="rect">
            <a:avLst/>
          </a:prstGeom>
          <a:solidFill>
            <a:srgbClr val="99FFFF"/>
          </a:solidFill>
          <a:ln w="19050" cmpd="sng">
            <a:solidFill>
              <a:srgbClr val="99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29578" y="4582205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98108" y="4617621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9363761" y="3115284"/>
            <a:ext cx="2029573" cy="7117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raise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(Exn “foo”)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9903" y="3970757"/>
            <a:ext cx="798284" cy="404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73256" y="5567109"/>
            <a:ext cx="2113070" cy="768359"/>
          </a:xfrm>
          <a:prstGeom prst="wedgeRoundRectCallout">
            <a:avLst>
              <a:gd name="adj1" fmla="val -47919"/>
              <a:gd name="adj2" fmla="val -107454"/>
              <a:gd name="adj3" fmla="val 16667"/>
            </a:avLst>
          </a:prstGeom>
          <a:solidFill>
            <a:srgbClr val="C3D69B"/>
          </a:solidFill>
          <a:ln w="76200" cmpd="sng">
            <a:solidFill>
              <a:srgbClr val="C3D6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raise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(Exn “foo”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557639" y="5535202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140323" y="5560381"/>
            <a:ext cx="76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</a:t>
            </a:r>
            <a:r>
              <a:rPr kumimoji="1" lang="en-US" altLang="ja-JP" sz="2800" dirty="0" smtClean="0">
                <a:latin typeface="Chalkboard"/>
                <a:cs typeface="Chalkboard"/>
              </a:rPr>
              <a:t>nt?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cxnSp>
        <p:nvCxnSpPr>
          <p:cNvPr id="3" name="曲線コネクタ 2"/>
          <p:cNvCxnSpPr/>
          <p:nvPr/>
        </p:nvCxnSpPr>
        <p:spPr>
          <a:xfrm flipV="1">
            <a:off x="2552202" y="5116109"/>
            <a:ext cx="3627701" cy="751316"/>
          </a:xfrm>
          <a:prstGeom prst="curvedConnector3">
            <a:avLst>
              <a:gd name="adj1" fmla="val 38167"/>
            </a:avLst>
          </a:prstGeom>
          <a:ln w="127000" cap="flat" cmpd="dbl">
            <a:solidFill>
              <a:srgbClr val="FF0000"/>
            </a:solidFill>
            <a:prstDash val="solid"/>
            <a:round/>
            <a:headEnd type="triangl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492969" y="3890369"/>
            <a:ext cx="926954" cy="394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“foo”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with exception handling</a:t>
            </a:r>
            <a:endParaRPr kumimoji="1" lang="ja-JP" altLang="en-US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188234" y="1109086"/>
            <a:ext cx="8789585" cy="1556300"/>
          </a:xfrm>
          <a:prstGeom prst="wedgeRoundRectCallout">
            <a:avLst>
              <a:gd name="adj1" fmla="val -35355"/>
              <a:gd name="adj2" fmla="val 121761"/>
              <a:gd name="adj3" fmla="val 16667"/>
            </a:avLst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 smtClean="0">
                <a:solidFill>
                  <a:srgbClr val="FF0000"/>
                </a:solidFill>
                <a:latin typeface="Chalkboard"/>
                <a:cs typeface="Chalkboard"/>
              </a:rPr>
              <a:t>In the rest of the program, </a:t>
            </a:r>
          </a:p>
          <a:p>
            <a:pPr algn="ctr"/>
            <a:r>
              <a:rPr lang="en-US" altLang="ja-JP" sz="4400" dirty="0" smtClean="0">
                <a:solidFill>
                  <a:srgbClr val="FF0000"/>
                </a:solidFill>
                <a:latin typeface="Chalkboard"/>
                <a:cs typeface="Chalkboard"/>
              </a:rPr>
              <a:t>“foo” will be used as integers!?</a:t>
            </a:r>
            <a:endParaRPr kumimoji="1" lang="ja-JP" altLang="en-US" sz="44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952712" y="4859432"/>
            <a:ext cx="926954" cy="394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“foo”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76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57199" y="2101155"/>
            <a:ext cx="3853224" cy="153020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let x:int =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try     5 with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| Exn (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z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:int) -&gt; z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1695450" y="2662351"/>
            <a:ext cx="463784" cy="4798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2060982" y="3873888"/>
            <a:ext cx="0" cy="2565970"/>
          </a:xfrm>
          <a:prstGeom prst="line">
            <a:avLst/>
          </a:prstGeom>
          <a:ln w="76200" cap="flat">
            <a:solidFill>
              <a:srgbClr val="254061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749108" y="4221344"/>
            <a:ext cx="611789" cy="1646081"/>
          </a:xfrm>
          <a:prstGeom prst="rect">
            <a:avLst/>
          </a:prstGeom>
          <a:solidFill>
            <a:srgbClr val="254061"/>
          </a:solidFill>
          <a:ln w="76200" cmpd="sng">
            <a:solidFill>
              <a:srgbClr val="2540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1457862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rgbClr val="006666"/>
                </a:solidFill>
              </a:rPr>
              <a:t>Statically typed</a:t>
            </a:r>
            <a:endParaRPr lang="ja-JP" altLang="en-US" dirty="0">
              <a:solidFill>
                <a:srgbClr val="006666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1457862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34137" y="2101155"/>
            <a:ext cx="2994715" cy="806081"/>
          </a:xfrm>
          <a:prstGeom prst="roundRect">
            <a:avLst/>
          </a:prstGeom>
          <a:solidFill>
            <a:srgbClr val="C3D69B"/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et y = …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52202" y="4578790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22862" y="4746978"/>
            <a:ext cx="312365" cy="5644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573608" y="4578791"/>
            <a:ext cx="0" cy="1099863"/>
          </a:xfrm>
          <a:prstGeom prst="line">
            <a:avLst/>
          </a:prstGeom>
          <a:ln w="76200" cap="flat">
            <a:solidFill>
              <a:srgbClr val="4F6228"/>
            </a:solidFill>
            <a:prstDash val="solid"/>
            <a:round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892883" y="3951997"/>
            <a:ext cx="294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Inject  </a:t>
            </a:r>
            <a:r>
              <a:rPr lang="en-US" altLang="ja-JP" sz="2800" dirty="0" smtClean="0">
                <a:solidFill>
                  <a:srgbClr val="006666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latin typeface="Chalkboard"/>
                <a:cs typeface="Chalkboard"/>
              </a:rPr>
              <a:t>  to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</a:t>
            </a:r>
            <a:endParaRPr kumimoji="1" lang="ja-JP" altLang="en-US" sz="2800" dirty="0" smtClean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05497" y="4060551"/>
            <a:ext cx="419768" cy="345493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97536" y="4475217"/>
            <a:ext cx="312365" cy="1065388"/>
          </a:xfrm>
          <a:prstGeom prst="rect">
            <a:avLst/>
          </a:prstGeom>
          <a:solidFill>
            <a:srgbClr val="99FFFF"/>
          </a:solidFill>
          <a:ln w="19050" cmpd="sng">
            <a:solidFill>
              <a:srgbClr val="99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29578" y="4582205"/>
            <a:ext cx="727534" cy="343495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5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98108" y="4617621"/>
            <a:ext cx="298450" cy="3080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9903" y="3970757"/>
            <a:ext cx="798284" cy="4046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y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5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73256" y="5567109"/>
            <a:ext cx="2113070" cy="768359"/>
          </a:xfrm>
          <a:prstGeom prst="wedgeRoundRectCallout">
            <a:avLst>
              <a:gd name="adj1" fmla="val -47919"/>
              <a:gd name="adj2" fmla="val -107454"/>
              <a:gd name="adj3" fmla="val 16667"/>
            </a:avLst>
          </a:prstGeom>
          <a:solidFill>
            <a:srgbClr val="C3D69B"/>
          </a:solidFill>
          <a:ln w="76200" cmpd="sng">
            <a:solidFill>
              <a:srgbClr val="C3D6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raise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(Exn “foo”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lang="ja-JP" altLang="en-US" sz="28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557639" y="5535202"/>
            <a:ext cx="3666540" cy="0"/>
          </a:xfrm>
          <a:prstGeom prst="straightConnector1">
            <a:avLst/>
          </a:prstGeom>
          <a:ln w="127000" cap="flat" cmpd="dbl">
            <a:solidFill>
              <a:srgbClr val="215968"/>
            </a:solidFill>
            <a:prstDash val="solid"/>
            <a:round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曲線コネクタ 2"/>
          <p:cNvCxnSpPr/>
          <p:nvPr/>
        </p:nvCxnSpPr>
        <p:spPr>
          <a:xfrm flipV="1">
            <a:off x="2552202" y="5116109"/>
            <a:ext cx="3627701" cy="751316"/>
          </a:xfrm>
          <a:prstGeom prst="curvedConnector3">
            <a:avLst>
              <a:gd name="adj1" fmla="val 38167"/>
            </a:avLst>
          </a:prstGeom>
          <a:ln w="127000" cap="flat" cmpd="dbl">
            <a:solidFill>
              <a:srgbClr val="FF0000"/>
            </a:solidFill>
            <a:prstDash val="solid"/>
            <a:round/>
            <a:headEnd type="triangl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Idea of our solution</a:t>
            </a:r>
            <a:endParaRPr kumimoji="1" lang="ja-JP" altLang="en-US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3193748" y="804982"/>
            <a:ext cx="5850545" cy="2474522"/>
          </a:xfrm>
          <a:prstGeom prst="wedgeRoundRectCallout">
            <a:avLst>
              <a:gd name="adj1" fmla="val -65531"/>
              <a:gd name="adj2" fmla="val 30547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Extending casts to mention raised exceptions</a:t>
            </a:r>
          </a:p>
          <a:p>
            <a:pPr algn="ctr"/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y : Dyn     int→int/</a:t>
            </a:r>
            <a:r>
              <a:rPr lang="en-US" altLang="ja-JP" sz="3200" b="1" i="1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(Exn int)</a:t>
            </a:r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 </a:t>
            </a:r>
            <a:endParaRPr kumimoji="1" lang="en-US" altLang="ja-JP" sz="3200" dirty="0">
              <a:solidFill>
                <a:schemeClr val="accent2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69039"/>
              </p:ext>
            </p:extLst>
          </p:nvPr>
        </p:nvGraphicFramePr>
        <p:xfrm>
          <a:off x="4872256" y="2494702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734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2256" y="2494702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角丸四角形 37"/>
          <p:cNvSpPr/>
          <p:nvPr/>
        </p:nvSpPr>
        <p:spPr>
          <a:xfrm>
            <a:off x="608105" y="3827025"/>
            <a:ext cx="954780" cy="394319"/>
          </a:xfrm>
          <a:prstGeom prst="roundRect">
            <a:avLst/>
          </a:prstGeom>
          <a:solidFill>
            <a:srgbClr val="95B3D7"/>
          </a:solidFill>
          <a:ln w="76200" cmpd="sng"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ry …</a:t>
            </a:r>
            <a:endParaRPr kumimoji="1" lang="ja-JP" alt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3193748" y="4651301"/>
            <a:ext cx="2114705" cy="523220"/>
            <a:chOff x="3193748" y="4651301"/>
            <a:chExt cx="2114705" cy="523220"/>
          </a:xfrm>
        </p:grpSpPr>
        <p:sp>
          <p:nvSpPr>
            <p:cNvPr id="40" name="角丸四角形 39"/>
            <p:cNvSpPr/>
            <p:nvPr/>
          </p:nvSpPr>
          <p:spPr>
            <a:xfrm>
              <a:off x="3193748" y="4758629"/>
              <a:ext cx="926954" cy="3947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“foo”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019613" y="4651301"/>
              <a:ext cx="1288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Chalkboard"/>
                  <a:cs typeface="Chalkboard"/>
                </a:rPr>
                <a:t> is int?</a:t>
              </a:r>
              <a:endParaRPr kumimoji="1" lang="ja-JP" altLang="en-US" sz="28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41" name="爆発 1 40"/>
          <p:cNvSpPr/>
          <p:nvPr/>
        </p:nvSpPr>
        <p:spPr>
          <a:xfrm>
            <a:off x="3737523" y="4663494"/>
            <a:ext cx="1520274" cy="1287972"/>
          </a:xfrm>
          <a:prstGeom prst="irregularSeal1">
            <a:avLst/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64955" y="6007304"/>
            <a:ext cx="395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Chalkboard"/>
                <a:cs typeface="Chalkboard"/>
              </a:rPr>
              <a:t>Program is aborted!</a:t>
            </a:r>
            <a:endParaRPr kumimoji="1" lang="ja-JP" altLang="en-US" sz="32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130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Exception handling is enough?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53657" y="221817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7200" y="2802949"/>
            <a:ext cx="8229600" cy="271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There are many other operations for manipulating call stack</a:t>
            </a:r>
          </a:p>
          <a:p>
            <a:r>
              <a:rPr lang="en-US" altLang="ja-JP" dirty="0" smtClean="0"/>
              <a:t>coroutines, generators, call/cc, …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532469"/>
            <a:ext cx="8229600" cy="1079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6000" dirty="0" smtClean="0">
                <a:solidFill>
                  <a:schemeClr val="accent2">
                    <a:lumMod val="75000"/>
                  </a:schemeClr>
                </a:solidFill>
              </a:rPr>
              <a:t>No</a:t>
            </a:r>
            <a:endParaRPr kumimoji="1" lang="ja-JP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4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Generalization of the idea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3816191"/>
          </a:xfrm>
        </p:spPr>
        <p:txBody>
          <a:bodyPr/>
          <a:lstStyle/>
          <a:p>
            <a:r>
              <a:rPr kumimoji="1" lang="en-US" altLang="ja-JP" dirty="0" smtClean="0"/>
              <a:t>We generalize th</a:t>
            </a:r>
            <a:r>
              <a:rPr lang="en-US" altLang="ja-JP" dirty="0" smtClean="0"/>
              <a:t>e idea to </a:t>
            </a:r>
            <a:r>
              <a:rPr lang="en-US" altLang="ja-JP" b="1" i="1" dirty="0" smtClean="0"/>
              <a:t>shift/reset</a:t>
            </a:r>
            <a:endParaRPr lang="en-US" altLang="ja-JP" dirty="0"/>
          </a:p>
          <a:p>
            <a:pPr lvl="1"/>
            <a:r>
              <a:rPr lang="en-US" altLang="ja-JP" dirty="0" smtClean="0"/>
              <a:t>Generic operations to manipulate call stack</a:t>
            </a:r>
          </a:p>
          <a:p>
            <a:pPr lvl="1"/>
            <a:r>
              <a:rPr lang="en-US" altLang="ja-JP" dirty="0" smtClean="0"/>
              <a:t>Applications: exception handling, coroutines, generators, call/cc, backtracking, monads, mutable references, nondeterministic calc., …</a:t>
            </a:r>
          </a:p>
          <a:p>
            <a:r>
              <a:rPr kumimoji="1" lang="en-US" altLang="ja-JP" dirty="0" smtClean="0"/>
              <a:t>We extend casts with types of contexts (a.k.a</a:t>
            </a:r>
            <a:r>
              <a:rPr lang="en-US" altLang="ja-JP" dirty="0" smtClean="0"/>
              <a:t>. answer types </a:t>
            </a:r>
            <a:r>
              <a:rPr lang="en-US" altLang="ja-JP" sz="2400" dirty="0" smtClean="0"/>
              <a:t>[Danvy&amp;Filinski’90]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2253584" y="4984670"/>
            <a:ext cx="4632364" cy="1037533"/>
          </a:xfrm>
          <a:prstGeom prst="wedgeRoundRectCallout">
            <a:avLst>
              <a:gd name="adj1" fmla="val -44534"/>
              <a:gd name="adj2" fmla="val 18981"/>
              <a:gd name="adj3" fmla="val 16667"/>
            </a:avLst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s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: Dyn     S/</a:t>
            </a:r>
            <a:r>
              <a:rPr lang="en-US" altLang="ja-JP" sz="3200" b="1" dirty="0" smtClean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α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→ T/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ea typeface="Osaka"/>
                <a:cs typeface="Chalkboard"/>
              </a:rPr>
              <a:t>β</a:t>
            </a:r>
            <a:endParaRPr kumimoji="1" lang="en-US" altLang="ja-JP" sz="3200" dirty="0">
              <a:solidFill>
                <a:srgbClr val="632523"/>
              </a:solidFill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3927"/>
              </p:ext>
            </p:extLst>
          </p:nvPr>
        </p:nvGraphicFramePr>
        <p:xfrm>
          <a:off x="3890682" y="5298707"/>
          <a:ext cx="74693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755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0682" y="5298707"/>
                        <a:ext cx="74693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6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Formalization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Program syntax:</a:t>
            </a:r>
          </a:p>
          <a:p>
            <a:pPr marL="0" indent="0">
              <a:buNone/>
            </a:pPr>
            <a:r>
              <a:rPr lang="ja-JP" altLang="en-US" sz="2800" dirty="0" smtClean="0">
                <a:ea typeface="Osaka"/>
              </a:rPr>
              <a:t> </a:t>
            </a:r>
            <a:r>
              <a:rPr lang="en-US" altLang="ja-JP" sz="2800" dirty="0" smtClean="0">
                <a:ea typeface="Osaka"/>
              </a:rPr>
              <a:t>Types </a:t>
            </a:r>
            <a:r>
              <a:rPr lang="en-US" altLang="ja-JP" sz="2800" dirty="0">
                <a:ea typeface="Osaka"/>
              </a:rPr>
              <a:t>S, T, α, β ::= int | … | Dyn </a:t>
            </a:r>
            <a:r>
              <a:rPr lang="en-US" altLang="ja-JP" sz="2800" dirty="0" smtClean="0">
                <a:ea typeface="Osaka"/>
              </a:rPr>
              <a:t>| S/α </a:t>
            </a:r>
            <a:r>
              <a:rPr lang="en-US" altLang="ja-JP" sz="2800" dirty="0">
                <a:ea typeface="Osaka"/>
              </a:rPr>
              <a:t>→ </a:t>
            </a:r>
            <a:r>
              <a:rPr lang="en-US" altLang="ja-JP" sz="2800" dirty="0" smtClean="0">
                <a:ea typeface="Osaka"/>
              </a:rPr>
              <a:t>T/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β</a:t>
            </a:r>
            <a:endParaRPr lang="en-US" altLang="ja-JP" sz="2800" dirty="0">
              <a:solidFill>
                <a:srgbClr val="00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 Terms </a:t>
            </a: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t       </a:t>
            </a:r>
            <a:r>
              <a:rPr lang="en-US" altLang="ja-JP" sz="2000" dirty="0" smtClean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:</a:t>
            </a: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:= 1 | + | … | λx.s | s t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a typeface="Osaka"/>
              </a:rPr>
              <a:t>                       </a:t>
            </a:r>
            <a:r>
              <a:rPr lang="en-US" altLang="ja-JP" sz="2800" dirty="0" smtClean="0">
                <a:ea typeface="Osaka"/>
              </a:rPr>
              <a:t>s </a:t>
            </a:r>
            <a:r>
              <a:rPr lang="en-US" altLang="ja-JP" sz="2800" dirty="0">
                <a:ea typeface="Osaka"/>
              </a:rPr>
              <a:t>: S</a:t>
            </a:r>
            <a:r>
              <a:rPr lang="ja-JP" altLang="en-US" sz="2800" dirty="0">
                <a:ea typeface="Osaka"/>
              </a:rPr>
              <a:t>  </a:t>
            </a:r>
            <a:r>
              <a:rPr lang="en-US" altLang="ja-JP" sz="2800" dirty="0">
                <a:ea typeface="Osaka"/>
              </a:rPr>
              <a:t> </a:t>
            </a:r>
            <a:r>
              <a:rPr lang="ja-JP" altLang="en-US" sz="2800" dirty="0">
                <a:ea typeface="Osaka"/>
              </a:rPr>
              <a:t> </a:t>
            </a:r>
            <a:r>
              <a:rPr lang="en-US" altLang="ja-JP" sz="2800" dirty="0">
                <a:ea typeface="Osaka"/>
              </a:rPr>
              <a:t> T </a:t>
            </a:r>
            <a:r>
              <a:rPr lang="en-US" altLang="ja-JP" sz="2800" dirty="0" smtClean="0">
                <a:ea typeface="Osaka"/>
              </a:rPr>
              <a:t>| </a:t>
            </a:r>
            <a:r>
              <a:rPr lang="en-US" altLang="ja-JP" sz="2800" dirty="0" smtClean="0">
                <a:latin typeface="Apple Chancery"/>
                <a:ea typeface="Osaka"/>
                <a:cs typeface="Apple Chancery"/>
              </a:rPr>
              <a:t>S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2800" dirty="0">
                <a:ea typeface="Osaka"/>
              </a:rPr>
              <a:t>k. s | 〈s</a:t>
            </a:r>
            <a:r>
              <a:rPr lang="en-US" altLang="ja-JP" sz="2800" dirty="0" smtClean="0">
                <a:ea typeface="Osaka"/>
              </a:rPr>
              <a:t>〉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 system: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</a:p>
          <a:p>
            <a:pPr marL="0" indent="0">
              <a:buNone/>
            </a:pPr>
            <a:r>
              <a:rPr lang="en-US" altLang="ja-JP" dirty="0" smtClean="0"/>
              <a:t>Semantics: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shift/reset + our cast semantics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78908"/>
              </p:ext>
            </p:extLst>
          </p:nvPr>
        </p:nvGraphicFramePr>
        <p:xfrm>
          <a:off x="4574531" y="3195418"/>
          <a:ext cx="622625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67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4531" y="3195418"/>
                        <a:ext cx="622625" cy="43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23261" y="4242676"/>
            <a:ext cx="258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Γ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;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α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├ s : T</a:t>
            </a:r>
            <a:r>
              <a:rPr kumimoji="1" lang="en-US" altLang="ja-JP" sz="5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ＤＦＰ勘亭流" charset="2"/>
                <a:cs typeface="Chalkboard"/>
              </a:rPr>
              <a:t>; </a:t>
            </a:r>
            <a:r>
              <a:rPr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β</a:t>
            </a:r>
            <a:endParaRPr kumimoji="1" lang="ja-JP" altLang="en-US" sz="2800" dirty="0" smtClean="0">
              <a:solidFill>
                <a:srgbClr val="000000"/>
              </a:solidFill>
              <a:latin typeface="Osaka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00862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Properties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1522733" y="1671202"/>
            <a:ext cx="6113843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If something wrong happens, </a:t>
            </a:r>
            <a:endParaRPr lang="en-US" altLang="ja-JP" sz="32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it </a:t>
            </a:r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is detected as cast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failure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10384" y="1375094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522733" y="3897116"/>
            <a:ext cx="6113844" cy="15494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chemeClr val="tx1"/>
                </a:solidFill>
                <a:latin typeface="Chalkboard"/>
                <a:cs typeface="Chalkboard"/>
              </a:rPr>
              <a:t>S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tatically typed terms are never sources of cast failure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10384" y="3601008"/>
            <a:ext cx="2953367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Blame Theorem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0421853">
            <a:off x="799590" y="1263594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421853">
            <a:off x="643914" y="3453733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</p:spTree>
    <p:extLst>
      <p:ext uri="{BB962C8B-B14F-4D97-AF65-F5344CB8AC3E}">
        <p14:creationId xmlns:p14="http://schemas.microsoft.com/office/powerpoint/2010/main" val="23615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CPS transformation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940" y="1532468"/>
            <a:ext cx="8495648" cy="4525963"/>
          </a:xfrm>
        </p:spPr>
        <p:txBody>
          <a:bodyPr/>
          <a:lstStyle/>
          <a:p>
            <a:r>
              <a:rPr kumimoji="1" lang="en-US" altLang="ja-JP" dirty="0" smtClean="0"/>
              <a:t>A transformation of programs to continuation passing style (CPS) forms</a:t>
            </a:r>
          </a:p>
          <a:p>
            <a:pPr lvl="1"/>
            <a:r>
              <a:rPr lang="en-US" altLang="ja-JP" dirty="0" smtClean="0"/>
              <a:t>Or, a translation from programs w/ shift/reset to ones w/o them</a:t>
            </a:r>
          </a:p>
          <a:p>
            <a:r>
              <a:rPr kumimoji="1" lang="en-US" altLang="ja-JP" dirty="0" smtClean="0"/>
              <a:t>A foundation for a study of shift/reset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75598" y="4342267"/>
            <a:ext cx="8418518" cy="1716164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This work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(1) gives a CPS transformation for our calc.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(2) proves its soundness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523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Soundness of </a:t>
            </a:r>
            <a:br>
              <a:rPr lang="en-US" altLang="ja-JP" dirty="0" smtClean="0"/>
            </a:br>
            <a:r>
              <a:rPr lang="en-US" altLang="ja-JP" dirty="0" smtClean="0"/>
              <a:t>the CPS transformation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522733" y="2267017"/>
            <a:ext cx="6113843" cy="1060242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s ≈ t, then [[s]] ≈ [[t]] 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594" y="3708462"/>
            <a:ext cx="7160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w</a:t>
            </a:r>
            <a:r>
              <a:rPr kumimoji="1" lang="en-US" altLang="ja-JP" sz="3200" dirty="0" smtClean="0">
                <a:latin typeface="Chalkboard"/>
                <a:cs typeface="Chalkboard"/>
              </a:rPr>
              <a:t>here [[</a:t>
            </a:r>
            <a:r>
              <a:rPr kumimoji="1" lang="ja-JP" altLang="en-US" sz="3200" dirty="0" smtClean="0">
                <a:latin typeface="Chalkboard"/>
                <a:cs typeface="Chalkboard"/>
              </a:rPr>
              <a:t>・</a:t>
            </a:r>
            <a:r>
              <a:rPr kumimoji="1" lang="en-US" altLang="ja-JP" sz="3200" dirty="0" smtClean="0">
                <a:latin typeface="Chalkboard"/>
                <a:cs typeface="Chalkboard"/>
              </a:rPr>
              <a:t>]] is the CPS transformation</a:t>
            </a:r>
          </a:p>
          <a:p>
            <a:r>
              <a:rPr lang="en-US" altLang="ja-JP" sz="3200" dirty="0"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cs typeface="Chalkboard"/>
              </a:rPr>
              <a:t>       (≈) is equivalence of terms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10384" y="1977758"/>
            <a:ext cx="4639241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Preservation of Equality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0421853">
            <a:off x="722938" y="1966738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</p:spTree>
    <p:extLst>
      <p:ext uri="{BB962C8B-B14F-4D97-AF65-F5344CB8AC3E}">
        <p14:creationId xmlns:p14="http://schemas.microsoft.com/office/powerpoint/2010/main" val="29457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28" y="1532468"/>
            <a:ext cx="9054572" cy="51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A successful software verification technology</a:t>
            </a:r>
          </a:p>
          <a:p>
            <a:r>
              <a:rPr lang="en-US" altLang="ja-JP" dirty="0" smtClean="0"/>
              <a:t>assigns types to components and checks consistency of programs</a:t>
            </a:r>
          </a:p>
          <a:p>
            <a:r>
              <a:rPr lang="en-US" altLang="ja-JP" dirty="0" smtClean="0"/>
              <a:t>equipped by many programming languages</a:t>
            </a:r>
          </a:p>
          <a:p>
            <a:pPr lvl="1"/>
            <a:r>
              <a:rPr kumimoji="1" lang="en-US" altLang="ja-JP" dirty="0" smtClean="0"/>
              <a:t>C, Java, OCaml</a:t>
            </a:r>
            <a:r>
              <a:rPr lang="en-US" altLang="ja-JP" dirty="0"/>
              <a:t>,</a:t>
            </a:r>
            <a:r>
              <a:rPr lang="en-US" altLang="ja-JP" dirty="0" smtClean="0"/>
              <a:t> Coq, Agda, Ruby, Python, etc.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321942" y="888483"/>
            <a:ext cx="4346194" cy="643985"/>
          </a:xfrm>
          <a:prstGeom prst="wedgeRoundRectCallout">
            <a:avLst>
              <a:gd name="adj1" fmla="val -29713"/>
              <a:gd name="adj2" fmla="val 14583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assigns int to 0,1,2,...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053049" y="274639"/>
            <a:ext cx="3818196" cy="1261180"/>
          </a:xfrm>
          <a:prstGeom prst="wedgeRoundRectCallout">
            <a:avLst>
              <a:gd name="adj1" fmla="val 8698"/>
              <a:gd name="adj2" fmla="val 10186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(+) is given only values of int?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429" y="4329019"/>
            <a:ext cx="90545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Dependently typed languages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typecheck programs </a:t>
            </a:r>
            <a:r>
              <a:rPr lang="en-US" altLang="ja-JP" sz="3200" b="1" i="1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before</a:t>
            </a: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 running them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a</a:t>
            </a: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ssign (possibly) </a:t>
            </a:r>
            <a:r>
              <a:rPr lang="en-US" altLang="ja-JP" sz="3200" b="1" i="1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more precise </a:t>
            </a: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types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g</a:t>
            </a:r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uarantee accepted programs cause no certain run-time errors</a:t>
            </a:r>
            <a:endParaRPr kumimoji="1" lang="ja-JP" altLang="en-US" sz="3200" dirty="0" smtClean="0">
              <a:solidFill>
                <a:schemeClr val="accent4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393978" y="3795713"/>
            <a:ext cx="1810724" cy="515414"/>
          </a:xfrm>
          <a:prstGeom prst="wedgeRoundRectCallout">
            <a:avLst>
              <a:gd name="adj1" fmla="val -24143"/>
              <a:gd name="adj2" fmla="val 38241"/>
              <a:gd name="adj3" fmla="val 16667"/>
            </a:avLst>
          </a:prstGeom>
          <a:noFill/>
          <a:ln w="762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2682836" y="2608528"/>
            <a:ext cx="6003964" cy="1055422"/>
          </a:xfrm>
          <a:prstGeom prst="wedgeRoundRectCallout">
            <a:avLst>
              <a:gd name="adj1" fmla="val -14632"/>
              <a:gd name="adj2" fmla="val 42366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Refinement type {</a:t>
            </a:r>
            <a:r>
              <a:rPr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x:int</a:t>
            </a:r>
            <a:r>
              <a:rPr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|</a:t>
            </a:r>
            <a:r>
              <a:rPr lang="ja-JP" altLang="en-US" sz="2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x &gt; 0 } 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≈ positive integers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089650" y="3623305"/>
            <a:ext cx="950418" cy="1767845"/>
            <a:chOff x="6089650" y="3623305"/>
            <a:chExt cx="950418" cy="1767845"/>
          </a:xfrm>
        </p:grpSpPr>
        <p:sp>
          <p:nvSpPr>
            <p:cNvPr id="17" name="フリーフォーム 16"/>
            <p:cNvSpPr/>
            <p:nvPr/>
          </p:nvSpPr>
          <p:spPr>
            <a:xfrm>
              <a:off x="6089650" y="3632200"/>
              <a:ext cx="844550" cy="1758950"/>
            </a:xfrm>
            <a:custGeom>
              <a:avLst/>
              <a:gdLst>
                <a:gd name="connsiteX0" fmla="*/ 844550 w 844550"/>
                <a:gd name="connsiteY0" fmla="*/ 12700 h 1758950"/>
                <a:gd name="connsiteX1" fmla="*/ 0 w 844550"/>
                <a:gd name="connsiteY1" fmla="*/ 1758950 h 1758950"/>
                <a:gd name="connsiteX2" fmla="*/ 234950 w 844550"/>
                <a:gd name="connsiteY2" fmla="*/ 0 h 1758950"/>
                <a:gd name="connsiteX3" fmla="*/ 844550 w 844550"/>
                <a:gd name="connsiteY3" fmla="*/ 1270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550" h="1758950">
                  <a:moveTo>
                    <a:pt x="844550" y="12700"/>
                  </a:moveTo>
                  <a:lnTo>
                    <a:pt x="0" y="1758950"/>
                  </a:lnTo>
                  <a:lnTo>
                    <a:pt x="234950" y="0"/>
                  </a:lnTo>
                  <a:lnTo>
                    <a:pt x="844550" y="127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6215574" y="3623305"/>
              <a:ext cx="824494" cy="0"/>
            </a:xfrm>
            <a:prstGeom prst="line">
              <a:avLst/>
            </a:prstGeom>
            <a:ln w="76200" cap="flat">
              <a:solidFill>
                <a:srgbClr val="FFFFFF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8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Gradual typing with delimited control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CC3333"/>
                </a:solidFill>
              </a:rPr>
              <a:t>Manifest contracts with polymorphism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Manifest contracts with alg. </a:t>
            </a:r>
            <a:r>
              <a:rPr lang="en-US" altLang="ja-JP" dirty="0"/>
              <a:t>d</a:t>
            </a:r>
            <a:r>
              <a:rPr lang="en-US" altLang="ja-JP" dirty="0" smtClean="0"/>
              <a:t>ataypes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757563" y="274638"/>
            <a:ext cx="4203113" cy="1841965"/>
          </a:xfrm>
          <a:prstGeom prst="wedgeRoundRectCallout">
            <a:avLst>
              <a:gd name="adj1" fmla="val 32283"/>
              <a:gd name="adj2" fmla="val 20686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a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basis of 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type-based abstraction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(e.g., abstract datatypes and module systems)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7203228" y="2116603"/>
            <a:ext cx="901700" cy="762046"/>
            <a:chOff x="7042150" y="2305050"/>
            <a:chExt cx="901700" cy="857250"/>
          </a:xfrm>
        </p:grpSpPr>
        <p:sp>
          <p:nvSpPr>
            <p:cNvPr id="6" name="フリーフォーム 5"/>
            <p:cNvSpPr/>
            <p:nvPr/>
          </p:nvSpPr>
          <p:spPr>
            <a:xfrm>
              <a:off x="7042150" y="2305050"/>
              <a:ext cx="901700" cy="857250"/>
            </a:xfrm>
            <a:custGeom>
              <a:avLst/>
              <a:gdLst>
                <a:gd name="connsiteX0" fmla="*/ 901700 w 901700"/>
                <a:gd name="connsiteY0" fmla="*/ 6350 h 857250"/>
                <a:gd name="connsiteX1" fmla="*/ 0 w 901700"/>
                <a:gd name="connsiteY1" fmla="*/ 857250 h 857250"/>
                <a:gd name="connsiteX2" fmla="*/ 241300 w 901700"/>
                <a:gd name="connsiteY2" fmla="*/ 0 h 857250"/>
                <a:gd name="connsiteX3" fmla="*/ 901700 w 901700"/>
                <a:gd name="connsiteY3" fmla="*/ 6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857250">
                  <a:moveTo>
                    <a:pt x="901700" y="6350"/>
                  </a:moveTo>
                  <a:lnTo>
                    <a:pt x="0" y="857250"/>
                  </a:lnTo>
                  <a:lnTo>
                    <a:pt x="241300" y="0"/>
                  </a:lnTo>
                  <a:lnTo>
                    <a:pt x="901700" y="6350"/>
                  </a:lnTo>
                  <a:close/>
                </a:path>
              </a:pathLst>
            </a:cu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V="1">
              <a:off x="7314017" y="2306568"/>
              <a:ext cx="524727" cy="1"/>
            </a:xfrm>
            <a:prstGeom prst="line">
              <a:avLst/>
            </a:prstGeom>
            <a:ln w="889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直角三角形 17"/>
          <p:cNvSpPr/>
          <p:nvPr/>
        </p:nvSpPr>
        <p:spPr>
          <a:xfrm rot="5640000">
            <a:off x="7957053" y="2053694"/>
            <a:ext cx="153483" cy="124864"/>
          </a:xfrm>
          <a:prstGeom prst="rtTriangle">
            <a:avLst/>
          </a:prstGeom>
          <a:solidFill>
            <a:srgbClr val="FFFFFF"/>
          </a:solidFill>
          <a:ln w="31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02999" y="842872"/>
            <a:ext cx="4203113" cy="778496"/>
          </a:xfrm>
          <a:prstGeom prst="wedgeRoundRectCallout">
            <a:avLst>
              <a:gd name="adj1" fmla="val 7602"/>
              <a:gd name="adj2" fmla="val 203942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allow dependent typing 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0032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 datatypes (ADTs)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186634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key device for modular development</a:t>
            </a:r>
          </a:p>
          <a:p>
            <a:r>
              <a:rPr lang="en-US" altLang="ja-JP" dirty="0" smtClean="0"/>
              <a:t>Hide an implementation from users</a:t>
            </a:r>
          </a:p>
          <a:p>
            <a:r>
              <a:rPr kumimoji="1" lang="en-US" altLang="ja-JP" dirty="0" smtClean="0"/>
              <a:t>Give an interface with operations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10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Nat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96231" y="1645742"/>
            <a:ext cx="3960536" cy="377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800" dirty="0" smtClean="0"/>
              <a:t>module Nat : interface</a:t>
            </a:r>
          </a:p>
          <a:p>
            <a:pPr marL="0" indent="0">
              <a:buFont typeface="Arial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abstract type a</a:t>
            </a:r>
          </a:p>
          <a:p>
            <a:pPr marL="0" indent="0">
              <a:buFont typeface="Arial"/>
              <a:buNone/>
            </a:pPr>
            <a:endParaRPr lang="en-US" altLang="ja-JP" sz="10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is_zero   </a:t>
            </a:r>
            <a:r>
              <a:rPr lang="en-US" altLang="ja-JP" sz="1600" dirty="0" smtClean="0"/>
              <a:t> </a:t>
            </a:r>
            <a:r>
              <a:rPr lang="en-US" altLang="ja-JP" sz="2800" dirty="0" smtClean="0"/>
              <a:t>: </a:t>
            </a:r>
            <a:r>
              <a:rPr lang="en-US" altLang="ja-JP" sz="2800" dirty="0"/>
              <a:t>a → bool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zero       : a</a:t>
            </a:r>
          </a:p>
          <a:p>
            <a:pPr marL="0" indent="0">
              <a:buFont typeface="Arial"/>
              <a:buNone/>
            </a:pPr>
            <a:r>
              <a:rPr lang="ja-JP" altLang="en-US" sz="2800" dirty="0" smtClean="0"/>
              <a:t>  </a:t>
            </a:r>
            <a:r>
              <a:rPr lang="en-US" altLang="ja-JP" sz="2800" dirty="0" smtClean="0"/>
              <a:t>succ       </a:t>
            </a:r>
            <a:r>
              <a:rPr lang="en-US" altLang="ja-JP" sz="500" dirty="0" smtClean="0"/>
              <a:t> </a:t>
            </a:r>
            <a:r>
              <a:rPr lang="en-US" altLang="ja-JP" sz="2800" dirty="0" smtClean="0"/>
              <a:t>: a → a</a:t>
            </a:r>
          </a:p>
          <a:p>
            <a:pPr marL="0" indent="0">
              <a:buFont typeface="Arial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pred       : a → a</a:t>
            </a:r>
          </a:p>
          <a:p>
            <a:pPr marL="0" indent="0">
              <a:buFont typeface="Arial"/>
              <a:buNone/>
            </a:pPr>
            <a:r>
              <a:rPr lang="en-US" altLang="ja-JP" sz="2800" dirty="0" smtClean="0"/>
              <a:t>end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11221" y="1645742"/>
            <a:ext cx="4060025" cy="478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Q. This is precise enough to represent specs of naturals?</a:t>
            </a:r>
          </a:p>
          <a:p>
            <a:pPr marL="0" indent="0">
              <a:buFont typeface="Arial"/>
              <a:buNone/>
            </a:pPr>
            <a:endParaRPr lang="en-US" altLang="ja-JP" sz="1000" dirty="0" smtClean="0"/>
          </a:p>
          <a:p>
            <a:pPr marL="0" indent="0">
              <a:buFont typeface="Arial"/>
              <a:buNone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A. No,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 doesn’t rep. “pred takes only nonzero numbers”!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51712" y="5102865"/>
            <a:ext cx="3262997" cy="70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800" dirty="0" smtClean="0"/>
              <a:t>pred zero      ???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74175"/>
              </p:ext>
            </p:extLst>
          </p:nvPr>
        </p:nvGraphicFramePr>
        <p:xfrm>
          <a:off x="6860202" y="5192562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96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0202" y="5192562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96231" y="5540786"/>
            <a:ext cx="4514990" cy="70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800" dirty="0"/>
              <a:t>p</a:t>
            </a:r>
            <a:r>
              <a:rPr lang="en-US" altLang="ja-JP" sz="2800" dirty="0" smtClean="0"/>
              <a:t>red (succ zero)     zero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27849"/>
              </p:ext>
            </p:extLst>
          </p:nvPr>
        </p:nvGraphicFramePr>
        <p:xfrm>
          <a:off x="3115412" y="5624766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97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5412" y="5624766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7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Dependent typing </a:t>
            </a:r>
            <a:r>
              <a:rPr lang="en-US" altLang="ja-JP" dirty="0" smtClean="0"/>
              <a:t>for </a:t>
            </a:r>
            <a:r>
              <a:rPr kumimoji="1" lang="en-US" altLang="ja-JP" dirty="0" smtClean="0"/>
              <a:t>interface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428" y="1532469"/>
            <a:ext cx="8722572" cy="787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Refinement types can give precise interfaces 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96230" y="2319736"/>
            <a:ext cx="8610786" cy="420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800" dirty="0" smtClean="0"/>
              <a:t>module Nat : interface</a:t>
            </a:r>
          </a:p>
          <a:p>
            <a:pPr marL="0" indent="0">
              <a:buFont typeface="Arial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abstract type a</a:t>
            </a:r>
          </a:p>
          <a:p>
            <a:pPr marL="0" indent="0">
              <a:buFont typeface="Arial"/>
              <a:buNone/>
            </a:pPr>
            <a:endParaRPr lang="en-US" altLang="ja-JP" sz="1000" dirty="0" smtClean="0"/>
          </a:p>
          <a:p>
            <a:pPr marL="0" indent="0">
              <a:buFont typeface="Arial"/>
              <a:buNone/>
            </a:pPr>
            <a:r>
              <a:rPr lang="ja-JP" altLang="en-US" sz="2800" dirty="0" smtClean="0"/>
              <a:t>  </a:t>
            </a:r>
            <a:r>
              <a:rPr lang="en-US" altLang="ja-JP" sz="2800" dirty="0" smtClean="0"/>
              <a:t>is_zero : a → bool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zero  : </a:t>
            </a:r>
            <a:r>
              <a:rPr lang="en-US" altLang="ja-JP" dirty="0" smtClean="0">
                <a:solidFill>
                  <a:srgbClr val="953735"/>
                </a:solidFill>
              </a:rPr>
              <a:t>{ x:a</a:t>
            </a:r>
            <a:r>
              <a:rPr lang="en-US" altLang="ja-JP" dirty="0">
                <a:solidFill>
                  <a:srgbClr val="953735"/>
                </a:solidFill>
              </a:rPr>
              <a:t> </a:t>
            </a:r>
            <a:r>
              <a:rPr lang="en-US" altLang="ja-JP" dirty="0" smtClean="0">
                <a:solidFill>
                  <a:srgbClr val="953735"/>
                </a:solidFill>
              </a:rPr>
              <a:t>| is_zero x }</a:t>
            </a:r>
            <a:endParaRPr lang="en-US" altLang="ja-JP" dirty="0">
              <a:solidFill>
                <a:srgbClr val="953735"/>
              </a:solidFill>
            </a:endParaRP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succ  : a → </a:t>
            </a:r>
            <a:r>
              <a:rPr lang="en-US" altLang="ja-JP" dirty="0" smtClean="0">
                <a:solidFill>
                  <a:srgbClr val="953735"/>
                </a:solidFill>
              </a:rPr>
              <a:t>{ x:a | not (is_zero x) }</a:t>
            </a:r>
          </a:p>
          <a:p>
            <a:pPr marL="0" indent="0">
              <a:buFont typeface="Arial"/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pred  : </a:t>
            </a:r>
            <a:r>
              <a:rPr lang="en-US" altLang="ja-JP" dirty="0" smtClean="0">
                <a:solidFill>
                  <a:srgbClr val="953735"/>
                </a:solidFill>
              </a:rPr>
              <a:t>{ x:a | not (is_zero x) }</a:t>
            </a:r>
            <a:r>
              <a:rPr lang="en-US" altLang="ja-JP" sz="2800" dirty="0" smtClean="0"/>
              <a:t> → a</a:t>
            </a:r>
          </a:p>
          <a:p>
            <a:pPr marL="0" indent="0">
              <a:buFont typeface="Arial"/>
              <a:buNone/>
            </a:pPr>
            <a:r>
              <a:rPr lang="en-US" altLang="ja-JP" sz="2800" dirty="0" smtClean="0"/>
              <a:t>end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3523458" y="2951948"/>
            <a:ext cx="1770672" cy="661874"/>
          </a:xfrm>
          <a:prstGeom prst="wedgeRoundRectCallout">
            <a:avLst>
              <a:gd name="adj1" fmla="val -18693"/>
              <a:gd name="adj2" fmla="val 128889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zero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683142" y="3559809"/>
            <a:ext cx="2521865" cy="635388"/>
          </a:xfrm>
          <a:prstGeom prst="wedgeRoundRectCallout">
            <a:avLst>
              <a:gd name="adj1" fmla="val -54897"/>
              <a:gd name="adj2" fmla="val 130956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nonzero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863285" y="2114214"/>
            <a:ext cx="5043731" cy="694626"/>
          </a:xfrm>
          <a:prstGeom prst="wedgeRoundRectCallout">
            <a:avLst>
              <a:gd name="adj1" fmla="val 8886"/>
              <a:gd name="adj2" fmla="val 20043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  <a:sym typeface="Zapf Dingbats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pred zero is ill typed</a:t>
            </a:r>
            <a:endParaRPr kumimoji="1" lang="ja-JP" altLang="en-US" sz="3200" dirty="0" smtClean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5260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Extends manifest contracts with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smtClean="0"/>
              <a:t>olymorphism </a:t>
            </a:r>
            <a:r>
              <a:rPr lang="en-US" altLang="ja-JP" dirty="0" smtClean="0"/>
              <a:t>(a basis of type abstraction)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</a:t>
            </a:r>
            <a:r>
              <a:rPr kumimoji="1" lang="en-US" altLang="ja-JP" dirty="0" smtClean="0"/>
              <a:t>eneral refinements</a:t>
            </a:r>
          </a:p>
          <a:p>
            <a:r>
              <a:rPr lang="en-US" altLang="ja-JP" dirty="0" smtClean="0"/>
              <a:t>Proves standard properties</a:t>
            </a:r>
          </a:p>
          <a:p>
            <a:pPr lvl="1"/>
            <a:r>
              <a:rPr kumimoji="1" lang="en-US" altLang="ja-JP" dirty="0" smtClean="0"/>
              <a:t>Type Soundness</a:t>
            </a:r>
          </a:p>
          <a:p>
            <a:pPr lvl="1"/>
            <a:r>
              <a:rPr lang="en-US" altLang="ja-JP" dirty="0" smtClean="0"/>
              <a:t>Parametricity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3952712" y="4412686"/>
            <a:ext cx="4984488" cy="1073309"/>
          </a:xfrm>
          <a:prstGeom prst="wedgeRoundRectCallout">
            <a:avLst>
              <a:gd name="adj1" fmla="val -57038"/>
              <a:gd name="adj2" fmla="val -32197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Polymorphism surely hides 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instances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of abstract types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383559" y="2146618"/>
            <a:ext cx="3553640" cy="983867"/>
          </a:xfrm>
          <a:prstGeom prst="wedgeRoundRectCallout">
            <a:avLst>
              <a:gd name="adj1" fmla="val -69653"/>
              <a:gd name="adj2" fmla="val 26136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For any T, we can write { x:T | e }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8530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Specifications for program components</a:t>
            </a:r>
          </a:p>
          <a:p>
            <a:pPr lvl="1"/>
            <a:r>
              <a:rPr lang="en-US" altLang="ja-JP" dirty="0" smtClean="0"/>
              <a:t>more detailed than simple types</a:t>
            </a:r>
          </a:p>
          <a:p>
            <a:pPr lvl="1"/>
            <a:r>
              <a:rPr kumimoji="1" lang="en-US" altLang="ja-JP" dirty="0" smtClean="0"/>
              <a:t>written in</a:t>
            </a:r>
            <a:r>
              <a:rPr kumimoji="1" lang="en-US" altLang="ja-JP" b="1" dirty="0" smtClean="0">
                <a:solidFill>
                  <a:srgbClr val="953735"/>
                </a:solidFill>
              </a:rPr>
              <a:t> </a:t>
            </a:r>
            <a:r>
              <a:rPr kumimoji="1" lang="en-US" altLang="ja-JP" b="1" i="1" dirty="0" smtClean="0"/>
              <a:t>code</a:t>
            </a:r>
            <a:endParaRPr lang="en-US" altLang="ja-JP" b="1" i="1" dirty="0" smtClean="0"/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heckable </a:t>
            </a:r>
            <a:r>
              <a:rPr lang="en-US" altLang="ja-JP" b="1" i="1" dirty="0" smtClean="0">
                <a:solidFill>
                  <a:srgbClr val="000000"/>
                </a:solidFill>
              </a:rPr>
              <a:t>at run time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Contracts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0734" y="3749483"/>
            <a:ext cx="6029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l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 div (x:int) (y:int) =</a:t>
            </a:r>
          </a:p>
          <a:p>
            <a:r>
              <a:rPr lang="en-US" altLang="ja-JP" sz="3200" dirty="0"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953735"/>
                </a:solidFill>
                <a:latin typeface="Chalkboard"/>
                <a:cs typeface="Chalkboard"/>
              </a:rPr>
              <a:t>assert(y ≠ 0); </a:t>
            </a:r>
            <a:r>
              <a:rPr kumimoji="1" lang="en-US" altLang="ja-JP" sz="3200" dirty="0" smtClean="0">
                <a:latin typeface="Chalkboard"/>
                <a:cs typeface="Chalkboard"/>
              </a:rPr>
              <a:t>…</a:t>
            </a:r>
            <a:endParaRPr lang="pl-PL" altLang="ja-JP" sz="3200" dirty="0">
              <a:latin typeface="Chalkboard"/>
              <a:cs typeface="Chalkboard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736852" y="5404873"/>
            <a:ext cx="2335972" cy="725971"/>
          </a:xfrm>
          <a:prstGeom prst="foldedCorner">
            <a:avLst>
              <a:gd name="adj" fmla="val 33329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rgbClr val="000000"/>
                </a:solidFill>
              </a:rPr>
              <a:t>d</a:t>
            </a:r>
            <a:r>
              <a:rPr kumimoji="1" lang="en-US" altLang="ja-JP" sz="3200" dirty="0" smtClean="0">
                <a:solidFill>
                  <a:srgbClr val="000000"/>
                </a:solidFill>
              </a:rPr>
              <a:t>iv x 0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527480" y="5770208"/>
            <a:ext cx="2649527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090702" y="5095640"/>
            <a:ext cx="349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halkboard"/>
                <a:cs typeface="Chalkboard"/>
              </a:rPr>
              <a:t>c</a:t>
            </a:r>
            <a:r>
              <a:rPr kumimoji="1" lang="en-US" altLang="ja-JP" sz="2800" dirty="0" smtClean="0">
                <a:latin typeface="Chalkboard"/>
                <a:cs typeface="Chalkboard"/>
              </a:rPr>
              <a:t>ompile &amp; </a:t>
            </a:r>
            <a:r>
              <a:rPr kumimoji="1" lang="en-US" altLang="ja-JP" sz="2800" b="1" dirty="0" smtClean="0">
                <a:solidFill>
                  <a:srgbClr val="000000"/>
                </a:solidFill>
                <a:latin typeface="Chalkboard"/>
                <a:cs typeface="Chalkboard"/>
              </a:rPr>
              <a:t>execution</a:t>
            </a:r>
            <a:endParaRPr kumimoji="1" lang="ja-JP" altLang="en-US" sz="2800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50" y="5275207"/>
            <a:ext cx="990002" cy="99000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31454" y="4813542"/>
            <a:ext cx="107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abort!</a:t>
            </a:r>
            <a:endParaRPr kumimoji="1" lang="ja-JP" altLang="en-US" sz="2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2954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Manifest contracts</a:t>
            </a:r>
            <a:br>
              <a:rPr lang="en-US" altLang="ja-JP" dirty="0" smtClean="0"/>
            </a:br>
            <a:r>
              <a:rPr lang="en-US" altLang="ja-JP" sz="2000" dirty="0" smtClean="0"/>
              <a:t>[Flanagan’06; Greenberg+’10]</a:t>
            </a:r>
            <a:endParaRPr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9"/>
            <a:ext cx="8229600" cy="721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Contracts are made “manifest” as types</a:t>
            </a:r>
            <a:endParaRPr lang="en-US" altLang="ja-JP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55460" y="6461515"/>
            <a:ext cx="410755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91184" y="2285087"/>
            <a:ext cx="7988300" cy="2236055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Refinement types</a:t>
            </a:r>
            <a:r>
              <a:rPr lang="ja-JP" altLang="en-US" sz="32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(a.k.a. subset types)   </a:t>
            </a:r>
          </a:p>
          <a:p>
            <a:pPr algn="ctr"/>
            <a:r>
              <a:rPr lang="en-US" altLang="ja-JP" sz="4000" i="1" dirty="0">
                <a:solidFill>
                  <a:srgbClr val="000000"/>
                </a:solidFill>
                <a:latin typeface="Chalkboard"/>
                <a:cs typeface="Chalkboard"/>
              </a:rPr>
              <a:t>{</a:t>
            </a:r>
            <a:r>
              <a:rPr lang="ja-JP" altLang="en-US" sz="4000" i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000" i="1" dirty="0" smtClean="0">
                <a:solidFill>
                  <a:srgbClr val="000000"/>
                </a:solidFill>
                <a:latin typeface="Chalkboard"/>
                <a:cs typeface="Chalkboard"/>
              </a:rPr>
              <a:t>x:</a:t>
            </a:r>
            <a:r>
              <a:rPr lang="en-US" altLang="ja-JP" sz="4000" i="1" dirty="0">
                <a:solidFill>
                  <a:srgbClr val="000000"/>
                </a:solidFill>
                <a:latin typeface="Chalkboard"/>
                <a:cs typeface="Chalkboard"/>
              </a:rPr>
              <a:t>B</a:t>
            </a:r>
            <a:r>
              <a:rPr lang="ja-JP" altLang="en-US" sz="4000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000" i="1" dirty="0">
                <a:solidFill>
                  <a:srgbClr val="000000"/>
                </a:solidFill>
                <a:latin typeface="Chalkboard"/>
                <a:cs typeface="Chalkboard"/>
              </a:rPr>
              <a:t>|</a:t>
            </a:r>
            <a:r>
              <a:rPr lang="ja-JP" altLang="en-US" sz="4000" i="1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000" i="1" dirty="0" smtClean="0">
                <a:solidFill>
                  <a:srgbClr val="000000"/>
                </a:solidFill>
                <a:latin typeface="Chalkboard"/>
                <a:cs typeface="Chalkboard"/>
              </a:rPr>
              <a:t>s</a:t>
            </a:r>
            <a:r>
              <a:rPr lang="ja-JP" altLang="en-US" sz="4000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4000" i="1" dirty="0">
                <a:solidFill>
                  <a:srgbClr val="000000"/>
                </a:solidFill>
                <a:latin typeface="Chalkboard"/>
                <a:cs typeface="Chalkboard"/>
              </a:rPr>
              <a:t>}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denotes the set of values of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base type </a:t>
            </a:r>
            <a:r>
              <a:rPr lang="en-US" altLang="ja-JP" sz="3200" i="1" dirty="0" smtClean="0">
                <a:solidFill>
                  <a:srgbClr val="000000"/>
                </a:solidFill>
                <a:latin typeface="Chalkboard"/>
                <a:cs typeface="Chalkboard"/>
              </a:rPr>
              <a:t>B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Chalkboard"/>
                <a:cs typeface="Chalkboard"/>
              </a:rPr>
              <a:t>satisfying the </a:t>
            </a:r>
            <a:r>
              <a:rPr lang="en-US" altLang="ja-JP" sz="3200" i="1" dirty="0">
                <a:solidFill>
                  <a:srgbClr val="000000"/>
                </a:solidFill>
                <a:latin typeface="Chalkboard"/>
                <a:cs typeface="Chalkboard"/>
              </a:rPr>
              <a:t>Boolean expression s</a:t>
            </a:r>
            <a:endParaRPr lang="en-US" altLang="ja-JP" sz="32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457200" y="4470981"/>
            <a:ext cx="8229600" cy="1236532"/>
          </a:xfrm>
          <a:prstGeom prst="borderCallout1">
            <a:avLst>
              <a:gd name="adj1" fmla="val 11607"/>
              <a:gd name="adj2" fmla="val 48418"/>
              <a:gd name="adj3" fmla="val 42857"/>
              <a:gd name="adj4" fmla="val 37386"/>
            </a:avLst>
          </a:prstGeom>
          <a:noFill/>
          <a:ln w="76200" cmpd="sng">
            <a:noFill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E.g.,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positive integers: { x:int | x &gt; 0 }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prime numbers:   { x:int | prime?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}</a:t>
            </a: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651840" y="1920591"/>
            <a:ext cx="3344603" cy="1616359"/>
            <a:chOff x="5651840" y="1996791"/>
            <a:chExt cx="3344603" cy="1616359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5651840" y="1996791"/>
              <a:ext cx="3344603" cy="514319"/>
            </a:xfrm>
            <a:prstGeom prst="wedgeRoundRectCallout">
              <a:avLst>
                <a:gd name="adj1" fmla="val 14996"/>
                <a:gd name="adj2" fmla="val -10540"/>
                <a:gd name="adj3" fmla="val 16667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400" dirty="0">
                  <a:solidFill>
                    <a:srgbClr val="000000"/>
                  </a:solidFill>
                  <a:latin typeface="Chalkboard"/>
                  <a:cs typeface="Chalkboard"/>
                </a:rPr>
                <a:t>i</a:t>
              </a:r>
              <a:r>
                <a:rPr kumimoji="1" lang="en-US" altLang="ja-JP" sz="24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nt, double, string, …</a:t>
              </a:r>
              <a:endParaRPr kumimoji="1" lang="ja-JP" altLang="en-US" sz="24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grpSp>
          <p:nvGrpSpPr>
            <p:cNvPr id="26" name="図形グループ 25"/>
            <p:cNvGrpSpPr/>
            <p:nvPr/>
          </p:nvGrpSpPr>
          <p:grpSpPr>
            <a:xfrm>
              <a:off x="7562850" y="2482850"/>
              <a:ext cx="882650" cy="1130300"/>
              <a:chOff x="7562850" y="2482850"/>
              <a:chExt cx="882650" cy="1130300"/>
            </a:xfrm>
          </p:grpSpPr>
          <p:sp>
            <p:nvSpPr>
              <p:cNvPr id="10" name="フリーフォーム 9"/>
              <p:cNvSpPr/>
              <p:nvPr/>
            </p:nvSpPr>
            <p:spPr>
              <a:xfrm>
                <a:off x="7562850" y="2482850"/>
                <a:ext cx="819150" cy="1130300"/>
              </a:xfrm>
              <a:custGeom>
                <a:avLst/>
                <a:gdLst>
                  <a:gd name="connsiteX0" fmla="*/ 393700 w 819150"/>
                  <a:gd name="connsiteY0" fmla="*/ 12700 h 1130300"/>
                  <a:gd name="connsiteX1" fmla="*/ 0 w 819150"/>
                  <a:gd name="connsiteY1" fmla="*/ 1130300 h 1130300"/>
                  <a:gd name="connsiteX2" fmla="*/ 819150 w 819150"/>
                  <a:gd name="connsiteY2" fmla="*/ 0 h 1130300"/>
                  <a:gd name="connsiteX3" fmla="*/ 393700 w 819150"/>
                  <a:gd name="connsiteY3" fmla="*/ 12700 h 113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1130300">
                    <a:moveTo>
                      <a:pt x="393700" y="12700"/>
                    </a:moveTo>
                    <a:lnTo>
                      <a:pt x="0" y="1130300"/>
                    </a:lnTo>
                    <a:lnTo>
                      <a:pt x="819150" y="0"/>
                    </a:lnTo>
                    <a:lnTo>
                      <a:pt x="39370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3200" dirty="0" smtClean="0">
                  <a:solidFill>
                    <a:srgbClr val="000000"/>
                  </a:solidFill>
                  <a:latin typeface="Chalkboard"/>
                  <a:cs typeface="Chalkboard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 flipV="1">
                <a:off x="7921625" y="2489200"/>
                <a:ext cx="523875" cy="1"/>
              </a:xfrm>
              <a:prstGeom prst="line">
                <a:avLst/>
              </a:prstGeom>
              <a:ln w="28575" cap="flat" cmpd="sng">
                <a:solidFill>
                  <a:schemeClr val="bg1"/>
                </a:solidFill>
                <a:prstDash val="solid"/>
                <a:round/>
                <a:headEnd type="none"/>
                <a:tailEnd type="non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テキスト ボックス 4"/>
          <p:cNvSpPr txBox="1"/>
          <p:nvPr/>
        </p:nvSpPr>
        <p:spPr>
          <a:xfrm>
            <a:off x="457200" y="5642077"/>
            <a:ext cx="449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halkboard"/>
                <a:cs typeface="Chalkboard"/>
              </a:rPr>
              <a:t>4</a:t>
            </a:r>
            <a:r>
              <a:rPr kumimoji="1" lang="en-US" altLang="ja-JP" sz="1000" dirty="0" smtClean="0"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latin typeface="Chalkboard"/>
                <a:cs typeface="Chalkboard"/>
              </a:rPr>
              <a:t>:</a:t>
            </a:r>
            <a:r>
              <a:rPr kumimoji="1" lang="en-US" altLang="ja-JP" sz="1000" dirty="0" smtClean="0"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latin typeface="Chalkboard"/>
                <a:cs typeface="Chalkboard"/>
              </a:rPr>
              <a:t>int    { x:int | x&gt;0 } </a:t>
            </a:r>
            <a:r>
              <a:rPr kumimoji="1" lang="ja-JP" altLang="en-US" sz="2800" dirty="0" smtClean="0">
                <a:latin typeface="Chalkboard"/>
                <a:cs typeface="Chalkboard"/>
              </a:rPr>
              <a:t>   </a:t>
            </a:r>
            <a:r>
              <a:rPr lang="en-US" altLang="ja-JP" sz="2800" dirty="0" smtClean="0">
                <a:latin typeface="Chalkboard"/>
                <a:cs typeface="Chalkboard"/>
              </a:rPr>
              <a:t>4</a:t>
            </a:r>
            <a:endParaRPr kumimoji="1" lang="ja-JP" altLang="en-US" sz="2800" dirty="0" smtClean="0">
              <a:latin typeface="Chalkboard"/>
              <a:cs typeface="Chalkboard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4358"/>
              </p:ext>
            </p:extLst>
          </p:nvPr>
        </p:nvGraphicFramePr>
        <p:xfrm>
          <a:off x="1398224" y="5772297"/>
          <a:ext cx="522048" cy="32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29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224" y="5772297"/>
                        <a:ext cx="522048" cy="32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87407"/>
              </p:ext>
            </p:extLst>
          </p:nvPr>
        </p:nvGraphicFramePr>
        <p:xfrm>
          <a:off x="4069352" y="5693819"/>
          <a:ext cx="579449" cy="43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30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9352" y="5693819"/>
                        <a:ext cx="579449" cy="43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168488" y="5643985"/>
            <a:ext cx="208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halkboard"/>
                <a:cs typeface="Chalkboard"/>
              </a:rPr>
              <a:t>0</a:t>
            </a:r>
            <a:r>
              <a:rPr kumimoji="1" lang="en-US" altLang="ja-JP" sz="1000" dirty="0" smtClean="0"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latin typeface="Chalkboard"/>
                <a:cs typeface="Chalkboard"/>
              </a:rPr>
              <a:t>:</a:t>
            </a:r>
            <a:r>
              <a:rPr kumimoji="1" lang="en-US" altLang="ja-JP" sz="1000" dirty="0" smtClean="0">
                <a:latin typeface="Chalkboard"/>
                <a:cs typeface="Chalkboard"/>
              </a:rPr>
              <a:t> </a:t>
            </a:r>
            <a:r>
              <a:rPr kumimoji="1" lang="en-US" altLang="ja-JP" sz="2800" dirty="0" smtClean="0">
                <a:latin typeface="Chalkboard"/>
                <a:cs typeface="Chalkboard"/>
              </a:rPr>
              <a:t>int    {…} </a:t>
            </a:r>
            <a:r>
              <a:rPr kumimoji="1" lang="ja-JP" altLang="en-US" sz="2800" dirty="0" smtClean="0">
                <a:latin typeface="Chalkboard"/>
                <a:cs typeface="Chalkboard"/>
              </a:rPr>
              <a:t>   </a:t>
            </a: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69363"/>
              </p:ext>
            </p:extLst>
          </p:nvPr>
        </p:nvGraphicFramePr>
        <p:xfrm>
          <a:off x="6125855" y="5774205"/>
          <a:ext cx="522048" cy="32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31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5855" y="5774205"/>
                        <a:ext cx="522048" cy="32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40746"/>
              </p:ext>
            </p:extLst>
          </p:nvPr>
        </p:nvGraphicFramePr>
        <p:xfrm>
          <a:off x="7113544" y="5695727"/>
          <a:ext cx="579449" cy="43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32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3544" y="5695727"/>
                        <a:ext cx="579449" cy="43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爆発 1 17"/>
          <p:cNvSpPr/>
          <p:nvPr/>
        </p:nvSpPr>
        <p:spPr>
          <a:xfrm>
            <a:off x="7693506" y="5493038"/>
            <a:ext cx="812797" cy="820666"/>
          </a:xfrm>
          <a:prstGeom prst="irregularSeal1">
            <a:avLst/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000" indent="-342000" algn="ctr">
              <a:buFont typeface="Arial"/>
              <a:buChar char="•"/>
            </a:pPr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49276" y="219076"/>
            <a:ext cx="3841724" cy="1313393"/>
            <a:chOff x="349276" y="219076"/>
            <a:chExt cx="3841724" cy="1313393"/>
          </a:xfrm>
        </p:grpSpPr>
        <p:sp>
          <p:nvSpPr>
            <p:cNvPr id="11" name="円形吹き出し 10"/>
            <p:cNvSpPr/>
            <p:nvPr/>
          </p:nvSpPr>
          <p:spPr>
            <a:xfrm>
              <a:off x="349277" y="219076"/>
              <a:ext cx="3841723" cy="1313393"/>
            </a:xfrm>
            <a:prstGeom prst="wedgeEllipseCallout">
              <a:avLst/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9276" y="447676"/>
              <a:ext cx="384172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000000"/>
                  </a:solidFill>
                  <a:latin typeface="Chalkboard"/>
                  <a:cs typeface="Chalkboard"/>
                </a:rPr>
                <a:t>Executable, Boolean specifications</a:t>
              </a:r>
              <a:endParaRPr lang="ja-JP" altLang="en-US" sz="2800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3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003370" y="3861233"/>
            <a:ext cx="717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halkboard"/>
                <a:cs typeface="Chalkboard"/>
              </a:rPr>
              <a:t>4 : int     { x:int | x &gt; 0 } </a:t>
            </a:r>
            <a:r>
              <a:rPr lang="ja-JP" altLang="en-US" sz="2800" dirty="0" smtClean="0">
                <a:latin typeface="Chalkboard"/>
                <a:cs typeface="Chalkboard"/>
              </a:rPr>
              <a:t>     </a:t>
            </a:r>
            <a:r>
              <a:rPr lang="en-US" altLang="ja-JP" sz="2800" dirty="0" smtClean="0">
                <a:latin typeface="Chalkboard"/>
                <a:cs typeface="Chalkboard"/>
              </a:rPr>
              <a:t>4</a:t>
            </a:r>
          </a:p>
          <a:p>
            <a:endParaRPr lang="en-US" altLang="ja-JP" sz="1000" dirty="0" smtClean="0">
              <a:latin typeface="Chalkboard"/>
              <a:cs typeface="Chalkboard"/>
            </a:endParaRPr>
          </a:p>
          <a:p>
            <a:r>
              <a:rPr lang="en-US" altLang="ja-JP" sz="2800" dirty="0" smtClean="0">
                <a:latin typeface="Chalkboard"/>
                <a:cs typeface="Chalkboard"/>
              </a:rPr>
              <a:t>0 : int     { x:int | x &gt; 0 } </a:t>
            </a:r>
            <a:r>
              <a:rPr lang="ja-JP" altLang="en-US" sz="2800" dirty="0" smtClean="0">
                <a:latin typeface="Chalkboard"/>
                <a:cs typeface="Chalkboard"/>
              </a:rPr>
              <a:t>     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cast failure!</a:t>
            </a:r>
            <a:endParaRPr lang="en-US" altLang="ja-JP" baseline="30000" dirty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Dynamic checking </a:t>
            </a:r>
            <a:br>
              <a:rPr lang="en-US" altLang="ja-JP" dirty="0" smtClean="0"/>
            </a:br>
            <a:r>
              <a:rPr lang="en-US" altLang="ja-JP" dirty="0" smtClean="0"/>
              <a:t>in manifest contracts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1927" y="1493854"/>
            <a:ext cx="8872073" cy="2490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000" dirty="0"/>
              <a:t>s</a:t>
            </a:r>
            <a:r>
              <a:rPr lang="en-US" altLang="ja-JP" sz="4000" dirty="0" smtClean="0"/>
              <a:t> : S     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T</a:t>
            </a:r>
            <a:endParaRPr lang="en-US" altLang="ja-JP" sz="4000" dirty="0"/>
          </a:p>
          <a:p>
            <a:pPr marL="0" indent="0" algn="ctr">
              <a:buNone/>
            </a:pPr>
            <a:r>
              <a:rPr lang="en-US" altLang="ja-JP" dirty="0" smtClean="0"/>
              <a:t>checks that a value of s at </a:t>
            </a:r>
            <a:r>
              <a:rPr lang="en-US" altLang="ja-JP" dirty="0"/>
              <a:t>S</a:t>
            </a:r>
            <a:r>
              <a:rPr lang="en-US" altLang="ja-JP" dirty="0" smtClean="0"/>
              <a:t> works as </a:t>
            </a:r>
            <a:r>
              <a:rPr lang="en-US" altLang="ja-JP" dirty="0"/>
              <a:t>T</a:t>
            </a:r>
            <a:endParaRPr lang="en-US" altLang="ja-JP" baseline="-25000" dirty="0" smtClean="0"/>
          </a:p>
          <a:p>
            <a:pPr marL="0" indent="0">
              <a:buNone/>
            </a:pPr>
            <a:endParaRPr lang="en-US" altLang="ja-JP" sz="1000" baseline="-25000" dirty="0" smtClean="0"/>
          </a:p>
          <a:p>
            <a:pPr marL="0" indent="0">
              <a:buNone/>
            </a:pPr>
            <a:r>
              <a:rPr lang="en-US" altLang="ja-JP" dirty="0" smtClean="0"/>
              <a:t>E.g., casts for base types</a:t>
            </a:r>
            <a:endParaRPr lang="en-US" altLang="ja-JP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71311"/>
              </p:ext>
            </p:extLst>
          </p:nvPr>
        </p:nvGraphicFramePr>
        <p:xfrm>
          <a:off x="5251716" y="350744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3" name="数式" r:id="rId4" imgW="114300" imgH="165100" progId="Equation.3">
                  <p:embed/>
                </p:oleObj>
              </mc:Choice>
              <mc:Fallback>
                <p:oleObj name="数式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1716" y="350744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790641" y="40496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15238" y="3704649"/>
            <a:ext cx="7358470" cy="142836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16064"/>
              </p:ext>
            </p:extLst>
          </p:nvPr>
        </p:nvGraphicFramePr>
        <p:xfrm>
          <a:off x="4681236" y="1599474"/>
          <a:ext cx="976068" cy="61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4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1236" y="1599474"/>
                        <a:ext cx="976068" cy="610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84489"/>
              </p:ext>
            </p:extLst>
          </p:nvPr>
        </p:nvGraphicFramePr>
        <p:xfrm>
          <a:off x="2131326" y="3959158"/>
          <a:ext cx="659315" cy="41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5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1326" y="3959158"/>
                        <a:ext cx="659315" cy="41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857940"/>
              </p:ext>
            </p:extLst>
          </p:nvPr>
        </p:nvGraphicFramePr>
        <p:xfrm>
          <a:off x="5412828" y="3917176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6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2828" y="3917176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84459"/>
              </p:ext>
            </p:extLst>
          </p:nvPr>
        </p:nvGraphicFramePr>
        <p:xfrm>
          <a:off x="2131326" y="4542003"/>
          <a:ext cx="659315" cy="41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7" name="数式" r:id="rId11" imgW="203200" imgH="127000" progId="Equation.3">
                  <p:embed/>
                </p:oleObj>
              </mc:Choice>
              <mc:Fallback>
                <p:oleObj name="数式" r:id="rId11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1326" y="4542003"/>
                        <a:ext cx="659315" cy="41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62358"/>
              </p:ext>
            </p:extLst>
          </p:nvPr>
        </p:nvGraphicFramePr>
        <p:xfrm>
          <a:off x="5412828" y="4522764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88" name="数式" r:id="rId12" imgW="203200" imgH="152400" progId="Equation.3">
                  <p:embed/>
                </p:oleObj>
              </mc:Choice>
              <mc:Fallback>
                <p:oleObj name="数式" r:id="rId12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2828" y="4522764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424327" y="5259216"/>
            <a:ext cx="8262473" cy="1368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/>
              <a:t>Higher-order casts behave similarly to gradual typing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72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Base types B ::= int | 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Types </a:t>
            </a:r>
            <a:r>
              <a:rPr lang="en-US" altLang="ja-JP" dirty="0">
                <a:ea typeface="Osaka"/>
              </a:rPr>
              <a:t>S, </a:t>
            </a:r>
            <a:r>
              <a:rPr lang="en-US" altLang="ja-JP" dirty="0" smtClean="0">
                <a:ea typeface="Osaka"/>
              </a:rPr>
              <a:t>T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</a:t>
            </a:r>
            <a:r>
              <a:rPr lang="en-US" altLang="ja-JP" sz="1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:</a:t>
            </a:r>
            <a:r>
              <a:rPr lang="en-US" altLang="ja-JP" dirty="0">
                <a:ea typeface="Osaka"/>
              </a:rPr>
              <a:t>:= B</a:t>
            </a:r>
            <a:r>
              <a:rPr lang="en-US" altLang="ja-JP" dirty="0" smtClean="0">
                <a:ea typeface="Osaka"/>
              </a:rPr>
              <a:t> | x:S→T | { x:B | s }</a:t>
            </a:r>
          </a:p>
          <a:p>
            <a:pPr marL="0" indent="0">
              <a:buNone/>
            </a:pPr>
            <a:endParaRPr lang="en-US" altLang="ja-JP" dirty="0">
              <a:solidFill>
                <a:srgbClr val="00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Terms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     :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λx:S .s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| s t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s </a:t>
            </a:r>
            <a:r>
              <a:rPr lang="en-US" altLang="ja-JP" dirty="0">
                <a:ea typeface="Osaka"/>
              </a:rPr>
              <a:t>: S</a:t>
            </a:r>
            <a:r>
              <a:rPr lang="ja-JP" altLang="en-US" dirty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Formalization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53242"/>
              </p:ext>
            </p:extLst>
          </p:nvPr>
        </p:nvGraphicFramePr>
        <p:xfrm>
          <a:off x="4686302" y="394654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14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302" y="394654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4399852" y="751317"/>
            <a:ext cx="4560822" cy="781151"/>
          </a:xfrm>
          <a:prstGeom prst="wedgeRoundRectCallout">
            <a:avLst>
              <a:gd name="adj1" fmla="val -33660"/>
              <a:gd name="adj2" fmla="val 129609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Dependent function types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629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Base types B ::= int | 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Types </a:t>
            </a:r>
            <a:r>
              <a:rPr lang="en-US" altLang="ja-JP" dirty="0">
                <a:ea typeface="Osaka"/>
              </a:rPr>
              <a:t>S, </a:t>
            </a:r>
            <a:r>
              <a:rPr lang="en-US" altLang="ja-JP" dirty="0" smtClean="0">
                <a:ea typeface="Osaka"/>
              </a:rPr>
              <a:t>T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</a:t>
            </a:r>
            <a:r>
              <a:rPr lang="en-US" altLang="ja-JP" sz="1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:</a:t>
            </a:r>
            <a:r>
              <a:rPr lang="en-US" altLang="ja-JP" dirty="0">
                <a:ea typeface="Osaka"/>
              </a:rPr>
              <a:t>:= B</a:t>
            </a:r>
            <a:r>
              <a:rPr lang="en-US" altLang="ja-JP" dirty="0" smtClean="0">
                <a:ea typeface="Osaka"/>
              </a:rPr>
              <a:t> | x:S→T | { x:B | s } |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α </a:t>
            </a:r>
            <a:r>
              <a:rPr lang="en-US" altLang="ja-JP" dirty="0" smtClean="0">
                <a:ea typeface="Osaka"/>
              </a:rPr>
              <a:t>|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 ∀</a:t>
            </a:r>
            <a:r>
              <a:rPr lang="en-US" altLang="ja-JP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α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.S</a:t>
            </a:r>
            <a:endParaRPr lang="en-US" altLang="ja-JP" dirty="0">
              <a:solidFill>
                <a:srgbClr val="FF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Terms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     :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λx:S .s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| s t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s </a:t>
            </a:r>
            <a:r>
              <a:rPr lang="en-US" altLang="ja-JP" dirty="0">
                <a:ea typeface="Osaka"/>
              </a:rPr>
              <a:t>: S</a:t>
            </a:r>
            <a:r>
              <a:rPr lang="ja-JP" altLang="en-US" dirty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T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Λα.s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 s [S]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… with polymorphism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01652"/>
              </p:ext>
            </p:extLst>
          </p:nvPr>
        </p:nvGraphicFramePr>
        <p:xfrm>
          <a:off x="4686302" y="394654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01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302" y="394654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吹き出し 7"/>
          <p:cNvSpPr/>
          <p:nvPr/>
        </p:nvSpPr>
        <p:spPr>
          <a:xfrm>
            <a:off x="457200" y="274638"/>
            <a:ext cx="8378277" cy="1344301"/>
          </a:xfrm>
          <a:prstGeom prst="wedgeRoundRectCallout">
            <a:avLst>
              <a:gd name="adj1" fmla="val 3485"/>
              <a:gd name="adj2" fmla="val 131550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Universal type, abstraction of types in S as </a:t>
            </a:r>
            <a:r>
              <a:rPr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α</a:t>
            </a:r>
          </a:p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E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.g., identity function id is given 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∀α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.</a:t>
            </a:r>
            <a:r>
              <a:rPr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α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→ </a:t>
            </a:r>
            <a:r>
              <a:rPr lang="en-US" altLang="ja-JP" sz="28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α</a:t>
            </a:r>
            <a:endParaRPr kumimoji="1" lang="ja-JP" altLang="en-US" sz="2800" dirty="0" smtClean="0">
              <a:solidFill>
                <a:srgbClr val="00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44576" y="3274390"/>
            <a:ext cx="4237390" cy="1160591"/>
          </a:xfrm>
          <a:prstGeom prst="wedgeRoundRectCallout">
            <a:avLst>
              <a:gd name="adj1" fmla="val 37442"/>
              <a:gd name="adj2" fmla="val 69267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Type abstraction</a:t>
            </a:r>
          </a:p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E.g., id = Λα. λx:α. x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ea typeface="Osaka"/>
              <a:cs typeface="Chalkboard"/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4731389" y="3274390"/>
            <a:ext cx="4237390" cy="1470330"/>
            <a:chOff x="4731389" y="3274390"/>
            <a:chExt cx="4237390" cy="1470330"/>
          </a:xfrm>
        </p:grpSpPr>
        <p:sp>
          <p:nvSpPr>
            <p:cNvPr id="24" name="角丸四角形吹き出し 23"/>
            <p:cNvSpPr/>
            <p:nvPr/>
          </p:nvSpPr>
          <p:spPr>
            <a:xfrm>
              <a:off x="4731389" y="3274390"/>
              <a:ext cx="4237390" cy="1160591"/>
            </a:xfrm>
            <a:prstGeom prst="wedgeRoundRectCallout">
              <a:avLst>
                <a:gd name="adj1" fmla="val -33470"/>
                <a:gd name="adj2" fmla="val 49507"/>
                <a:gd name="adj3" fmla="val 16667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Type application</a:t>
              </a:r>
            </a:p>
            <a:p>
              <a:pPr algn="ctr"/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E.g., id [int]</a:t>
              </a:r>
              <a:r>
                <a:rPr kumimoji="1" lang="ja-JP" altLang="en-US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   </a:t>
              </a:r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 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 λx:int. x</a:t>
              </a:r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ea typeface="Osaka"/>
                  <a:cs typeface="Chalkboard"/>
                </a:rPr>
                <a:t> </a:t>
              </a:r>
              <a:endParaRPr kumimoji="1" lang="ja-JP" altLang="en-US" sz="28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endParaRPr>
            </a:p>
          </p:txBody>
        </p:sp>
        <p:grpSp>
          <p:nvGrpSpPr>
            <p:cNvPr id="25" name="図形グループ 24"/>
            <p:cNvGrpSpPr/>
            <p:nvPr/>
          </p:nvGrpSpPr>
          <p:grpSpPr>
            <a:xfrm>
              <a:off x="5928360" y="4333240"/>
              <a:ext cx="1087120" cy="411480"/>
              <a:chOff x="5928360" y="4333240"/>
              <a:chExt cx="1087120" cy="411480"/>
            </a:xfrm>
          </p:grpSpPr>
          <p:sp>
            <p:nvSpPr>
              <p:cNvPr id="26" name="フリーフォーム 25"/>
              <p:cNvSpPr/>
              <p:nvPr/>
            </p:nvSpPr>
            <p:spPr>
              <a:xfrm>
                <a:off x="5928360" y="4343400"/>
                <a:ext cx="1010920" cy="401320"/>
              </a:xfrm>
              <a:custGeom>
                <a:avLst/>
                <a:gdLst>
                  <a:gd name="connsiteX0" fmla="*/ 523240 w 1010920"/>
                  <a:gd name="connsiteY0" fmla="*/ 0 h 401320"/>
                  <a:gd name="connsiteX1" fmla="*/ 0 w 1010920"/>
                  <a:gd name="connsiteY1" fmla="*/ 401320 h 401320"/>
                  <a:gd name="connsiteX2" fmla="*/ 1010920 w 1010920"/>
                  <a:gd name="connsiteY2" fmla="*/ 0 h 401320"/>
                  <a:gd name="connsiteX3" fmla="*/ 523240 w 1010920"/>
                  <a:gd name="connsiteY3" fmla="*/ 0 h 40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0920" h="401320">
                    <a:moveTo>
                      <a:pt x="523240" y="0"/>
                    </a:moveTo>
                    <a:lnTo>
                      <a:pt x="0" y="401320"/>
                    </a:lnTo>
                    <a:lnTo>
                      <a:pt x="1010920" y="0"/>
                    </a:lnTo>
                    <a:lnTo>
                      <a:pt x="523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3200" dirty="0" smtClean="0">
                  <a:solidFill>
                    <a:srgbClr val="000000"/>
                  </a:solidFill>
                  <a:latin typeface="Chalkboard"/>
                  <a:cs typeface="Chalkboard"/>
                </a:endParaRPr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>
                <a:off x="6294120" y="4333240"/>
                <a:ext cx="721360" cy="0"/>
              </a:xfrm>
              <a:prstGeom prst="line">
                <a:avLst/>
              </a:prstGeom>
              <a:ln w="127000" cap="flat">
                <a:solidFill>
                  <a:schemeClr val="bg1"/>
                </a:solidFill>
                <a:prstDash val="solid"/>
                <a:round/>
                <a:headEnd type="none"/>
                <a:tailEnd type="non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84226"/>
              </p:ext>
            </p:extLst>
          </p:nvPr>
        </p:nvGraphicFramePr>
        <p:xfrm>
          <a:off x="6887930" y="3874989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02" name="数式" r:id="rId6" imgW="203200" imgH="152400" progId="Equation.3">
                  <p:embed/>
                </p:oleObj>
              </mc:Choice>
              <mc:Fallback>
                <p:oleObj name="数式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7930" y="3874989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4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28" y="1532468"/>
            <a:ext cx="9054572" cy="5122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A successful software verification technology</a:t>
            </a:r>
          </a:p>
          <a:p>
            <a:r>
              <a:rPr lang="en-US" altLang="ja-JP" dirty="0" smtClean="0"/>
              <a:t>assigns types to components and checks consistency of programs</a:t>
            </a:r>
          </a:p>
          <a:p>
            <a:r>
              <a:rPr lang="en-US" altLang="ja-JP" dirty="0" smtClean="0"/>
              <a:t>equipped by many programming languages</a:t>
            </a:r>
          </a:p>
          <a:p>
            <a:pPr lvl="1"/>
            <a:r>
              <a:rPr kumimoji="1" lang="en-US" altLang="ja-JP" dirty="0" smtClean="0"/>
              <a:t>C, Java, OCaml</a:t>
            </a:r>
            <a:r>
              <a:rPr lang="en-US" altLang="ja-JP" dirty="0"/>
              <a:t>,</a:t>
            </a:r>
            <a:r>
              <a:rPr lang="en-US" altLang="ja-JP" dirty="0" smtClean="0"/>
              <a:t> Coq, Agda, Ruby, Python, etc.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321942" y="888483"/>
            <a:ext cx="4346194" cy="643985"/>
          </a:xfrm>
          <a:prstGeom prst="wedgeRoundRectCallout">
            <a:avLst>
              <a:gd name="adj1" fmla="val -29713"/>
              <a:gd name="adj2" fmla="val 14583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assigns int to 0,1,2,...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053049" y="274639"/>
            <a:ext cx="3818196" cy="1261180"/>
          </a:xfrm>
          <a:prstGeom prst="wedgeRoundRectCallout">
            <a:avLst>
              <a:gd name="adj1" fmla="val 8698"/>
              <a:gd name="adj2" fmla="val 101863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(+) is given only values of int?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428" y="4329019"/>
            <a:ext cx="920548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Dynamically typed languages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typecheck programs </a:t>
            </a:r>
            <a:r>
              <a:rPr lang="en-US" altLang="ja-JP" sz="3200" b="1" i="1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while </a:t>
            </a: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running them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enable </a:t>
            </a:r>
            <a:r>
              <a:rPr lang="en-US" altLang="ja-JP" sz="3200" dirty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“</a:t>
            </a: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flexible</a:t>
            </a:r>
            <a:r>
              <a:rPr lang="en-US" altLang="ja-JP" sz="3200" dirty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” programming</a:t>
            </a:r>
            <a:endParaRPr lang="ja-JP" altLang="en-US" sz="3200" dirty="0">
              <a:solidFill>
                <a:schemeClr val="accent3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86816" y="3813605"/>
            <a:ext cx="2343010" cy="515414"/>
          </a:xfrm>
          <a:prstGeom prst="wedgeRoundRectCallout">
            <a:avLst>
              <a:gd name="adj1" fmla="val -24143"/>
              <a:gd name="adj2" fmla="val 38241"/>
              <a:gd name="adj3" fmla="val 16667"/>
            </a:avLst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744887" y="5956704"/>
            <a:ext cx="5266058" cy="577608"/>
          </a:xfrm>
          <a:prstGeom prst="wedgeRoundRectCallout">
            <a:avLst>
              <a:gd name="adj1" fmla="val -66242"/>
              <a:gd name="adj2" fmla="val -60974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E.g., dynamic method creation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8257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Encoding of Nat’s interface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07619"/>
            <a:ext cx="4038600" cy="36077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interface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abstract type </a:t>
            </a:r>
            <a:r>
              <a:rPr lang="en-US" altLang="ja-JP" b="1" dirty="0" smtClean="0">
                <a:ea typeface="Osaka"/>
              </a:rPr>
              <a:t>α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is_zero : α → bool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end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48200" y="2307619"/>
            <a:ext cx="4038600" cy="376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800" dirty="0" smtClean="0">
                <a:ea typeface="Osaka"/>
              </a:rPr>
              <a:t>∀β.</a:t>
            </a:r>
            <a:r>
              <a:rPr lang="en-US" altLang="ja-JP" dirty="0" smtClean="0">
                <a:ea typeface="Osaka"/>
              </a:rPr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(∀α.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(α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→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bool)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→ β)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→β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615515"/>
            <a:ext cx="1658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Original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200" y="1615515"/>
            <a:ext cx="2902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Encoding by ∀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4141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Encoding of Nat’s interface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07619"/>
            <a:ext cx="4038600" cy="36077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interface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abstract type 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is_zero : α → bool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end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48200" y="2307619"/>
            <a:ext cx="4038600" cy="376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800" dirty="0" smtClean="0">
                <a:ea typeface="Osaka"/>
              </a:rPr>
              <a:t>∀β.</a:t>
            </a:r>
            <a:r>
              <a:rPr lang="en-US" altLang="ja-JP" dirty="0" smtClean="0">
                <a:ea typeface="Osaka"/>
              </a:rPr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(∀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  <a:r>
              <a:rPr lang="en-US" altLang="ja-JP" dirty="0" smtClean="0">
                <a:ea typeface="Osak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(α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→</a:t>
            </a:r>
            <a:r>
              <a:rPr lang="en-US" altLang="ja-JP" sz="2800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bool)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→ β)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→β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615515"/>
            <a:ext cx="1658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Original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200" y="1615515"/>
            <a:ext cx="2902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Encoding by ∀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3199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Encoding of Nat’s interface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07619"/>
            <a:ext cx="4191000" cy="36077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interface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abstract type 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is_zero : </a:t>
            </a:r>
            <a:r>
              <a:rPr lang="en-US" altLang="ja-JP" b="1" i="1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α → bool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end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48200" y="2307619"/>
            <a:ext cx="4038600" cy="376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800" dirty="0" smtClean="0">
                <a:ea typeface="Osaka"/>
              </a:rPr>
              <a:t>∀β.</a:t>
            </a:r>
            <a:r>
              <a:rPr lang="en-US" altLang="ja-JP" dirty="0" smtClean="0">
                <a:ea typeface="Osaka"/>
              </a:rPr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(∀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  <a:r>
              <a:rPr lang="en-US" altLang="ja-JP" dirty="0" smtClean="0">
                <a:ea typeface="Osak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(</a:t>
            </a:r>
            <a:r>
              <a:rPr lang="en-US" altLang="ja-JP" sz="4000" b="1" i="1" dirty="0" smtClean="0">
                <a:solidFill>
                  <a:srgbClr val="632523"/>
                </a:solidFill>
                <a:ea typeface="Osaka"/>
              </a:rPr>
              <a:t>α</a:t>
            </a:r>
            <a:r>
              <a:rPr lang="en-US" altLang="ja-JP" sz="2800" b="1" i="1" dirty="0" smtClean="0">
                <a:solidFill>
                  <a:srgbClr val="632523"/>
                </a:solidFill>
                <a:ea typeface="Osaka"/>
              </a:rPr>
              <a:t> </a:t>
            </a:r>
            <a:r>
              <a:rPr lang="en-US" altLang="ja-JP" sz="4000" b="1" i="1" dirty="0" smtClean="0">
                <a:solidFill>
                  <a:srgbClr val="632523"/>
                </a:solidFill>
                <a:ea typeface="Osaka"/>
              </a:rPr>
              <a:t>→</a:t>
            </a:r>
            <a:r>
              <a:rPr lang="en-US" altLang="ja-JP" sz="2800" b="1" i="1" dirty="0" smtClean="0">
                <a:solidFill>
                  <a:srgbClr val="632523"/>
                </a:solidFill>
                <a:ea typeface="Osaka"/>
              </a:rPr>
              <a:t> </a:t>
            </a:r>
            <a:r>
              <a:rPr lang="en-US" altLang="ja-JP" sz="4000" b="1" i="1" dirty="0" smtClean="0">
                <a:solidFill>
                  <a:srgbClr val="632523"/>
                </a:solidFill>
                <a:ea typeface="Osaka"/>
              </a:rPr>
              <a:t>bool</a:t>
            </a:r>
            <a:r>
              <a:rPr lang="en-US" altLang="ja-JP" sz="4000" dirty="0" smtClean="0">
                <a:ea typeface="Osaka"/>
              </a:rPr>
              <a:t>)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→ β)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→β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615515"/>
            <a:ext cx="1658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Original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200" y="1615515"/>
            <a:ext cx="2902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Encoding by ∀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7392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Encoding of Nat’s interface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07619"/>
            <a:ext cx="4336134" cy="36077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interface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abstract type 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pred : </a:t>
            </a:r>
            <a:endParaRPr lang="en-US" altLang="ja-JP" b="1" i="1" dirty="0">
              <a:solidFill>
                <a:schemeClr val="accent2">
                  <a:lumMod val="50000"/>
                </a:schemeClr>
              </a:solidFill>
              <a:ea typeface="Osaka"/>
            </a:endParaRPr>
          </a:p>
          <a:p>
            <a:pPr marL="0" indent="0">
              <a:buNone/>
            </a:pPr>
            <a:endParaRPr lang="en-US" altLang="ja-JP" dirty="0" smtClean="0">
              <a:ea typeface="Osaka"/>
            </a:endParaRPr>
          </a:p>
          <a:p>
            <a:pPr marL="0" indent="0">
              <a:buNone/>
            </a:pPr>
            <a:endParaRPr lang="en-US" altLang="ja-JP" dirty="0"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end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48200" y="2307619"/>
            <a:ext cx="4038600" cy="376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800" dirty="0" smtClean="0">
                <a:ea typeface="Osaka"/>
              </a:rPr>
              <a:t>∀β.</a:t>
            </a:r>
            <a:r>
              <a:rPr lang="en-US" altLang="ja-JP" dirty="0" smtClean="0">
                <a:ea typeface="Osaka"/>
              </a:rPr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(∀</a:t>
            </a:r>
            <a:r>
              <a:rPr lang="en-US" altLang="ja-JP" b="1" i="1" dirty="0" smtClean="0">
                <a:solidFill>
                  <a:srgbClr val="800000"/>
                </a:solidFill>
                <a:ea typeface="Osaka"/>
              </a:rPr>
              <a:t>α</a:t>
            </a:r>
            <a:r>
              <a:rPr lang="en-US" altLang="ja-JP" dirty="0" smtClean="0">
                <a:ea typeface="Osaka"/>
              </a:rPr>
              <a:t>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(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4000" dirty="0">
                <a:ea typeface="Osaka"/>
              </a:rPr>
              <a:t> </a:t>
            </a:r>
            <a:r>
              <a:rPr lang="en-US" altLang="ja-JP" sz="4000" dirty="0" smtClean="0">
                <a:ea typeface="Osaka"/>
              </a:rPr>
              <a:t>        )</a:t>
            </a:r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→ β)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dirty="0" smtClean="0">
                <a:ea typeface="Osaka"/>
              </a:rPr>
              <a:t>  →β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615515"/>
            <a:ext cx="1658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Original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8200" y="1615515"/>
            <a:ext cx="2902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Encoding by ∀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ea typeface="Osaka"/>
              <a:cs typeface="Chalkboard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1498" y="40549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200" b="1" i="1" dirty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{ x:α | is_zero x }</a:t>
            </a:r>
          </a:p>
          <a:p>
            <a:r>
              <a:rPr lang="en-US" altLang="ja-JP" sz="3200" b="1" i="1" dirty="0">
                <a:solidFill>
                  <a:schemeClr val="accent2">
                    <a:lumMod val="50000"/>
                  </a:schemeClr>
                </a:solidFill>
                <a:latin typeface="Chalkboard"/>
                <a:ea typeface="Osaka"/>
                <a:cs typeface="Chalkboard"/>
              </a:rPr>
              <a:t> → α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040377" y="3317605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400" b="1" i="1" dirty="0" smtClean="0">
                <a:solidFill>
                  <a:srgbClr val="632523"/>
                </a:solidFill>
                <a:latin typeface="Chalkboard"/>
                <a:ea typeface="Osaka"/>
                <a:cs typeface="Chalkboard"/>
              </a:rPr>
              <a:t>{ </a:t>
            </a:r>
            <a:r>
              <a:rPr lang="en-US" altLang="ja-JP" sz="3400" b="1" i="1" dirty="0">
                <a:solidFill>
                  <a:srgbClr val="632523"/>
                </a:solidFill>
                <a:latin typeface="Chalkboard"/>
                <a:ea typeface="Osaka"/>
                <a:cs typeface="Chalkboard"/>
              </a:rPr>
              <a:t>x:α | is_zero x </a:t>
            </a:r>
            <a:r>
              <a:rPr lang="en-US" altLang="ja-JP" sz="3400" b="1" i="1" dirty="0" smtClean="0">
                <a:solidFill>
                  <a:srgbClr val="632523"/>
                </a:solidFill>
                <a:latin typeface="Chalkboard"/>
                <a:ea typeface="Osaka"/>
                <a:cs typeface="Chalkboard"/>
              </a:rPr>
              <a:t>}</a:t>
            </a:r>
          </a:p>
          <a:p>
            <a:endParaRPr lang="en-US" altLang="ja-JP" sz="600" b="1" i="1" dirty="0">
              <a:solidFill>
                <a:srgbClr val="632523"/>
              </a:solidFill>
              <a:latin typeface="Chalkboard"/>
              <a:ea typeface="Osaka"/>
              <a:cs typeface="Chalkboard"/>
            </a:endParaRPr>
          </a:p>
          <a:p>
            <a:r>
              <a:rPr lang="en-US" altLang="ja-JP" sz="3400" b="1" i="1" dirty="0">
                <a:solidFill>
                  <a:srgbClr val="632523"/>
                </a:solidFill>
                <a:latin typeface="Chalkboard"/>
                <a:ea typeface="Osaka"/>
                <a:cs typeface="Chalkboard"/>
              </a:rPr>
              <a:t>  → α</a:t>
            </a:r>
            <a:endParaRPr lang="ja-JP" altLang="en-US" sz="3400" dirty="0">
              <a:latin typeface="Chalkboard"/>
              <a:ea typeface="Osaka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57200" y="804982"/>
            <a:ext cx="8229600" cy="2003511"/>
          </a:xfrm>
          <a:prstGeom prst="wedgeRoundRectCallout">
            <a:avLst>
              <a:gd name="adj1" fmla="val 17417"/>
              <a:gd name="adj2" fmla="val 78571"/>
              <a:gd name="adj3" fmla="val 16667"/>
            </a:avLst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This is not allowed because refinement types are restricted to be the form </a:t>
            </a:r>
          </a:p>
          <a:p>
            <a:pPr algn="ctr"/>
            <a:r>
              <a:rPr kumimoji="1"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{ x: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Chalkboard"/>
                <a:cs typeface="Chalkboard"/>
              </a:rPr>
              <a:t>B</a:t>
            </a:r>
            <a:r>
              <a:rPr kumimoji="1" lang="en-US" altLang="ja-JP" sz="4000" dirty="0" smtClean="0">
                <a:solidFill>
                  <a:srgbClr val="000000"/>
                </a:solidFill>
                <a:latin typeface="Chalkboard"/>
                <a:cs typeface="Chalkboard"/>
              </a:rPr>
              <a:t> | s }</a:t>
            </a:r>
            <a:endParaRPr kumimoji="1" lang="ja-JP" altLang="en-US" sz="4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670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Base types B ::= int | 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Types </a:t>
            </a:r>
            <a:r>
              <a:rPr lang="en-US" altLang="ja-JP" dirty="0">
                <a:ea typeface="Osaka"/>
              </a:rPr>
              <a:t>S, </a:t>
            </a:r>
            <a:r>
              <a:rPr lang="en-US" altLang="ja-JP" dirty="0" smtClean="0">
                <a:ea typeface="Osaka"/>
              </a:rPr>
              <a:t>T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</a:t>
            </a:r>
            <a:r>
              <a:rPr lang="en-US" altLang="ja-JP" sz="1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:</a:t>
            </a:r>
            <a:r>
              <a:rPr lang="en-US" altLang="ja-JP" dirty="0">
                <a:ea typeface="Osaka"/>
              </a:rPr>
              <a:t>:= B</a:t>
            </a:r>
            <a:r>
              <a:rPr lang="en-US" altLang="ja-JP" dirty="0" smtClean="0">
                <a:ea typeface="Osaka"/>
              </a:rPr>
              <a:t> | x:S→T | { x:B | s } |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α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|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∀</a:t>
            </a:r>
            <a:r>
              <a:rPr lang="en-US" altLang="ja-JP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α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.S</a:t>
            </a:r>
            <a:endParaRPr lang="en-US" altLang="ja-JP" dirty="0">
              <a:solidFill>
                <a:srgbClr val="FF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Terms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     :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λx:S .s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| s t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s </a:t>
            </a:r>
            <a:r>
              <a:rPr lang="en-US" altLang="ja-JP" dirty="0">
                <a:ea typeface="Osaka"/>
              </a:rPr>
              <a:t>: S</a:t>
            </a:r>
            <a:r>
              <a:rPr lang="ja-JP" altLang="en-US" dirty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T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Λα.s</a:t>
            </a:r>
            <a:r>
              <a:rPr lang="en-US" altLang="ja-JP" dirty="0" smtClean="0">
                <a:ea typeface="Osaka"/>
              </a:rPr>
              <a:t> | 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s [S]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… with polymorphism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46889"/>
              </p:ext>
            </p:extLst>
          </p:nvPr>
        </p:nvGraphicFramePr>
        <p:xfrm>
          <a:off x="4686302" y="394654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964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302" y="394654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図形グループ 11"/>
          <p:cNvGrpSpPr/>
          <p:nvPr/>
        </p:nvGrpSpPr>
        <p:grpSpPr>
          <a:xfrm>
            <a:off x="304056" y="274638"/>
            <a:ext cx="8531422" cy="1979612"/>
            <a:chOff x="304056" y="274638"/>
            <a:chExt cx="8531422" cy="1979612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304056" y="274638"/>
              <a:ext cx="8531422" cy="1344301"/>
            </a:xfrm>
            <a:prstGeom prst="wedgeRoundRectCallout">
              <a:avLst>
                <a:gd name="adj1" fmla="val 22790"/>
                <a:gd name="adj2" fmla="val -189"/>
                <a:gd name="adj3" fmla="val 16667"/>
              </a:avLst>
            </a:prstGeom>
            <a:solidFill>
              <a:srgbClr val="FFFFFF"/>
            </a:solidFill>
            <a:ln w="76200" cmpd="sng"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3200" dirty="0" smtClean="0">
                  <a:solidFill>
                    <a:srgbClr val="953735"/>
                  </a:solidFill>
                  <a:latin typeface="Chalkboard"/>
                  <a:ea typeface="Osaka"/>
                  <a:cs typeface="Chalkboard"/>
                </a:rPr>
                <a:t>Type variables can’t be refined, </a:t>
              </a:r>
            </a:p>
            <a:p>
              <a:pPr algn="ctr"/>
              <a:r>
                <a:rPr lang="en-US" altLang="ja-JP" sz="3200" dirty="0" smtClean="0">
                  <a:solidFill>
                    <a:srgbClr val="953735"/>
                  </a:solidFill>
                  <a:latin typeface="Chalkboard"/>
                  <a:ea typeface="Osaka"/>
                  <a:cs typeface="Chalkboard"/>
                </a:rPr>
                <a:t>so we can’t write, say, { x:α | is_zero x }!</a:t>
              </a:r>
              <a:endParaRPr kumimoji="1" lang="ja-JP" altLang="en-US" sz="3200" dirty="0" smtClean="0">
                <a:solidFill>
                  <a:srgbClr val="953735"/>
                </a:solidFill>
                <a:latin typeface="Chalkboard"/>
                <a:ea typeface="Osaka"/>
                <a:cs typeface="Chalkboard"/>
              </a:endParaRPr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6096000" y="1517650"/>
              <a:ext cx="1314450" cy="736600"/>
              <a:chOff x="6096000" y="1517650"/>
              <a:chExt cx="1314450" cy="736600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6146800" y="1524000"/>
                <a:ext cx="1162050" cy="730250"/>
              </a:xfrm>
              <a:custGeom>
                <a:avLst/>
                <a:gdLst>
                  <a:gd name="connsiteX0" fmla="*/ 0 w 1162050"/>
                  <a:gd name="connsiteY0" fmla="*/ 6350 h 730250"/>
                  <a:gd name="connsiteX1" fmla="*/ 336550 w 1162050"/>
                  <a:gd name="connsiteY1" fmla="*/ 730250 h 730250"/>
                  <a:gd name="connsiteX2" fmla="*/ 1162050 w 1162050"/>
                  <a:gd name="connsiteY2" fmla="*/ 0 h 730250"/>
                  <a:gd name="connsiteX3" fmla="*/ 0 w 1162050"/>
                  <a:gd name="connsiteY3" fmla="*/ 6350 h 73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050" h="730250">
                    <a:moveTo>
                      <a:pt x="0" y="6350"/>
                    </a:moveTo>
                    <a:lnTo>
                      <a:pt x="336550" y="730250"/>
                    </a:lnTo>
                    <a:lnTo>
                      <a:pt x="1162050" y="0"/>
                    </a:lnTo>
                    <a:lnTo>
                      <a:pt x="0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mpd="sng">
                <a:solidFill>
                  <a:srgbClr val="95373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3200" dirty="0" smtClean="0">
                  <a:solidFill>
                    <a:srgbClr val="000000"/>
                  </a:solidFill>
                  <a:latin typeface="Chalkboard"/>
                  <a:cs typeface="Chalkboard"/>
                </a:endParaRPr>
              </a:p>
            </p:txBody>
          </p:sp>
          <p:cxnSp>
            <p:nvCxnSpPr>
              <p:cNvPr id="6" name="直線コネクタ 5"/>
              <p:cNvCxnSpPr/>
              <p:nvPr/>
            </p:nvCxnSpPr>
            <p:spPr>
              <a:xfrm>
                <a:off x="6096000" y="1517650"/>
                <a:ext cx="1314450" cy="0"/>
              </a:xfrm>
              <a:prstGeom prst="line">
                <a:avLst/>
              </a:prstGeom>
              <a:ln w="127000" cap="flat">
                <a:solidFill>
                  <a:schemeClr val="bg1"/>
                </a:solidFill>
                <a:prstDash val="solid"/>
                <a:round/>
                <a:headEnd type="none"/>
                <a:tailEnd type="non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17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Base types B ::= int | 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Types </a:t>
            </a:r>
            <a:r>
              <a:rPr lang="en-US" altLang="ja-JP" dirty="0">
                <a:ea typeface="Osaka"/>
              </a:rPr>
              <a:t>S, </a:t>
            </a:r>
            <a:r>
              <a:rPr lang="en-US" altLang="ja-JP" dirty="0" smtClean="0">
                <a:ea typeface="Osaka"/>
              </a:rPr>
              <a:t>T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</a:t>
            </a:r>
            <a:r>
              <a:rPr lang="en-US" altLang="ja-JP" sz="1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:</a:t>
            </a:r>
            <a:r>
              <a:rPr lang="en-US" altLang="ja-JP" dirty="0">
                <a:ea typeface="Osaka"/>
              </a:rPr>
              <a:t>:= B</a:t>
            </a:r>
            <a:r>
              <a:rPr lang="en-US" altLang="ja-JP" dirty="0" smtClean="0">
                <a:ea typeface="Osaka"/>
              </a:rPr>
              <a:t> | x:S→T | { x:B | s } |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 </a:t>
            </a:r>
            <a:r>
              <a:rPr lang="en-US" altLang="ja-JP" dirty="0" smtClean="0">
                <a:ea typeface="Osaka"/>
              </a:rPr>
              <a:t>α | ∀</a:t>
            </a:r>
            <a:r>
              <a:rPr lang="en-US" altLang="ja-JP" dirty="0" smtClean="0">
                <a:latin typeface="Osaka"/>
                <a:ea typeface="Osaka"/>
                <a:cs typeface="Osaka"/>
              </a:rPr>
              <a:t>α</a:t>
            </a:r>
            <a:r>
              <a:rPr lang="en-US" altLang="ja-JP" dirty="0" smtClean="0">
                <a:ea typeface="Osaka"/>
              </a:rPr>
              <a:t>.S |</a:t>
            </a:r>
            <a:r>
              <a:rPr lang="en-US" altLang="ja-JP" dirty="0" smtClean="0">
                <a:solidFill>
                  <a:srgbClr val="FF0000"/>
                </a:solidFill>
                <a:ea typeface="Osaka"/>
              </a:rPr>
              <a:t> { x:α | s }</a:t>
            </a:r>
            <a:endParaRPr lang="en-US" altLang="ja-JP" dirty="0">
              <a:solidFill>
                <a:srgbClr val="FF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Terms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     :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λx:S .s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| s t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s </a:t>
            </a:r>
            <a:r>
              <a:rPr lang="en-US" altLang="ja-JP" dirty="0">
                <a:ea typeface="Osaka"/>
              </a:rPr>
              <a:t>: S</a:t>
            </a:r>
            <a:r>
              <a:rPr lang="ja-JP" altLang="en-US" dirty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T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Λα.s | s [S]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Refinements on type variables?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1255"/>
              </p:ext>
            </p:extLst>
          </p:nvPr>
        </p:nvGraphicFramePr>
        <p:xfrm>
          <a:off x="4686302" y="394654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70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302" y="394654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7538275" y="2439357"/>
            <a:ext cx="8115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b="1" i="1" dirty="0">
                <a:solidFill>
                  <a:srgbClr val="FF0000"/>
                </a:solidFill>
                <a:latin typeface="Chalkboard"/>
                <a:ea typeface="Osaka"/>
                <a:cs typeface="Chalkboard"/>
              </a:rPr>
              <a:t>?</a:t>
            </a:r>
            <a:endParaRPr lang="ja-JP" altLang="en-US" sz="6000" b="1" i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0909" y="2277226"/>
            <a:ext cx="724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95373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kumimoji="1" lang="ja-JP" altLang="en-US" sz="8000" dirty="0" smtClean="0">
              <a:solidFill>
                <a:srgbClr val="953735"/>
              </a:solidFill>
              <a:latin typeface="Chalkboard"/>
              <a:cs typeface="Chalkboard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38477" y="620222"/>
            <a:ext cx="8531422" cy="1973262"/>
            <a:chOff x="304056" y="274638"/>
            <a:chExt cx="8531422" cy="1973262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304056" y="274638"/>
              <a:ext cx="8531422" cy="1344301"/>
            </a:xfrm>
            <a:prstGeom prst="wedgeRoundRectCallout">
              <a:avLst>
                <a:gd name="adj1" fmla="val 22790"/>
                <a:gd name="adj2" fmla="val -189"/>
                <a:gd name="adj3" fmla="val 16667"/>
              </a:avLst>
            </a:prstGeom>
            <a:solidFill>
              <a:srgbClr val="FFFFFF"/>
            </a:solidFill>
            <a:ln w="76200" cmpd="sng"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953735"/>
                  </a:solidFill>
                  <a:latin typeface="Chalkboard"/>
                  <a:ea typeface="Osaka"/>
                  <a:cs typeface="Chalkboard"/>
                </a:rPr>
                <a:t>Insufficient because type variables can be replaced with </a:t>
              </a:r>
              <a:r>
                <a:rPr kumimoji="1" lang="en-US" altLang="ja-JP" sz="3200" b="1" i="1" dirty="0" smtClean="0">
                  <a:solidFill>
                    <a:srgbClr val="953735"/>
                  </a:solidFill>
                  <a:latin typeface="Chalkboard"/>
                  <a:ea typeface="Osaka"/>
                  <a:cs typeface="Chalkboard"/>
                </a:rPr>
                <a:t>any</a:t>
              </a:r>
              <a:r>
                <a:rPr kumimoji="1" lang="en-US" altLang="ja-JP" sz="3200" dirty="0" smtClean="0">
                  <a:solidFill>
                    <a:srgbClr val="953735"/>
                  </a:solidFill>
                  <a:latin typeface="Chalkboard"/>
                  <a:ea typeface="Osaka"/>
                  <a:cs typeface="Chalkboard"/>
                </a:rPr>
                <a:t> types by type application</a:t>
              </a:r>
              <a:endParaRPr kumimoji="1" lang="ja-JP" altLang="en-US" sz="3200" dirty="0" smtClean="0">
                <a:solidFill>
                  <a:srgbClr val="953735"/>
                </a:solidFill>
                <a:latin typeface="Chalkboard"/>
                <a:ea typeface="Osaka"/>
                <a:cs typeface="Chalkboard"/>
              </a:endParaRPr>
            </a:p>
          </p:txBody>
        </p:sp>
        <p:grpSp>
          <p:nvGrpSpPr>
            <p:cNvPr id="17" name="図形グループ 16"/>
            <p:cNvGrpSpPr/>
            <p:nvPr/>
          </p:nvGrpSpPr>
          <p:grpSpPr>
            <a:xfrm>
              <a:off x="6346404" y="1517650"/>
              <a:ext cx="1314450" cy="730250"/>
              <a:chOff x="6346404" y="1517650"/>
              <a:chExt cx="1314450" cy="730250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384374" y="1517650"/>
                <a:ext cx="1162050" cy="730250"/>
              </a:xfrm>
              <a:custGeom>
                <a:avLst/>
                <a:gdLst>
                  <a:gd name="connsiteX0" fmla="*/ 0 w 1162050"/>
                  <a:gd name="connsiteY0" fmla="*/ 6350 h 730250"/>
                  <a:gd name="connsiteX1" fmla="*/ 336550 w 1162050"/>
                  <a:gd name="connsiteY1" fmla="*/ 730250 h 730250"/>
                  <a:gd name="connsiteX2" fmla="*/ 1162050 w 1162050"/>
                  <a:gd name="connsiteY2" fmla="*/ 0 h 730250"/>
                  <a:gd name="connsiteX3" fmla="*/ 0 w 1162050"/>
                  <a:gd name="connsiteY3" fmla="*/ 6350 h 73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050" h="730250">
                    <a:moveTo>
                      <a:pt x="0" y="6350"/>
                    </a:moveTo>
                    <a:lnTo>
                      <a:pt x="336550" y="730250"/>
                    </a:lnTo>
                    <a:lnTo>
                      <a:pt x="1162050" y="0"/>
                    </a:lnTo>
                    <a:lnTo>
                      <a:pt x="0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mpd="sng">
                <a:solidFill>
                  <a:srgbClr val="95373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3200" dirty="0" smtClean="0">
                  <a:solidFill>
                    <a:srgbClr val="000000"/>
                  </a:solidFill>
                  <a:latin typeface="Chalkboard"/>
                  <a:cs typeface="Chalkboard"/>
                </a:endParaRPr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>
                <a:off x="6346404" y="1517650"/>
                <a:ext cx="1314450" cy="0"/>
              </a:xfrm>
              <a:prstGeom prst="line">
                <a:avLst/>
              </a:prstGeom>
              <a:ln w="127000" cap="flat">
                <a:solidFill>
                  <a:schemeClr val="bg1"/>
                </a:solidFill>
                <a:prstDash val="solid"/>
                <a:round/>
                <a:headEnd type="none"/>
                <a:tailEnd type="non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62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3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Base types B ::= int | 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Types </a:t>
            </a:r>
            <a:r>
              <a:rPr lang="en-US" altLang="ja-JP" dirty="0">
                <a:ea typeface="Osaka"/>
              </a:rPr>
              <a:t>S, </a:t>
            </a:r>
            <a:r>
              <a:rPr lang="en-US" altLang="ja-JP" dirty="0" smtClean="0">
                <a:ea typeface="Osaka"/>
              </a:rPr>
              <a:t>T</a:t>
            </a: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</a:t>
            </a:r>
            <a:r>
              <a:rPr lang="en-US" altLang="ja-JP" sz="1800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:</a:t>
            </a:r>
            <a:r>
              <a:rPr lang="en-US" altLang="ja-JP" dirty="0">
                <a:ea typeface="Osaka"/>
              </a:rPr>
              <a:t>:= B</a:t>
            </a:r>
            <a:r>
              <a:rPr lang="en-US" altLang="ja-JP" dirty="0" smtClean="0">
                <a:ea typeface="Osaka"/>
              </a:rPr>
              <a:t> | x:S→T | { x:</a:t>
            </a:r>
            <a:r>
              <a:rPr lang="en-US" altLang="ja-JP" b="1" i="1" dirty="0" smtClean="0">
                <a:solidFill>
                  <a:srgbClr val="FF0000"/>
                </a:solidFill>
                <a:ea typeface="Osaka"/>
              </a:rPr>
              <a:t>S</a:t>
            </a:r>
            <a:r>
              <a:rPr lang="en-US" altLang="ja-JP" dirty="0" smtClean="0">
                <a:ea typeface="Osaka"/>
              </a:rPr>
              <a:t> | s } |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 </a:t>
            </a:r>
            <a:r>
              <a:rPr lang="en-US" altLang="ja-JP" dirty="0" smtClean="0">
                <a:ea typeface="Osaka"/>
              </a:rPr>
              <a:t>α | ∀</a:t>
            </a:r>
            <a:r>
              <a:rPr lang="en-US" altLang="ja-JP" dirty="0" smtClean="0">
                <a:latin typeface="Osaka"/>
                <a:ea typeface="Osaka"/>
                <a:cs typeface="Osaka"/>
              </a:rPr>
              <a:t>α</a:t>
            </a:r>
            <a:r>
              <a:rPr lang="en-US" altLang="ja-JP" dirty="0" smtClean="0">
                <a:ea typeface="Osaka"/>
              </a:rPr>
              <a:t>.S</a:t>
            </a:r>
            <a:endParaRPr lang="en-US" altLang="ja-JP" dirty="0">
              <a:solidFill>
                <a:srgbClr val="FF0000"/>
              </a:solidFill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Terms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s,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t     :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:= 1 | + | … |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λx:S .s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| s t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|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                   </a:t>
            </a:r>
            <a:r>
              <a:rPr lang="en-US" altLang="ja-JP" dirty="0">
                <a:solidFill>
                  <a:srgbClr val="000000"/>
                </a:solidFill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s </a:t>
            </a:r>
            <a:r>
              <a:rPr lang="en-US" altLang="ja-JP" dirty="0">
                <a:ea typeface="Osaka"/>
              </a:rPr>
              <a:t>: S</a:t>
            </a:r>
            <a:r>
              <a:rPr lang="ja-JP" altLang="en-US" dirty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</a:t>
            </a:r>
            <a:r>
              <a:rPr lang="ja-JP" altLang="en-US" dirty="0" smtClean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T |</a:t>
            </a:r>
          </a:p>
          <a:p>
            <a:pPr marL="0" indent="0">
              <a:buNone/>
            </a:pPr>
            <a:r>
              <a:rPr lang="en-US" altLang="ja-JP" dirty="0">
                <a:ea typeface="Osaka"/>
              </a:rPr>
              <a:t> </a:t>
            </a:r>
            <a:r>
              <a:rPr lang="en-US" altLang="ja-JP" dirty="0" smtClean="0">
                <a:ea typeface="Osaka"/>
              </a:rPr>
              <a:t>                    </a:t>
            </a:r>
            <a:r>
              <a:rPr lang="en-US" altLang="ja-JP" dirty="0" smtClean="0">
                <a:solidFill>
                  <a:srgbClr val="000000"/>
                </a:solidFill>
                <a:ea typeface="Osaka"/>
              </a:rPr>
              <a:t>Λα.s | s [S]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General refinements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56135"/>
              </p:ext>
            </p:extLst>
          </p:nvPr>
        </p:nvGraphicFramePr>
        <p:xfrm>
          <a:off x="4686302" y="394654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81" name="数式" r:id="rId4" imgW="203200" imgH="127000" progId="Equation.3">
                  <p:embed/>
                </p:oleObj>
              </mc:Choice>
              <mc:Fallback>
                <p:oleObj name="数式" r:id="rId4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6302" y="394654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4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Properties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558923" y="1671202"/>
            <a:ext cx="8038447" cy="1840366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term s is well typed at {x:T|t}, either:</a:t>
            </a:r>
          </a:p>
          <a:p>
            <a:pPr marL="514350" indent="-514350">
              <a:buAutoNum type="arabicParenBoth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s gives rise to cast failure</a:t>
            </a:r>
          </a:p>
          <a:p>
            <a:pPr marL="514350" indent="-514350">
              <a:buAutoNum type="arabicParenBoth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s     v s.t. [v/x]t     true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58923" y="4134580"/>
            <a:ext cx="8038448" cy="1484866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All instances of a polymorphic value behave in the same way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3804" y="1267766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29496" y="3749032"/>
            <a:ext cx="264687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Parametricity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421853">
            <a:off x="191481" y="1135247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177" y="5682373"/>
            <a:ext cx="8551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ja-JP" sz="3200" dirty="0" smtClean="0">
                <a:latin typeface="Chalkboard"/>
                <a:cs typeface="Chalkboard"/>
              </a:rPr>
              <a:t> abstract types hide </a:t>
            </a:r>
            <a:r>
              <a:rPr lang="en-US" altLang="ja-JP" sz="3200" dirty="0" smtClean="0">
                <a:latin typeface="Chalkboard"/>
                <a:cs typeface="Chalkboard"/>
              </a:rPr>
              <a:t>their implementations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30201"/>
              </p:ext>
            </p:extLst>
          </p:nvPr>
        </p:nvGraphicFramePr>
        <p:xfrm>
          <a:off x="1567431" y="2909509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93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431" y="2909509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29851"/>
              </p:ext>
            </p:extLst>
          </p:nvPr>
        </p:nvGraphicFramePr>
        <p:xfrm>
          <a:off x="4383459" y="2897490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94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3459" y="2897490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05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Challenge for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arametricity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0453" y="1532468"/>
            <a:ext cx="8646563" cy="243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>
                <a:ea typeface="Osaka"/>
              </a:rPr>
              <a:t>It is not </a:t>
            </a:r>
            <a:r>
              <a:rPr lang="en-US" altLang="ja-JP" dirty="0" smtClean="0">
                <a:ea typeface="Osaka"/>
              </a:rPr>
              <a:t>obvious that all instances of parametric cast</a:t>
            </a:r>
          </a:p>
          <a:p>
            <a:pPr marL="0" indent="0" algn="ctr">
              <a:buNone/>
            </a:pPr>
            <a:r>
              <a:rPr lang="en-US" altLang="ja-JP" dirty="0">
                <a:ea typeface="Osaka"/>
              </a:rPr>
              <a:t>v</a:t>
            </a:r>
            <a:r>
              <a:rPr lang="en-US" altLang="ja-JP" dirty="0" smtClean="0">
                <a:ea typeface="Osaka"/>
              </a:rPr>
              <a:t> : α     α </a:t>
            </a: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behave in the same way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2560"/>
              </p:ext>
            </p:extLst>
          </p:nvPr>
        </p:nvGraphicFramePr>
        <p:xfrm>
          <a:off x="4606190" y="2699797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1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6190" y="2699797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61481" y="4455841"/>
            <a:ext cx="84253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halkboard"/>
                <a:ea typeface="Osaka"/>
                <a:cs typeface="Chalkboard"/>
              </a:rPr>
              <a:t>v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: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int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    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int  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    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  v</a:t>
            </a:r>
          </a:p>
          <a:p>
            <a:endParaRPr lang="en-US" altLang="ja-JP" sz="500" dirty="0" smtClean="0">
              <a:latin typeface="Chalkboard"/>
              <a:ea typeface="Osaka"/>
              <a:cs typeface="Chalkboard"/>
            </a:endParaRPr>
          </a:p>
          <a:p>
            <a:r>
              <a:rPr lang="en-US" altLang="ja-JP" sz="3200" dirty="0">
                <a:latin typeface="Chalkboard"/>
                <a:ea typeface="Osaka"/>
                <a:cs typeface="Chalkboard"/>
              </a:rPr>
              <a:t>v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: {x:B|t}     {x:B|t}        (check of t…)</a:t>
            </a:r>
          </a:p>
          <a:p>
            <a:endParaRPr lang="en-US" altLang="ja-JP" sz="500" dirty="0" smtClean="0">
              <a:latin typeface="Chalkboard"/>
              <a:ea typeface="Osaka"/>
              <a:cs typeface="Chalkboard"/>
            </a:endParaRPr>
          </a:p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v : S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1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→T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1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   </a:t>
            </a:r>
            <a:r>
              <a:rPr lang="ja-JP" altLang="en-US" sz="2000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S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2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→T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2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     λx. …</a:t>
            </a:r>
            <a:endParaRPr kumimoji="1" lang="ja-JP" altLang="en-US" sz="3200" baseline="-25000" dirty="0" smtClean="0"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27098"/>
              </p:ext>
            </p:extLst>
          </p:nvPr>
        </p:nvGraphicFramePr>
        <p:xfrm>
          <a:off x="2020383" y="454528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2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0383" y="454528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61481" y="3776107"/>
            <a:ext cx="88825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Because reduction </a:t>
            </a:r>
            <a:r>
              <a:rPr lang="en-US" altLang="ja-JP" sz="3200" dirty="0" smtClean="0">
                <a:latin typeface="Chalkboard"/>
                <a:cs typeface="Chalkboard"/>
              </a:rPr>
              <a:t>depends on </a:t>
            </a:r>
            <a:r>
              <a:rPr kumimoji="1" lang="en-US" altLang="ja-JP" sz="3200" dirty="0" smtClean="0">
                <a:latin typeface="Chalkboard"/>
                <a:cs typeface="Chalkboard"/>
              </a:rPr>
              <a:t>type instances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56660"/>
              </p:ext>
            </p:extLst>
          </p:nvPr>
        </p:nvGraphicFramePr>
        <p:xfrm>
          <a:off x="2172835" y="5088254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3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2835" y="5088254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49300"/>
              </p:ext>
            </p:extLst>
          </p:nvPr>
        </p:nvGraphicFramePr>
        <p:xfrm>
          <a:off x="2181462" y="5645258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4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462" y="5645258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56480"/>
              </p:ext>
            </p:extLst>
          </p:nvPr>
        </p:nvGraphicFramePr>
        <p:xfrm>
          <a:off x="4301178" y="4473729"/>
          <a:ext cx="788884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5" name="数式" r:id="rId8" imgW="203200" imgH="152400" progId="Equation.3">
                  <p:embed/>
                </p:oleObj>
              </mc:Choice>
              <mc:Fallback>
                <p:oleObj name="数式" r:id="rId8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1178" y="4473729"/>
                        <a:ext cx="788884" cy="59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28022"/>
              </p:ext>
            </p:extLst>
          </p:nvPr>
        </p:nvGraphicFramePr>
        <p:xfrm>
          <a:off x="4310773" y="4982044"/>
          <a:ext cx="788884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6" name="数式" r:id="rId10" imgW="203200" imgH="152400" progId="Equation.3">
                  <p:embed/>
                </p:oleObj>
              </mc:Choice>
              <mc:Fallback>
                <p:oleObj name="数式" r:id="rId10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0773" y="4982044"/>
                        <a:ext cx="788884" cy="59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453119"/>
              </p:ext>
            </p:extLst>
          </p:nvPr>
        </p:nvGraphicFramePr>
        <p:xfrm>
          <a:off x="4310773" y="5571854"/>
          <a:ext cx="788884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97" name="数式" r:id="rId11" imgW="203200" imgH="152400" progId="Equation.3">
                  <p:embed/>
                </p:oleObj>
              </mc:Choice>
              <mc:Fallback>
                <p:oleObj name="数式" r:id="rId11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0773" y="5571854"/>
                        <a:ext cx="788884" cy="59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4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Challenge for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arametricity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0453" y="1532469"/>
            <a:ext cx="8646563" cy="1830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>
                <a:ea typeface="Osaka"/>
              </a:rPr>
              <a:t>Parametricity says that</a:t>
            </a:r>
          </a:p>
          <a:p>
            <a:pPr marL="0" indent="0" algn="ctr">
              <a:buNone/>
            </a:pPr>
            <a:r>
              <a:rPr lang="en-US" altLang="ja-JP" dirty="0" smtClean="0">
                <a:ea typeface="Osaka"/>
              </a:rPr>
              <a:t>λx:S. x : S     </a:t>
            </a:r>
            <a:r>
              <a:rPr lang="en-US" altLang="ja-JP" dirty="0">
                <a:ea typeface="Osaka"/>
              </a:rPr>
              <a:t>S</a:t>
            </a:r>
            <a:endParaRPr kumimoji="1" lang="en-US" altLang="ja-JP" dirty="0" smtClean="0">
              <a:ea typeface="Osaka"/>
            </a:endParaRPr>
          </a:p>
          <a:p>
            <a:pPr marL="0" indent="0">
              <a:buNone/>
            </a:pPr>
            <a:r>
              <a:rPr lang="en-US" altLang="ja-JP" dirty="0" smtClean="0">
                <a:ea typeface="Osaka"/>
              </a:rPr>
              <a:t>should be equivalent to the identity function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76848"/>
              </p:ext>
            </p:extLst>
          </p:nvPr>
        </p:nvGraphicFramePr>
        <p:xfrm>
          <a:off x="5160643" y="2193469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576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0643" y="2193469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3706269"/>
            <a:ext cx="8229600" cy="183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>
                <a:ea typeface="Osaka"/>
              </a:rPr>
              <a:t>Because it and (λx:int. x : int    int) are instances of</a:t>
            </a:r>
          </a:p>
          <a:p>
            <a:pPr marL="0" indent="0" algn="ctr">
              <a:buNone/>
            </a:pPr>
            <a:r>
              <a:rPr lang="en-US" altLang="ja-JP" dirty="0">
                <a:ea typeface="Osaka"/>
              </a:rPr>
              <a:t>Λα. λx:α. x : </a:t>
            </a:r>
            <a:r>
              <a:rPr lang="en-US" altLang="ja-JP" dirty="0" smtClean="0">
                <a:ea typeface="Osaka"/>
              </a:rPr>
              <a:t>α </a:t>
            </a:r>
            <a:r>
              <a:rPr lang="ja-JP" altLang="en-US" dirty="0" smtClean="0">
                <a:ea typeface="Osaka"/>
              </a:rPr>
              <a:t>  </a:t>
            </a:r>
            <a:r>
              <a:rPr lang="en-US" altLang="ja-JP" dirty="0" smtClean="0">
                <a:ea typeface="Osaka"/>
              </a:rPr>
              <a:t>  α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157452"/>
              </p:ext>
            </p:extLst>
          </p:nvPr>
        </p:nvGraphicFramePr>
        <p:xfrm>
          <a:off x="5607780" y="4855708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577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7780" y="4855708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65687"/>
              </p:ext>
            </p:extLst>
          </p:nvPr>
        </p:nvGraphicFramePr>
        <p:xfrm>
          <a:off x="5930584" y="3806606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578" name="数式" r:id="rId6" imgW="203200" imgH="127000" progId="Equation.3">
                  <p:embed/>
                </p:oleObj>
              </mc:Choice>
              <mc:Fallback>
                <p:oleObj name="数式" r:id="rId6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0584" y="3806606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39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Trade-off between typing styles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0289" y="1884463"/>
            <a:ext cx="34947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Static verifiability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78585" y="1878291"/>
            <a:ext cx="27747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Easy to check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100" y="2692112"/>
            <a:ext cx="3015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4F6228"/>
                </a:solidFill>
                <a:latin typeface="Chalkboard"/>
                <a:cs typeface="Chalkboard"/>
              </a:rPr>
              <a:t>Dynamic typing</a:t>
            </a:r>
            <a:endParaRPr kumimoji="1" lang="ja-JP" altLang="en-US" sz="3200" dirty="0" smtClean="0">
              <a:solidFill>
                <a:srgbClr val="4F6228"/>
              </a:solidFill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100" y="3724206"/>
            <a:ext cx="2573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Static typing</a:t>
            </a:r>
            <a:endParaRPr kumimoji="1" lang="ja-JP" altLang="en-US" sz="32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100" y="4855776"/>
            <a:ext cx="2270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Chalkboard"/>
                <a:cs typeface="Chalkboard"/>
              </a:rPr>
              <a:t>Dep. typing</a:t>
            </a:r>
            <a:endParaRPr kumimoji="1" lang="ja-JP" altLang="en-US" sz="3200" dirty="0" smtClean="0">
              <a:solidFill>
                <a:schemeClr val="accent4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952711" y="2826381"/>
            <a:ext cx="17885" cy="2716311"/>
          </a:xfrm>
          <a:prstGeom prst="straightConnector1">
            <a:avLst/>
          </a:prstGeom>
          <a:ln w="152400" cap="flat">
            <a:solidFill>
              <a:schemeClr val="accent2">
                <a:lumMod val="75000"/>
              </a:schemeClr>
            </a:solidFill>
            <a:prstDash val="solid"/>
            <a:round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145660" y="2826380"/>
            <a:ext cx="0" cy="2716312"/>
          </a:xfrm>
          <a:prstGeom prst="straightConnector1">
            <a:avLst/>
          </a:prstGeom>
          <a:ln w="152400" cap="flat">
            <a:solidFill>
              <a:schemeClr val="accent1">
                <a:lumMod val="75000"/>
              </a:schemeClr>
            </a:solidFill>
            <a:prstDash val="solid"/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4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Cast semantics for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arametric</a:t>
            </a:r>
            <a:r>
              <a:rPr lang="en-US" altLang="ja-JP" dirty="0"/>
              <a:t>i</a:t>
            </a:r>
            <a:r>
              <a:rPr kumimoji="1" lang="en-US" altLang="ja-JP" dirty="0" smtClean="0"/>
              <a:t>ty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75725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Our cast semantics has the following rule</a:t>
            </a:r>
            <a:endParaRPr kumimoji="1" lang="ja-JP" altLang="en-US" dirty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57200" y="2525632"/>
            <a:ext cx="8229600" cy="75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sz="4000" dirty="0" smtClean="0"/>
              <a:t>v : T    T       v</a:t>
            </a:r>
            <a:endParaRPr lang="ja-JP" altLang="en-US" sz="40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012172"/>
              </p:ext>
            </p:extLst>
          </p:nvPr>
        </p:nvGraphicFramePr>
        <p:xfrm>
          <a:off x="5069890" y="2596575"/>
          <a:ext cx="867388" cy="65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87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9890" y="2596575"/>
                        <a:ext cx="867388" cy="65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332318" y="3792052"/>
            <a:ext cx="4049292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halkboard"/>
                <a:ea typeface="Osaka"/>
                <a:cs typeface="Chalkboard"/>
              </a:rPr>
              <a:t>v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: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int</a:t>
            </a:r>
            <a:r>
              <a:rPr lang="ja-JP" altLang="en-US" sz="3200" dirty="0" smtClean="0">
                <a:latin typeface="Chalkboard"/>
                <a:ea typeface="Osaka"/>
                <a:cs typeface="Chalkboard"/>
              </a:rPr>
              <a:t>     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int</a:t>
            </a:r>
            <a:endParaRPr lang="en-US" altLang="ja-JP" sz="500" dirty="0" smtClean="0">
              <a:latin typeface="Chalkboard"/>
              <a:ea typeface="Osaka"/>
              <a:cs typeface="Chalkboard"/>
            </a:endParaRPr>
          </a:p>
          <a:p>
            <a:r>
              <a:rPr lang="en-US" altLang="ja-JP" sz="3200" dirty="0">
                <a:latin typeface="Chalkboard"/>
                <a:ea typeface="Osaka"/>
                <a:cs typeface="Chalkboard"/>
              </a:rPr>
              <a:t>v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: {x:B|t}     {x:B|t}          </a:t>
            </a:r>
            <a:endParaRPr lang="en-US" altLang="ja-JP" sz="500" dirty="0" smtClean="0">
              <a:latin typeface="Chalkboard"/>
              <a:ea typeface="Osaka"/>
              <a:cs typeface="Chalkboard"/>
            </a:endParaRPr>
          </a:p>
          <a:p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v : S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1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→T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1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     </a:t>
            </a:r>
            <a:r>
              <a:rPr lang="ja-JP" altLang="en-US" sz="2000" dirty="0" smtClean="0"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S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2</a:t>
            </a:r>
            <a:r>
              <a:rPr lang="en-US" altLang="ja-JP" sz="3200" dirty="0" smtClean="0">
                <a:latin typeface="Chalkboard"/>
                <a:ea typeface="Osaka"/>
                <a:cs typeface="Chalkboard"/>
              </a:rPr>
              <a:t>→T</a:t>
            </a:r>
            <a:r>
              <a:rPr lang="en-US" altLang="ja-JP" sz="3200" baseline="-25000" dirty="0" smtClean="0">
                <a:latin typeface="Chalkboard"/>
                <a:ea typeface="Osaka"/>
                <a:cs typeface="Chalkboard"/>
              </a:rPr>
              <a:t>2</a:t>
            </a:r>
          </a:p>
          <a:p>
            <a:r>
              <a:rPr kumimoji="1" lang="en-US" altLang="ja-JP" sz="3200" baseline="-25000" dirty="0" smtClean="0">
                <a:latin typeface="Chalkboard"/>
                <a:ea typeface="Osaka"/>
                <a:cs typeface="Chalkboard"/>
              </a:rPr>
              <a:t>                   …</a:t>
            </a:r>
            <a:endParaRPr kumimoji="1" lang="ja-JP" altLang="en-US" sz="3200" baseline="-25000" dirty="0" smtClean="0">
              <a:latin typeface="Chalkboard"/>
              <a:ea typeface="Osaka"/>
              <a:cs typeface="Chalkboard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05254"/>
              </p:ext>
            </p:extLst>
          </p:nvPr>
        </p:nvGraphicFramePr>
        <p:xfrm>
          <a:off x="3091219" y="3881492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88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1219" y="3881492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12292"/>
              </p:ext>
            </p:extLst>
          </p:nvPr>
        </p:nvGraphicFramePr>
        <p:xfrm>
          <a:off x="3243671" y="4370801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89" name="数式" r:id="rId7" imgW="203200" imgH="127000" progId="Equation.3">
                  <p:embed/>
                </p:oleObj>
              </mc:Choice>
              <mc:Fallback>
                <p:oleObj name="数式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3671" y="4370801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4197"/>
              </p:ext>
            </p:extLst>
          </p:nvPr>
        </p:nvGraphicFramePr>
        <p:xfrm>
          <a:off x="3252298" y="4856253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90" name="数式" r:id="rId8" imgW="203200" imgH="127000" progId="Equation.3">
                  <p:embed/>
                </p:oleObj>
              </mc:Choice>
              <mc:Fallback>
                <p:oleObj name="数式" r:id="rId8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2298" y="4856253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519625"/>
              </p:ext>
            </p:extLst>
          </p:nvPr>
        </p:nvGraphicFramePr>
        <p:xfrm>
          <a:off x="6035680" y="4612099"/>
          <a:ext cx="788884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91" name="数式" r:id="rId9" imgW="203200" imgH="152400" progId="Equation.3">
                  <p:embed/>
                </p:oleObj>
              </mc:Choice>
              <mc:Fallback>
                <p:oleObj name="数式" r:id="rId9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5680" y="4612099"/>
                        <a:ext cx="788884" cy="59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中かっこ 2"/>
          <p:cNvSpPr/>
          <p:nvPr/>
        </p:nvSpPr>
        <p:spPr>
          <a:xfrm>
            <a:off x="5381609" y="3881492"/>
            <a:ext cx="464675" cy="2131770"/>
          </a:xfrm>
          <a:prstGeom prst="rightBrace">
            <a:avLst>
              <a:gd name="adj1" fmla="val 27185"/>
              <a:gd name="adj2" fmla="val 50000"/>
            </a:avLst>
          </a:prstGeom>
          <a:ln w="76200" cap="flat">
            <a:solidFill>
              <a:schemeClr val="tx1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03829" y="4612099"/>
            <a:ext cx="375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v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88593"/>
              </p:ext>
            </p:extLst>
          </p:nvPr>
        </p:nvGraphicFramePr>
        <p:xfrm>
          <a:off x="3737841" y="2615072"/>
          <a:ext cx="893276" cy="62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92" name="数式" r:id="rId10" imgW="203200" imgH="127000" progId="Equation.3">
                  <p:embed/>
                </p:oleObj>
              </mc:Choice>
              <mc:Fallback>
                <p:oleObj name="数式" r:id="rId10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7841" y="2615072"/>
                        <a:ext cx="893276" cy="624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94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Cast semantics for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arametric</a:t>
            </a:r>
            <a:r>
              <a:rPr lang="en-US" altLang="ja-JP" dirty="0"/>
              <a:t>i</a:t>
            </a:r>
            <a:r>
              <a:rPr kumimoji="1" lang="en-US" altLang="ja-JP" dirty="0" smtClean="0"/>
              <a:t>ty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75725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Our cast semantics has the following rule</a:t>
            </a:r>
            <a:endParaRPr kumimoji="1" lang="ja-JP" altLang="en-US" dirty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57200" y="2525632"/>
            <a:ext cx="8229600" cy="75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sz="4000" dirty="0" smtClean="0"/>
              <a:t>v : T    T       v</a:t>
            </a:r>
            <a:endParaRPr lang="ja-JP" altLang="en-US" sz="4000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09175"/>
              </p:ext>
            </p:extLst>
          </p:nvPr>
        </p:nvGraphicFramePr>
        <p:xfrm>
          <a:off x="3737841" y="2615072"/>
          <a:ext cx="893276" cy="62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30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7841" y="2615072"/>
                        <a:ext cx="893276" cy="624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17943"/>
              </p:ext>
            </p:extLst>
          </p:nvPr>
        </p:nvGraphicFramePr>
        <p:xfrm>
          <a:off x="5069890" y="2596575"/>
          <a:ext cx="867388" cy="65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31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9890" y="2596575"/>
                        <a:ext cx="867388" cy="65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457200" y="3491606"/>
            <a:ext cx="8458200" cy="316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N</a:t>
            </a:r>
            <a:r>
              <a:rPr lang="en-US" altLang="ja-JP" dirty="0" smtClean="0"/>
              <a:t>aïve addition of it would invalidate the metatheory of manifest contracts </a:t>
            </a:r>
            <a:r>
              <a:rPr lang="en-US" altLang="ja-JP" sz="2800" dirty="0" smtClean="0"/>
              <a:t>[Belo+’11]</a:t>
            </a:r>
          </a:p>
          <a:p>
            <a:r>
              <a:rPr lang="en-US" altLang="ja-JP" dirty="0" smtClean="0"/>
              <a:t>We avoid the problem by introducing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elayed substitution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 new type conversion relation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7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Properties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558923" y="1671202"/>
            <a:ext cx="8038447" cy="1840366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If term s is well typed at {x:T|t}, either:</a:t>
            </a:r>
          </a:p>
          <a:p>
            <a:pPr marL="514350" indent="-514350">
              <a:buAutoNum type="arabicParenBoth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s gives rise to cast failure</a:t>
            </a:r>
          </a:p>
          <a:p>
            <a:pPr marL="514350" indent="-514350">
              <a:buAutoNum type="arabicParenBoth"/>
            </a:pPr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s     v s.t. [v/x]t     true</a:t>
            </a:r>
            <a:endParaRPr lang="en-US" altLang="ja-JP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58923" y="4134580"/>
            <a:ext cx="8038448" cy="1484866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latin typeface="Chalkboard"/>
                <a:cs typeface="Chalkboard"/>
              </a:rPr>
              <a:t>All instances of a polymorphic value behave in the same way</a:t>
            </a:r>
            <a:endParaRPr lang="ja-JP" altLang="en-US" sz="3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3804" y="1267766"/>
            <a:ext cx="311886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Type Soundness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29496" y="3749032"/>
            <a:ext cx="2646878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Chalkboard"/>
                <a:cs typeface="Chalkboard"/>
              </a:rPr>
              <a:t>Parametricity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421853">
            <a:off x="191481" y="1135247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177" y="5682373"/>
            <a:ext cx="8551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ja-JP" sz="3200" dirty="0" smtClean="0">
                <a:latin typeface="Chalkboard"/>
                <a:cs typeface="Chalkboard"/>
              </a:rPr>
              <a:t> abstract types hide </a:t>
            </a:r>
            <a:r>
              <a:rPr lang="en-US" altLang="ja-JP" sz="3200" dirty="0" smtClean="0">
                <a:latin typeface="Chalkboard"/>
                <a:cs typeface="Chalkboard"/>
              </a:rPr>
              <a:t>their implementations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99637"/>
              </p:ext>
            </p:extLst>
          </p:nvPr>
        </p:nvGraphicFramePr>
        <p:xfrm>
          <a:off x="1567431" y="2909509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59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431" y="2909509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35448"/>
              </p:ext>
            </p:extLst>
          </p:nvPr>
        </p:nvGraphicFramePr>
        <p:xfrm>
          <a:off x="4383459" y="2897490"/>
          <a:ext cx="533854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60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3459" y="2897490"/>
                        <a:ext cx="533854" cy="4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 rot="20421853">
            <a:off x="191480" y="3806513"/>
            <a:ext cx="233294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3333"/>
                </a:solidFill>
                <a:latin typeface="Old stamper"/>
                <a:cs typeface="Old stamper"/>
              </a:rPr>
              <a:t>[Proved]</a:t>
            </a:r>
            <a:endParaRPr kumimoji="1" lang="ja-JP" altLang="en-US" sz="4000" dirty="0" smtClean="0">
              <a:solidFill>
                <a:srgbClr val="CC3333"/>
              </a:solidFill>
              <a:latin typeface="Old stamper"/>
              <a:cs typeface="Old stamper"/>
            </a:endParaRPr>
          </a:p>
        </p:txBody>
      </p:sp>
    </p:spTree>
    <p:extLst>
      <p:ext uri="{BB962C8B-B14F-4D97-AF65-F5344CB8AC3E}">
        <p14:creationId xmlns:p14="http://schemas.microsoft.com/office/powerpoint/2010/main" val="33348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A6A6A6"/>
                </a:solidFill>
              </a:rPr>
              <a:t>Gradual typing with delimited control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A6A6A6"/>
                </a:solidFill>
              </a:rPr>
              <a:t>Manifest contracts with polymorphism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Manifest contracts with alg. </a:t>
            </a:r>
            <a:r>
              <a:rPr lang="en-US" altLang="ja-JP" dirty="0" smtClean="0">
                <a:solidFill>
                  <a:srgbClr val="FF0000"/>
                </a:solidFill>
              </a:rPr>
              <a:t>dataypes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80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structures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Data structures are crucial to design algorithms</a:t>
            </a:r>
          </a:p>
          <a:p>
            <a:r>
              <a:rPr lang="en-US" altLang="ja-JP" dirty="0"/>
              <a:t>Efficient, correct algorithms need fine-grained specifications on data structures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3200" dirty="0"/>
              <a:t>E.g., binary search </a:t>
            </a:r>
          </a:p>
          <a:p>
            <a:pPr marL="457200" lvl="1" indent="0" algn="ctr">
              <a:buNone/>
            </a:pPr>
            <a:endParaRPr lang="en-US" altLang="ja-JP" sz="1000" dirty="0"/>
          </a:p>
          <a:p>
            <a:pPr marL="457200" lvl="1" indent="0">
              <a:buNone/>
            </a:pPr>
            <a:r>
              <a:rPr lang="en-US" altLang="ja-JP" dirty="0"/>
              <a:t>val binary_search : </a:t>
            </a:r>
          </a:p>
          <a:p>
            <a:pPr marL="457200" lvl="1" indent="0">
              <a:buNone/>
            </a:pPr>
            <a:r>
              <a:rPr lang="en-US" altLang="ja-JP" dirty="0"/>
              <a:t>      int → int array → </a:t>
            </a:r>
            <a:r>
              <a:rPr lang="en-US" altLang="ja-JP" dirty="0" smtClean="0"/>
              <a:t>int</a:t>
            </a:r>
            <a:endParaRPr lang="en-US" altLang="ja-JP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600628" y="3702917"/>
            <a:ext cx="4399851" cy="697651"/>
          </a:xfrm>
          <a:prstGeom prst="wedgeRoundRectCallout">
            <a:avLst>
              <a:gd name="adj1" fmla="val -61890"/>
              <a:gd name="adj2" fmla="val 19650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It has to be sorted!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3310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Algebraic datatypes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497894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successful type representation for data structures</a:t>
            </a:r>
          </a:p>
          <a:p>
            <a:pPr marL="0" indent="0">
              <a:buNone/>
            </a:pPr>
            <a:endParaRPr kumimoji="1" lang="en-US" altLang="ja-JP" sz="1000" dirty="0"/>
          </a:p>
          <a:p>
            <a:pPr marL="0" indent="0">
              <a:buNone/>
            </a:pPr>
            <a:r>
              <a:rPr lang="en-US" altLang="ja-JP" dirty="0" smtClean="0"/>
              <a:t>E.g., integer lists are represented as: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type int list =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| Nil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| Cons</a:t>
            </a:r>
            <a:r>
              <a:rPr kumimoji="1"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of</a:t>
            </a:r>
            <a:r>
              <a:rPr kumimoji="1" lang="en-US" altLang="ja-JP" dirty="0" smtClean="0"/>
              <a:t> int * int list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99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900" dirty="0" smtClean="0"/>
              <a:t>Specifications for data structures</a:t>
            </a:r>
            <a:endParaRPr kumimoji="1" lang="ja-JP" altLang="en-US" sz="3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9"/>
            <a:ext cx="8229600" cy="145491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They often represent </a:t>
            </a:r>
          </a:p>
          <a:p>
            <a:pPr marL="0" indent="0" algn="ctr">
              <a:buNone/>
            </a:pPr>
            <a:r>
              <a:rPr kumimoji="1" lang="en-US" altLang="ja-JP" sz="3600" b="1" dirty="0" smtClean="0">
                <a:solidFill>
                  <a:srgbClr val="953735"/>
                </a:solidFill>
              </a:rPr>
              <a:t>relationship of components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" y="2987379"/>
            <a:ext cx="8382000" cy="370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rgbClr val="000000"/>
                </a:solidFill>
              </a:rPr>
              <a:t>E.g., an integer list is sorted if:</a:t>
            </a:r>
          </a:p>
          <a:p>
            <a:pPr marL="0" indent="0">
              <a:buNone/>
            </a:pPr>
            <a:endParaRPr lang="en-US" altLang="ja-JP" sz="10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00"/>
                </a:solidFill>
              </a:rPr>
              <a:t>It’s empty; 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00"/>
                </a:solidFill>
              </a:rPr>
              <a:t>It consists of a head and a tail list s.t.</a:t>
            </a:r>
          </a:p>
          <a:p>
            <a:pPr marL="914400" lvl="1" indent="-514350"/>
            <a:r>
              <a:rPr lang="en-US" altLang="ja-JP" dirty="0">
                <a:solidFill>
                  <a:srgbClr val="000000"/>
                </a:solidFill>
              </a:rPr>
              <a:t>t</a:t>
            </a:r>
            <a:r>
              <a:rPr lang="en-US" altLang="ja-JP" dirty="0" smtClean="0">
                <a:solidFill>
                  <a:srgbClr val="000000"/>
                </a:solidFill>
              </a:rPr>
              <a:t>he head ≦ the first of the tail (if any) and</a:t>
            </a:r>
          </a:p>
          <a:p>
            <a:pPr marL="914400" lvl="1" indent="-514350"/>
            <a:r>
              <a:rPr lang="en-US" altLang="ja-JP" dirty="0">
                <a:solidFill>
                  <a:srgbClr val="000000"/>
                </a:solidFill>
              </a:rPr>
              <a:t>t</a:t>
            </a:r>
            <a:r>
              <a:rPr lang="en-US" altLang="ja-JP" dirty="0" smtClean="0">
                <a:solidFill>
                  <a:srgbClr val="000000"/>
                </a:solidFill>
              </a:rPr>
              <a:t>he tail is sorted</a:t>
            </a:r>
          </a:p>
        </p:txBody>
      </p:sp>
    </p:spTree>
    <p:extLst>
      <p:ext uri="{BB962C8B-B14F-4D97-AF65-F5344CB8AC3E}">
        <p14:creationId xmlns:p14="http://schemas.microsoft.com/office/powerpoint/2010/main" val="414782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Dependent types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data structures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440" y="1532468"/>
            <a:ext cx="9032217" cy="4800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Two styles to rep. relationship of components</a:t>
            </a:r>
          </a:p>
          <a:p>
            <a:r>
              <a:rPr lang="en-US" altLang="ja-JP" dirty="0" smtClean="0"/>
              <a:t>“Extrinsic” style: </a:t>
            </a:r>
            <a:r>
              <a:rPr lang="en-US" altLang="ja-JP" b="1" dirty="0" smtClean="0">
                <a:solidFill>
                  <a:srgbClr val="953735"/>
                </a:solidFill>
              </a:rPr>
              <a:t>predicates</a:t>
            </a:r>
          </a:p>
          <a:p>
            <a:pPr marL="457200" lvl="1" indent="0">
              <a:buNone/>
            </a:pPr>
            <a:r>
              <a:rPr lang="en-US" altLang="ja-JP" sz="3000" dirty="0" smtClean="0"/>
              <a:t>{ x:int list | sorted x }</a:t>
            </a:r>
          </a:p>
          <a:p>
            <a:pPr marL="457200" lvl="1" indent="0">
              <a:buNone/>
            </a:pPr>
            <a:endParaRPr lang="en-US" altLang="ja-JP" sz="1100" dirty="0" smtClean="0"/>
          </a:p>
          <a:p>
            <a:r>
              <a:rPr kumimoji="1" lang="en-US" altLang="ja-JP" dirty="0" smtClean="0"/>
              <a:t>“Intrinsic” style: </a:t>
            </a:r>
            <a:r>
              <a:rPr kumimoji="1" lang="en-US" altLang="ja-JP" b="1" dirty="0" smtClean="0">
                <a:solidFill>
                  <a:srgbClr val="953735"/>
                </a:solidFill>
              </a:rPr>
              <a:t>type structures</a:t>
            </a:r>
            <a:r>
              <a:rPr kumimoji="1" lang="en-US" altLang="ja-JP" dirty="0" smtClean="0">
                <a:solidFill>
                  <a:srgbClr val="953735"/>
                </a:solidFill>
              </a:rPr>
              <a:t> </a:t>
            </a:r>
            <a:r>
              <a:rPr kumimoji="1" lang="en-US" altLang="ja-JP" dirty="0" smtClean="0"/>
              <a:t>w/ pred.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sz="3000" dirty="0" smtClean="0"/>
              <a:t>type sorted_list = </a:t>
            </a:r>
          </a:p>
          <a:p>
            <a:pPr marL="0" indent="0">
              <a:buNone/>
            </a:pPr>
            <a:r>
              <a:rPr kumimoji="1" lang="en-US" altLang="ja-JP" sz="3000" dirty="0"/>
              <a:t> </a:t>
            </a:r>
            <a:r>
              <a:rPr kumimoji="1" lang="en-US" altLang="ja-JP" sz="3000" dirty="0" smtClean="0"/>
              <a:t>   | SNil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    | SCons of x:int * { xs:sorted_list |</a:t>
            </a:r>
          </a:p>
          <a:p>
            <a:pPr marL="0" indent="0">
              <a:buNone/>
            </a:pPr>
            <a:r>
              <a:rPr lang="en-US" altLang="ja-JP" sz="3000" dirty="0"/>
              <a:t> </a:t>
            </a:r>
            <a:r>
              <a:rPr lang="en-US" altLang="ja-JP" sz="3000" dirty="0" smtClean="0"/>
              <a:t>                           (nil xs) or x ≦ (head xs) }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60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 and cons as contracts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08242"/>
              </p:ext>
            </p:extLst>
          </p:nvPr>
        </p:nvGraphicFramePr>
        <p:xfrm>
          <a:off x="233818" y="1950664"/>
          <a:ext cx="8692779" cy="240791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7593"/>
                <a:gridCol w="2897593"/>
                <a:gridCol w="2897593"/>
              </a:tblGrid>
              <a:tr h="439038">
                <a:tc>
                  <a:txBody>
                    <a:bodyPr/>
                    <a:lstStyle/>
                    <a:p>
                      <a:pPr lvl="0" algn="ctr"/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Pros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Cons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Extrinsic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style</a:t>
                      </a:r>
                    </a:p>
                    <a:p>
                      <a:pPr lvl="0" algn="ctr"/>
                      <a:r>
                        <a:rPr kumimoji="1" lang="en-US" altLang="ja-JP" sz="1800" baseline="0" dirty="0" smtClean="0">
                          <a:latin typeface="Chalkboard"/>
                          <a:cs typeface="Chalkboard"/>
                        </a:rPr>
                        <a:t>{x:int list|sorted x}</a:t>
                      </a:r>
                      <a:endParaRPr kumimoji="1" lang="ja-JP" altLang="en-US" sz="1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easy to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write programs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i="0" baseline="0" dirty="0" smtClean="0">
                          <a:solidFill>
                            <a:srgbClr val="953735"/>
                          </a:solidFill>
                          <a:latin typeface="Chalkboard"/>
                          <a:cs typeface="Chalkboard"/>
                        </a:rPr>
                        <a:t>poor information on components</a:t>
                      </a:r>
                      <a:endParaRPr kumimoji="1" lang="ja-JP" altLang="en-US" sz="2800" i="0" dirty="0" smtClean="0">
                        <a:solidFill>
                          <a:srgbClr val="953735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Intrinsic</a:t>
                      </a:r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style</a:t>
                      </a:r>
                    </a:p>
                    <a:p>
                      <a:pPr lvl="0" algn="ctr"/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type</a:t>
                      </a:r>
                      <a:r>
                        <a:rPr kumimoji="1" lang="en-US" altLang="ja-JP" sz="2000" baseline="0" dirty="0" smtClean="0">
                          <a:latin typeface="Chalkboard"/>
                          <a:cs typeface="Chalkboard"/>
                        </a:rPr>
                        <a:t> sorted_list = …</a:t>
                      </a:r>
                      <a:endParaRPr kumimoji="1" lang="ja-JP" altLang="en-US" sz="20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rich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information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on components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difficult to write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programs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4388" y="4734278"/>
            <a:ext cx="8910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Our work: </a:t>
            </a:r>
          </a:p>
          <a:p>
            <a:r>
              <a:rPr kumimoji="1" lang="en-US" altLang="ja-JP" sz="3200" dirty="0" smtClean="0">
                <a:latin typeface="Chalkboard"/>
                <a:cs typeface="Chalkboard"/>
              </a:rPr>
              <a:t>transformation to take the best of both worlds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71316" y="167310"/>
            <a:ext cx="8452982" cy="1783354"/>
          </a:xfrm>
          <a:prstGeom prst="wedgeRoundRectCallout">
            <a:avLst>
              <a:gd name="adj1" fmla="val 26351"/>
              <a:gd name="adj2" fmla="val 29398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E.g., tails of sorted lists are merely lists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Checking specs </a:t>
            </a:r>
            <a:r>
              <a:rPr lang="en-US" altLang="ja-JP" sz="4000" b="1" i="1" dirty="0" smtClean="0">
                <a:solidFill>
                  <a:srgbClr val="953735"/>
                </a:solidFill>
                <a:latin typeface="Chalkboard"/>
                <a:cs typeface="Chalkboard"/>
              </a:rPr>
              <a:t>at run time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can worsen asymptotic time complexity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5981700" y="1746250"/>
            <a:ext cx="1009650" cy="869950"/>
            <a:chOff x="5981700" y="1746250"/>
            <a:chExt cx="1009650" cy="869950"/>
          </a:xfrm>
        </p:grpSpPr>
        <p:sp>
          <p:nvSpPr>
            <p:cNvPr id="10" name="フリーフォーム 9"/>
            <p:cNvSpPr/>
            <p:nvPr/>
          </p:nvSpPr>
          <p:spPr>
            <a:xfrm>
              <a:off x="6121400" y="1746250"/>
              <a:ext cx="666750" cy="869950"/>
            </a:xfrm>
            <a:custGeom>
              <a:avLst/>
              <a:gdLst>
                <a:gd name="connsiteX0" fmla="*/ 0 w 666750"/>
                <a:gd name="connsiteY0" fmla="*/ 44450 h 869950"/>
                <a:gd name="connsiteX1" fmla="*/ 666750 w 666750"/>
                <a:gd name="connsiteY1" fmla="*/ 869950 h 869950"/>
                <a:gd name="connsiteX2" fmla="*/ 647700 w 666750"/>
                <a:gd name="connsiteY2" fmla="*/ 0 h 869950"/>
                <a:gd name="connsiteX3" fmla="*/ 0 w 666750"/>
                <a:gd name="connsiteY3" fmla="*/ 4445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0" h="869950">
                  <a:moveTo>
                    <a:pt x="0" y="44450"/>
                  </a:moveTo>
                  <a:lnTo>
                    <a:pt x="666750" y="869950"/>
                  </a:lnTo>
                  <a:lnTo>
                    <a:pt x="64770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FFFFFF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5981700" y="1784350"/>
              <a:ext cx="1009650" cy="0"/>
            </a:xfrm>
            <a:prstGeom prst="line">
              <a:avLst/>
            </a:prstGeom>
            <a:ln w="2540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88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Extrinsic style can worsen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time complexity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5217272"/>
            <a:ext cx="7971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eturns a tail of an argument list (if any)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4938" y="1601215"/>
            <a:ext cx="8746565" cy="3184151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et tail </a:t>
            </a:r>
            <a:endParaRPr lang="en-US" altLang="ja-JP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(x : </a:t>
            </a:r>
            <a:r>
              <a:rPr lang="en-US" altLang="ja-JP" sz="3200" dirty="0" smtClean="0">
                <a:solidFill>
                  <a:srgbClr val="000000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int list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) :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int list</a:t>
            </a:r>
            <a:r>
              <a:rPr lang="ja-JP" altLang="en-US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=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match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x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with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          -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| Cons (y, ys) -&gt; ys</a:t>
            </a:r>
            <a:endParaRPr lang="ja-JP" altLang="en-US" sz="2400" dirty="0">
              <a:solidFill>
                <a:srgbClr val="953735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69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goal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593831"/>
            <a:ext cx="8229600" cy="346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 prototype is written in a </a:t>
            </a:r>
            <a:r>
              <a:rPr lang="en-US" altLang="ja-JP" dirty="0" smtClean="0"/>
              <a:t>dynamically t</a:t>
            </a:r>
            <a:r>
              <a:rPr kumimoji="1" lang="en-US" altLang="ja-JP" dirty="0" smtClean="0"/>
              <a:t>yped lang.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Stable parts are rewritten in a statically typed lang.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Critical parts are verified in more detail in a dependently typed lang.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30508" y="1598593"/>
            <a:ext cx="7708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200" dirty="0">
                <a:latin typeface="Chalkboard"/>
                <a:cs typeface="Chalkboard"/>
              </a:rPr>
              <a:t>Integration of all typing styles</a:t>
            </a:r>
          </a:p>
        </p:txBody>
      </p:sp>
    </p:spTree>
    <p:extLst>
      <p:ext uri="{BB962C8B-B14F-4D97-AF65-F5344CB8AC3E}">
        <p14:creationId xmlns:p14="http://schemas.microsoft.com/office/powerpoint/2010/main" val="136610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Extrinsic style can worsen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time complexity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5217272"/>
            <a:ext cx="7971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eturns a tail of an argument list (if any)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4938" y="1601215"/>
            <a:ext cx="8746565" cy="3184151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et tail </a:t>
            </a:r>
            <a:endParaRPr lang="en-US" altLang="ja-JP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(x : </a:t>
            </a:r>
            <a:r>
              <a:rPr lang="en-US" altLang="ja-JP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{ z:int list | sorted z }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) :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int list</a:t>
            </a:r>
            <a:r>
              <a:rPr lang="ja-JP" altLang="en-US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=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match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x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with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          -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| Cons (y, ys) -&gt; ys</a:t>
            </a:r>
            <a:endParaRPr lang="ja-JP" altLang="en-US" sz="2400" dirty="0">
              <a:solidFill>
                <a:srgbClr val="953735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655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Extrinsic style can worsen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time complexity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5217272"/>
            <a:ext cx="7971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eturns a tail of an argument list (if any)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4938" y="1601215"/>
            <a:ext cx="8746565" cy="3184151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et tail </a:t>
            </a:r>
            <a:endParaRPr lang="en-US" altLang="ja-JP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(x : </a:t>
            </a:r>
            <a:r>
              <a:rPr lang="en-US" altLang="ja-JP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{ z:int list | sorted z }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) :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{ z:int list | sorted z }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=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match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x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with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          -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| Cons (y, ys) -&gt; ys</a:t>
            </a:r>
            <a:endParaRPr lang="ja-JP" altLang="en-US" sz="2400" dirty="0">
              <a:solidFill>
                <a:srgbClr val="953735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659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Extrinsic style can worsen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time complexity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4938" y="1601215"/>
            <a:ext cx="9344962" cy="3184151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et tail </a:t>
            </a:r>
            <a:endParaRPr lang="en-US" altLang="ja-JP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(x : </a:t>
            </a:r>
            <a:r>
              <a:rPr lang="en-US" altLang="ja-JP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{ z:int list | sorted z }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) :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{ z:int list | sorted z }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=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match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x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with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           -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Nil</a:t>
            </a:r>
            <a:r>
              <a:rPr lang="en-US" altLang="ja-JP" sz="10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:</a:t>
            </a:r>
            <a:r>
              <a:rPr lang="en-US" altLang="ja-JP" sz="10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int list    { z:int list | </a:t>
            </a:r>
            <a:r>
              <a:rPr lang="en-US" altLang="ja-JP" sz="3200" b="1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sorted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z }</a:t>
            </a:r>
            <a:endParaRPr lang="en-US" altLang="ja-JP" sz="2400" dirty="0">
              <a:solidFill>
                <a:srgbClr val="953735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Cons (y,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y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s)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-&gt;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ys</a:t>
            </a:r>
            <a:r>
              <a:rPr lang="en-US" altLang="ja-JP" sz="10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:</a:t>
            </a:r>
            <a:r>
              <a:rPr lang="en-US" altLang="ja-JP" sz="10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int list    { z:int list | </a:t>
            </a:r>
            <a:r>
              <a:rPr lang="en-US" altLang="ja-JP" sz="3200" b="1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sorted</a:t>
            </a:r>
            <a:r>
              <a:rPr lang="en-US" altLang="ja-JP" sz="2400" dirty="0" smtClean="0">
                <a:solidFill>
                  <a:srgbClr val="953735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z }</a:t>
            </a:r>
            <a:endParaRPr lang="ja-JP" altLang="en-US" sz="2400" dirty="0">
              <a:solidFill>
                <a:srgbClr val="953735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5217272"/>
            <a:ext cx="7971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Chalkboard"/>
                <a:cs typeface="Chalkboard"/>
              </a:rPr>
              <a:t>r</a:t>
            </a:r>
            <a:r>
              <a:rPr kumimoji="1" lang="en-US" altLang="ja-JP" sz="3200" dirty="0" smtClean="0">
                <a:latin typeface="Chalkboard"/>
                <a:cs typeface="Chalkboard"/>
              </a:rPr>
              <a:t>eturns a tail of an argument list (if any)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48217"/>
              </p:ext>
            </p:extLst>
          </p:nvPr>
        </p:nvGraphicFramePr>
        <p:xfrm>
          <a:off x="5146469" y="3833293"/>
          <a:ext cx="476661" cy="3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257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6469" y="3833293"/>
                        <a:ext cx="476661" cy="33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吹き出し 3"/>
          <p:cNvSpPr/>
          <p:nvPr/>
        </p:nvSpPr>
        <p:spPr>
          <a:xfrm>
            <a:off x="3252846" y="796233"/>
            <a:ext cx="5692081" cy="1270083"/>
          </a:xfrm>
          <a:prstGeom prst="wedgeRoundRectCallout">
            <a:avLst>
              <a:gd name="adj1" fmla="val 25470"/>
              <a:gd name="adj2" fmla="val 221980"/>
              <a:gd name="adj3" fmla="val 16667"/>
            </a:avLst>
          </a:prstGeom>
          <a:solidFill>
            <a:srgbClr val="FFFF00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Chalkboard"/>
                <a:cs typeface="Chalkboard"/>
              </a:rPr>
              <a:t>This check causes the time complexity to be O(length(x))  </a:t>
            </a:r>
            <a:endParaRPr kumimoji="1" lang="ja-JP" altLang="en-US" sz="3200" dirty="0" smtClean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84405"/>
              </p:ext>
            </p:extLst>
          </p:nvPr>
        </p:nvGraphicFramePr>
        <p:xfrm>
          <a:off x="5035138" y="4320114"/>
          <a:ext cx="476661" cy="3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258" name="数式" r:id="rId5" imgW="203200" imgH="127000" progId="Equation.3">
                  <p:embed/>
                </p:oleObj>
              </mc:Choice>
              <mc:Fallback>
                <p:oleObj name="数式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5138" y="4320114"/>
                        <a:ext cx="476661" cy="33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Intrinsic style can preserve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time complexity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8139" y="1567988"/>
            <a:ext cx="8746565" cy="2278037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l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et tail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(y :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sorted_list) : sorted_list = </a:t>
            </a:r>
          </a:p>
          <a:p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match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y with</a:t>
            </a: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SNil           -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SNil</a:t>
            </a:r>
            <a:endParaRPr lang="en-US" altLang="ja-JP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  <a:p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  |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SCons (z, zs) </a:t>
            </a:r>
            <a:r>
              <a:rPr lang="en-US" altLang="ja-JP" sz="32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-&gt;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Chalkboard"/>
                <a:cs typeface="Chalkboard"/>
              </a:rPr>
              <a:t>zs</a:t>
            </a:r>
            <a:endParaRPr lang="ja-JP" altLang="en-US" sz="3200" dirty="0">
              <a:solidFill>
                <a:schemeClr val="tx1"/>
              </a:solidFill>
              <a:effectLst>
                <a:glow>
                  <a:schemeClr val="tx1"/>
                </a:glow>
              </a:effectLst>
              <a:latin typeface="Chalkboard"/>
              <a:cs typeface="Chalkboard"/>
            </a:endParaRPr>
          </a:p>
        </p:txBody>
      </p:sp>
      <p:sp>
        <p:nvSpPr>
          <p:cNvPr id="5" name="角丸四角形 4" title="Sorted Lists (Manifest Datatype ver.)"/>
          <p:cNvSpPr/>
          <p:nvPr/>
        </p:nvSpPr>
        <p:spPr>
          <a:xfrm>
            <a:off x="533041" y="4073959"/>
            <a:ext cx="8247802" cy="1959989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600" dirty="0" smtClean="0">
                <a:solidFill>
                  <a:schemeClr val="tx1"/>
                </a:solidFill>
                <a:latin typeface="Chalkboard"/>
                <a:cs typeface="Chalkboard"/>
              </a:rPr>
              <a:t>type sorted_list </a:t>
            </a:r>
            <a:r>
              <a:rPr lang="en-US" altLang="ja-JP" sz="2600" dirty="0">
                <a:solidFill>
                  <a:schemeClr val="tx1"/>
                </a:solidFill>
                <a:latin typeface="Chalkboard"/>
                <a:cs typeface="Chalkboard"/>
              </a:rPr>
              <a:t>=</a:t>
            </a:r>
          </a:p>
          <a:p>
            <a:r>
              <a:rPr lang="ja-JP" altLang="en-US" sz="26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  <a:latin typeface="Chalkboard"/>
                <a:cs typeface="Chalkboard"/>
              </a:rPr>
              <a:t>| SNil</a:t>
            </a:r>
            <a:endParaRPr lang="en-US" altLang="ja-JP" sz="26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altLang="ja-JP" sz="26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  <a:latin typeface="Chalkboard"/>
                <a:cs typeface="Chalkboard"/>
              </a:rPr>
              <a:t>| </a:t>
            </a:r>
            <a:r>
              <a:rPr lang="en-US" altLang="ja-JP" sz="2600" dirty="0">
                <a:solidFill>
                  <a:schemeClr val="tx1"/>
                </a:solidFill>
                <a:latin typeface="Chalkboard"/>
                <a:cs typeface="Chalkboard"/>
              </a:rPr>
              <a:t>SCons of x:int * </a:t>
            </a:r>
            <a:endParaRPr lang="en-US" altLang="ja-JP" sz="26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altLang="ja-JP" sz="26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  <a:latin typeface="Chalkboard"/>
                <a:cs typeface="Chalkboard"/>
              </a:rPr>
              <a:t>  { xs: sorted_list | (nil xs) or (x </a:t>
            </a:r>
            <a:r>
              <a:rPr lang="en-US" altLang="ja-JP" sz="2600" dirty="0">
                <a:solidFill>
                  <a:schemeClr val="tx1"/>
                </a:solidFill>
                <a:latin typeface="Chalkboard"/>
                <a:cs typeface="Chalkboard"/>
              </a:rPr>
              <a:t>&lt; head </a:t>
            </a:r>
            <a:r>
              <a:rPr lang="en-US" altLang="ja-JP" sz="2600" dirty="0" smtClean="0">
                <a:solidFill>
                  <a:schemeClr val="tx1"/>
                </a:solidFill>
                <a:latin typeface="Chalkboard"/>
                <a:cs typeface="Chalkboard"/>
              </a:rPr>
              <a:t>xs) }</a:t>
            </a:r>
            <a:endParaRPr lang="en-US" altLang="ja-JP" sz="26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0165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 and cons as contracts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75340"/>
              </p:ext>
            </p:extLst>
          </p:nvPr>
        </p:nvGraphicFramePr>
        <p:xfrm>
          <a:off x="233818" y="1950664"/>
          <a:ext cx="8692779" cy="240791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7593"/>
                <a:gridCol w="2897593"/>
                <a:gridCol w="2897593"/>
              </a:tblGrid>
              <a:tr h="439038">
                <a:tc>
                  <a:txBody>
                    <a:bodyPr/>
                    <a:lstStyle/>
                    <a:p>
                      <a:pPr lvl="0" algn="ctr"/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Pros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Cons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Extrinsic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style</a:t>
                      </a:r>
                    </a:p>
                    <a:p>
                      <a:pPr lvl="0" algn="ctr"/>
                      <a:r>
                        <a:rPr kumimoji="1" lang="en-US" altLang="ja-JP" sz="1800" baseline="0" dirty="0" smtClean="0">
                          <a:latin typeface="Chalkboard"/>
                          <a:cs typeface="Chalkboard"/>
                        </a:rPr>
                        <a:t>{x:int list|sorted x}</a:t>
                      </a:r>
                      <a:endParaRPr kumimoji="1" lang="ja-JP" altLang="en-US" sz="1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easy to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write programs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i="0" baseline="0" dirty="0" smtClean="0">
                          <a:solidFill>
                            <a:srgbClr val="000000"/>
                          </a:solidFill>
                          <a:latin typeface="Chalkboard"/>
                          <a:cs typeface="Chalkboard"/>
                        </a:rPr>
                        <a:t>poor information on components</a:t>
                      </a:r>
                      <a:endParaRPr kumimoji="1" lang="ja-JP" altLang="en-US" sz="2800" i="0" dirty="0" smtClean="0">
                        <a:solidFill>
                          <a:srgbClr val="000000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Intrinsic</a:t>
                      </a:r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style</a:t>
                      </a:r>
                    </a:p>
                    <a:p>
                      <a:pPr lvl="0" algn="ctr"/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type</a:t>
                      </a:r>
                      <a:r>
                        <a:rPr kumimoji="1" lang="en-US" altLang="ja-JP" sz="2000" baseline="0" dirty="0" smtClean="0">
                          <a:latin typeface="Chalkboard"/>
                          <a:cs typeface="Chalkboard"/>
                        </a:rPr>
                        <a:t> sorted_list = …</a:t>
                      </a:r>
                      <a:endParaRPr kumimoji="1" lang="ja-JP" altLang="en-US" sz="20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rich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information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on components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solidFill>
                            <a:srgbClr val="000000"/>
                          </a:solidFill>
                          <a:latin typeface="Chalkboard"/>
                          <a:cs typeface="Chalkboard"/>
                        </a:rPr>
                        <a:t>difficult to write</a:t>
                      </a:r>
                      <a:r>
                        <a:rPr kumimoji="1" lang="en-US" altLang="ja-JP" sz="2800" baseline="0" dirty="0" smtClean="0">
                          <a:solidFill>
                            <a:srgbClr val="000000"/>
                          </a:solidFill>
                          <a:latin typeface="Chalkboard"/>
                          <a:cs typeface="Chalkboard"/>
                        </a:rPr>
                        <a:t> programs</a:t>
                      </a:r>
                      <a:endParaRPr kumimoji="1" lang="ja-JP" altLang="en-US" sz="2800" dirty="0" smtClean="0">
                        <a:solidFill>
                          <a:srgbClr val="000000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4388" y="4734278"/>
            <a:ext cx="8910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Our work: </a:t>
            </a:r>
          </a:p>
          <a:p>
            <a:r>
              <a:rPr kumimoji="1" lang="en-US" altLang="ja-JP" sz="3200" dirty="0" smtClean="0">
                <a:latin typeface="Chalkboard"/>
                <a:cs typeface="Chalkboard"/>
              </a:rPr>
              <a:t>transformation to take the best of both worlds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71316" y="167310"/>
            <a:ext cx="8452982" cy="1783354"/>
          </a:xfrm>
          <a:prstGeom prst="wedgeRoundRectCallout">
            <a:avLst>
              <a:gd name="adj1" fmla="val 26351"/>
              <a:gd name="adj2" fmla="val 29398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E.g., tails of sorted lists are merely lists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Checking specs </a:t>
            </a:r>
            <a:r>
              <a:rPr lang="en-US" altLang="ja-JP" sz="4000" b="1" i="1" dirty="0" smtClean="0">
                <a:solidFill>
                  <a:srgbClr val="953735"/>
                </a:solidFill>
                <a:latin typeface="Chalkboard"/>
                <a:cs typeface="Chalkboard"/>
              </a:rPr>
              <a:t>at run time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can worsen asymptotic time complexity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5981700" y="1746250"/>
            <a:ext cx="1009650" cy="869950"/>
            <a:chOff x="5981700" y="1746250"/>
            <a:chExt cx="1009650" cy="869950"/>
          </a:xfrm>
        </p:grpSpPr>
        <p:sp>
          <p:nvSpPr>
            <p:cNvPr id="10" name="フリーフォーム 9"/>
            <p:cNvSpPr/>
            <p:nvPr/>
          </p:nvSpPr>
          <p:spPr>
            <a:xfrm>
              <a:off x="6121400" y="1746250"/>
              <a:ext cx="666750" cy="869950"/>
            </a:xfrm>
            <a:custGeom>
              <a:avLst/>
              <a:gdLst>
                <a:gd name="connsiteX0" fmla="*/ 0 w 666750"/>
                <a:gd name="connsiteY0" fmla="*/ 44450 h 869950"/>
                <a:gd name="connsiteX1" fmla="*/ 666750 w 666750"/>
                <a:gd name="connsiteY1" fmla="*/ 869950 h 869950"/>
                <a:gd name="connsiteX2" fmla="*/ 647700 w 666750"/>
                <a:gd name="connsiteY2" fmla="*/ 0 h 869950"/>
                <a:gd name="connsiteX3" fmla="*/ 0 w 666750"/>
                <a:gd name="connsiteY3" fmla="*/ 4445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0" h="869950">
                  <a:moveTo>
                    <a:pt x="0" y="44450"/>
                  </a:moveTo>
                  <a:lnTo>
                    <a:pt x="666750" y="869950"/>
                  </a:lnTo>
                  <a:lnTo>
                    <a:pt x="64770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FFFFFF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5981700" y="1784350"/>
              <a:ext cx="1009650" cy="0"/>
            </a:xfrm>
            <a:prstGeom prst="line">
              <a:avLst/>
            </a:prstGeom>
            <a:ln w="2540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71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 and cons as contracts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13011"/>
              </p:ext>
            </p:extLst>
          </p:nvPr>
        </p:nvGraphicFramePr>
        <p:xfrm>
          <a:off x="233818" y="1950664"/>
          <a:ext cx="8692779" cy="240791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7593"/>
                <a:gridCol w="2897593"/>
                <a:gridCol w="2897593"/>
              </a:tblGrid>
              <a:tr h="439038">
                <a:tc>
                  <a:txBody>
                    <a:bodyPr/>
                    <a:lstStyle/>
                    <a:p>
                      <a:pPr lvl="0" algn="ctr"/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Pros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Cons</a:t>
                      </a:r>
                      <a:endParaRPr kumimoji="1" lang="ja-JP" altLang="en-US" sz="2800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Extrinsic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style</a:t>
                      </a:r>
                    </a:p>
                    <a:p>
                      <a:pPr lvl="0" algn="ctr"/>
                      <a:r>
                        <a:rPr kumimoji="1" lang="en-US" altLang="ja-JP" sz="1800" baseline="0" dirty="0" smtClean="0">
                          <a:latin typeface="Chalkboard"/>
                          <a:cs typeface="Chalkboard"/>
                        </a:rPr>
                        <a:t>{x:int list|sorted x}</a:t>
                      </a:r>
                      <a:endParaRPr kumimoji="1" lang="ja-JP" altLang="en-US" sz="1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easy to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write programs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i="0" baseline="0" dirty="0" smtClean="0">
                          <a:solidFill>
                            <a:srgbClr val="000000"/>
                          </a:solidFill>
                          <a:latin typeface="Chalkboard"/>
                          <a:cs typeface="Chalkboard"/>
                        </a:rPr>
                        <a:t>poor information on components</a:t>
                      </a:r>
                      <a:endParaRPr kumimoji="1" lang="ja-JP" altLang="en-US" sz="2800" i="0" dirty="0" smtClean="0">
                        <a:solidFill>
                          <a:srgbClr val="000000"/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618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Intrinsic</a:t>
                      </a:r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style</a:t>
                      </a:r>
                    </a:p>
                    <a:p>
                      <a:pPr lvl="0" algn="ctr"/>
                      <a:r>
                        <a:rPr kumimoji="1" lang="en-US" altLang="ja-JP" sz="2000" dirty="0" smtClean="0">
                          <a:latin typeface="Chalkboard"/>
                          <a:cs typeface="Chalkboard"/>
                        </a:rPr>
                        <a:t>type</a:t>
                      </a:r>
                      <a:r>
                        <a:rPr kumimoji="1" lang="en-US" altLang="ja-JP" sz="2000" baseline="0" dirty="0" smtClean="0">
                          <a:latin typeface="Chalkboard"/>
                          <a:cs typeface="Chalkboard"/>
                        </a:rPr>
                        <a:t> sorted_list = …</a:t>
                      </a:r>
                      <a:endParaRPr kumimoji="1" lang="ja-JP" altLang="en-US" sz="20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halkboard"/>
                          <a:cs typeface="Chalkboard"/>
                        </a:rPr>
                        <a:t>rich</a:t>
                      </a: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 information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aseline="0" dirty="0" smtClean="0">
                          <a:latin typeface="Chalkboard"/>
                          <a:cs typeface="Chalkboard"/>
                        </a:rPr>
                        <a:t>on components</a:t>
                      </a:r>
                      <a:endParaRPr kumimoji="1" lang="ja-JP" altLang="en-US" sz="2800" dirty="0" smtClean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alkboard"/>
                          <a:cs typeface="Chalkboard"/>
                        </a:rPr>
                        <a:t>difficult to write</a:t>
                      </a:r>
                      <a:r>
                        <a:rPr kumimoji="1" lang="en-US" altLang="ja-JP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alkboard"/>
                          <a:cs typeface="Chalkboard"/>
                        </a:rPr>
                        <a:t> programs</a:t>
                      </a:r>
                      <a:endParaRPr kumimoji="1" lang="ja-JP" alt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4388" y="4734278"/>
            <a:ext cx="8910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Our work: </a:t>
            </a:r>
          </a:p>
          <a:p>
            <a:r>
              <a:rPr kumimoji="1" lang="en-US" altLang="ja-JP" sz="3200" dirty="0" smtClean="0">
                <a:latin typeface="Chalkboard"/>
                <a:cs typeface="Chalkboard"/>
              </a:rPr>
              <a:t>transformation to take the best of both worlds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71316" y="167310"/>
            <a:ext cx="8452982" cy="1783354"/>
          </a:xfrm>
          <a:prstGeom prst="wedgeRoundRectCallout">
            <a:avLst>
              <a:gd name="adj1" fmla="val 26351"/>
              <a:gd name="adj2" fmla="val 29398"/>
              <a:gd name="adj3" fmla="val 16667"/>
            </a:avLst>
          </a:prstGeom>
          <a:solidFill>
            <a:srgbClr val="FFFFFF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E.g., tails of sorted lists are merely lists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Checking specs </a:t>
            </a:r>
            <a:r>
              <a:rPr lang="en-US" altLang="ja-JP" sz="4000" b="1" i="1" dirty="0" smtClean="0">
                <a:solidFill>
                  <a:srgbClr val="953735"/>
                </a:solidFill>
                <a:latin typeface="Chalkboard"/>
                <a:cs typeface="Chalkboard"/>
              </a:rPr>
              <a:t>at run time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can worsen asymptotic time complexity 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5981700" y="1746250"/>
            <a:ext cx="1009650" cy="869950"/>
            <a:chOff x="5981700" y="1746250"/>
            <a:chExt cx="1009650" cy="869950"/>
          </a:xfrm>
        </p:grpSpPr>
        <p:sp>
          <p:nvSpPr>
            <p:cNvPr id="10" name="フリーフォーム 9"/>
            <p:cNvSpPr/>
            <p:nvPr/>
          </p:nvSpPr>
          <p:spPr>
            <a:xfrm>
              <a:off x="6121400" y="1746250"/>
              <a:ext cx="666750" cy="869950"/>
            </a:xfrm>
            <a:custGeom>
              <a:avLst/>
              <a:gdLst>
                <a:gd name="connsiteX0" fmla="*/ 0 w 666750"/>
                <a:gd name="connsiteY0" fmla="*/ 44450 h 869950"/>
                <a:gd name="connsiteX1" fmla="*/ 666750 w 666750"/>
                <a:gd name="connsiteY1" fmla="*/ 869950 h 869950"/>
                <a:gd name="connsiteX2" fmla="*/ 647700 w 666750"/>
                <a:gd name="connsiteY2" fmla="*/ 0 h 869950"/>
                <a:gd name="connsiteX3" fmla="*/ 0 w 666750"/>
                <a:gd name="connsiteY3" fmla="*/ 4445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0" h="869950">
                  <a:moveTo>
                    <a:pt x="0" y="44450"/>
                  </a:moveTo>
                  <a:lnTo>
                    <a:pt x="666750" y="869950"/>
                  </a:lnTo>
                  <a:lnTo>
                    <a:pt x="64770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FFFFFF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5981700" y="1784350"/>
              <a:ext cx="1009650" cy="0"/>
            </a:xfrm>
            <a:prstGeom prst="line">
              <a:avLst/>
            </a:prstGeom>
            <a:ln w="254000" cap="flat">
              <a:solidFill>
                <a:schemeClr val="bg1"/>
              </a:solidFill>
              <a:prstDash val="solid"/>
              <a:round/>
              <a:headEnd type="none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16"/>
          <p:cNvGrpSpPr/>
          <p:nvPr/>
        </p:nvGrpSpPr>
        <p:grpSpPr>
          <a:xfrm>
            <a:off x="371316" y="3911599"/>
            <a:ext cx="8452982" cy="2760808"/>
            <a:chOff x="371316" y="3911599"/>
            <a:chExt cx="8452982" cy="2760808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371316" y="4538326"/>
              <a:ext cx="8452982" cy="2134081"/>
            </a:xfrm>
            <a:prstGeom prst="wedgeRoundRectCallout">
              <a:avLst>
                <a:gd name="adj1" fmla="val 23812"/>
                <a:gd name="adj2" fmla="val -21759"/>
                <a:gd name="adj3" fmla="val 16667"/>
              </a:avLst>
            </a:prstGeom>
            <a:solidFill>
              <a:srgbClr val="FFFFFF"/>
            </a:solidFill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Representing relationship of components as types is unfamiliar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Library problem: e.g., </a:t>
              </a:r>
              <a:r>
                <a:rPr lang="en-US" altLang="ja-JP" sz="3600" b="1" i="1" dirty="0" smtClean="0">
                  <a:solidFill>
                    <a:srgbClr val="953735"/>
                  </a:solidFill>
                  <a:latin typeface="Chalkboard"/>
                  <a:cs typeface="Chalkboard"/>
                </a:rPr>
                <a:t>None</a:t>
              </a:r>
              <a:r>
                <a:rPr kumimoji="1" lang="en-US" altLang="ja-JP" sz="2800" dirty="0" smtClean="0">
                  <a:solidFill>
                    <a:srgbClr val="953735"/>
                  </a:solidFill>
                  <a:latin typeface="Chalkboard"/>
                  <a:cs typeface="Chalkboard"/>
                </a:rPr>
                <a:t> </a:t>
              </a:r>
              <a:r>
                <a:rPr kumimoji="1" lang="en-US" altLang="ja-JP" sz="28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of li</a:t>
              </a:r>
              <a:r>
                <a:rPr kumimoji="1" lang="en-US" altLang="ja-JP" sz="2800" dirty="0" smtClean="0">
                  <a:solidFill>
                    <a:schemeClr val="tx1"/>
                  </a:solidFill>
                  <a:latin typeface="Chalkboard"/>
                  <a:cs typeface="Chalkboard"/>
                </a:rPr>
                <a:t>st-functions can be applied to sorted_list</a:t>
              </a:r>
              <a:endParaRPr kumimoji="1" lang="ja-JP" altLang="en-US" sz="2800" dirty="0" smtClean="0">
                <a:solidFill>
                  <a:schemeClr val="tx1"/>
                </a:solidFill>
                <a:latin typeface="Chalkboard"/>
                <a:cs typeface="Chalkboard"/>
              </a:endParaRPr>
            </a:p>
          </p:txBody>
        </p:sp>
        <p:grpSp>
          <p:nvGrpSpPr>
            <p:cNvPr id="16" name="図形グループ 15"/>
            <p:cNvGrpSpPr/>
            <p:nvPr/>
          </p:nvGrpSpPr>
          <p:grpSpPr>
            <a:xfrm>
              <a:off x="5676900" y="3911599"/>
              <a:ext cx="1016000" cy="795866"/>
              <a:chOff x="5676900" y="3911599"/>
              <a:chExt cx="1016000" cy="795866"/>
            </a:xfrm>
          </p:grpSpPr>
          <p:sp>
            <p:nvSpPr>
              <p:cNvPr id="3" name="フリーフォーム 2"/>
              <p:cNvSpPr/>
              <p:nvPr/>
            </p:nvSpPr>
            <p:spPr>
              <a:xfrm rot="858428">
                <a:off x="5808133" y="3911599"/>
                <a:ext cx="736600" cy="795866"/>
              </a:xfrm>
              <a:custGeom>
                <a:avLst/>
                <a:gdLst>
                  <a:gd name="connsiteX0" fmla="*/ 50800 w 736600"/>
                  <a:gd name="connsiteY0" fmla="*/ 749300 h 795866"/>
                  <a:gd name="connsiteX1" fmla="*/ 643467 w 736600"/>
                  <a:gd name="connsiteY1" fmla="*/ 0 h 795866"/>
                  <a:gd name="connsiteX2" fmla="*/ 736600 w 736600"/>
                  <a:gd name="connsiteY2" fmla="*/ 795866 h 795866"/>
                  <a:gd name="connsiteX3" fmla="*/ 0 w 736600"/>
                  <a:gd name="connsiteY3" fmla="*/ 778933 h 795866"/>
                  <a:gd name="connsiteX4" fmla="*/ 50800 w 736600"/>
                  <a:gd name="connsiteY4" fmla="*/ 749300 h 79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600" h="795866">
                    <a:moveTo>
                      <a:pt x="50800" y="749300"/>
                    </a:moveTo>
                    <a:lnTo>
                      <a:pt x="643467" y="0"/>
                    </a:lnTo>
                    <a:lnTo>
                      <a:pt x="736600" y="795866"/>
                    </a:lnTo>
                    <a:lnTo>
                      <a:pt x="0" y="778933"/>
                    </a:lnTo>
                    <a:lnTo>
                      <a:pt x="50800" y="749300"/>
                    </a:lnTo>
                    <a:close/>
                  </a:path>
                </a:pathLst>
              </a:custGeom>
              <a:solidFill>
                <a:schemeClr val="bg1"/>
              </a:solidFill>
              <a:ln w="76200" cmpd="sng">
                <a:solidFill>
                  <a:srgbClr val="4F81B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3200" dirty="0" smtClean="0">
                  <a:solidFill>
                    <a:srgbClr val="000000"/>
                  </a:solidFill>
                  <a:latin typeface="Chalkboard"/>
                  <a:cs typeface="Chalkboard"/>
                </a:endParaRPr>
              </a:p>
            </p:txBody>
          </p:sp>
          <p:cxnSp>
            <p:nvCxnSpPr>
              <p:cNvPr id="5" name="直線コネクタ 4"/>
              <p:cNvCxnSpPr/>
              <p:nvPr/>
            </p:nvCxnSpPr>
            <p:spPr>
              <a:xfrm>
                <a:off x="5676900" y="4703231"/>
                <a:ext cx="1016000" cy="0"/>
              </a:xfrm>
              <a:prstGeom prst="line">
                <a:avLst/>
              </a:prstGeom>
              <a:ln w="254000" cap="flat">
                <a:solidFill>
                  <a:schemeClr val="bg1"/>
                </a:solidFill>
                <a:prstDash val="solid"/>
                <a:round/>
                <a:tailEnd type="non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8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>
              <a:spcBef>
                <a:spcPts val="0"/>
              </a:spcBef>
            </a:pPr>
            <a:r>
              <a:rPr lang="en-US" altLang="ja-JP" dirty="0" smtClean="0"/>
              <a:t>Goal of this work</a:t>
            </a:r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1927" y="2713763"/>
            <a:ext cx="8692777" cy="411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dirty="0" smtClean="0">
                <a:latin typeface="Chalkboard"/>
                <a:cs typeface="Chalkboard"/>
              </a:rPr>
              <a:t>Programmers write specs in extrinsic style</a:t>
            </a:r>
            <a:endParaRPr lang="en-US" altLang="ja-JP" sz="1600" dirty="0" smtClean="0">
              <a:latin typeface="Chalkboard"/>
              <a:cs typeface="Chalkboard"/>
              <a:sym typeface="Wingdings"/>
            </a:endParaRPr>
          </a:p>
          <a:p>
            <a:pPr marL="571500" indent="-514350">
              <a:buFont typeface="Arial"/>
              <a:buAutoNum type="arabicPeriod" startAt="2"/>
            </a:pPr>
            <a:r>
              <a:rPr lang="en-US" altLang="ja-JP" dirty="0" smtClean="0">
                <a:latin typeface="Chalkboard"/>
                <a:cs typeface="Chalkboard"/>
              </a:rPr>
              <a:t>Transform the program mechanically, as follows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ja-JP" dirty="0" smtClean="0">
                <a:latin typeface="Chalkboard"/>
                <a:cs typeface="Chalkboard"/>
              </a:rPr>
              <a:t>Obtain a spec in intrinsic style from each one in the program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ja-JP" dirty="0" smtClean="0">
                <a:latin typeface="Chalkboard"/>
                <a:cs typeface="Chalkboard"/>
              </a:rPr>
              <a:t>Transform the whole program to use the specs in intrinsic style</a:t>
            </a:r>
            <a:endParaRPr lang="ja-JP" altLang="en-US" dirty="0" smtClean="0">
              <a:latin typeface="Chalkboard"/>
              <a:cs typeface="Chalkboard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8801" y="1392697"/>
            <a:ext cx="797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>
                <a:latin typeface="Chalkboard"/>
                <a:cs typeface="Chalkboard"/>
              </a:rPr>
              <a:t>Easy-to-write, efficient specifications </a:t>
            </a:r>
            <a:endParaRPr lang="ja-JP" altLang="en-US" sz="3600" dirty="0">
              <a:latin typeface="Chalkboard"/>
              <a:cs typeface="Chalkboard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116868" y="2146620"/>
            <a:ext cx="2641476" cy="531367"/>
          </a:xfrm>
          <a:prstGeom prst="wedgeRoundRectCallout">
            <a:avLst>
              <a:gd name="adj1" fmla="val 5574"/>
              <a:gd name="adj2" fmla="val 82700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Easy-to-write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023983" y="3819545"/>
            <a:ext cx="2042682" cy="531367"/>
          </a:xfrm>
          <a:prstGeom prst="wedgeRoundRectCallout">
            <a:avLst>
              <a:gd name="adj1" fmla="val -32638"/>
              <a:gd name="adj2" fmla="val 8606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Efficient</a:t>
            </a:r>
            <a:endParaRPr kumimoji="1" lang="ja-JP" altLang="en-US" sz="28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4349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ideas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Static type translation from extrinsic style to intrinsic style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Casts between datatypes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3919" y="2784432"/>
            <a:ext cx="8601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{ x:int list | sorted } </a:t>
            </a:r>
            <a:r>
              <a:rPr kumimoji="1" lang="en-US" altLang="ja-JP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ja-JP" sz="3200" dirty="0" smtClean="0">
                <a:latin typeface="Chalkboard"/>
                <a:cs typeface="Chalkboard"/>
                <a:sym typeface="Wingdings"/>
              </a:rPr>
              <a:t> type sorted_list =</a:t>
            </a:r>
            <a:r>
              <a:rPr lang="ja-JP" altLang="en-US" sz="3200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altLang="ja-JP" sz="3200" dirty="0" smtClean="0">
                <a:latin typeface="Chalkboard"/>
                <a:cs typeface="Chalkboard"/>
                <a:sym typeface="Wingdings"/>
              </a:rPr>
              <a:t>… 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6217" y="4680618"/>
            <a:ext cx="7212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halkboard"/>
                <a:cs typeface="Chalkboard"/>
              </a:rPr>
              <a:t>SCons (1, SNil) : </a:t>
            </a:r>
            <a:r>
              <a:rPr lang="en-US" altLang="ja-JP" sz="3200" dirty="0" smtClean="0">
                <a:latin typeface="Chalkboard"/>
                <a:cs typeface="Chalkboard"/>
              </a:rPr>
              <a:t>sorted_</a:t>
            </a:r>
            <a:r>
              <a:rPr kumimoji="1" lang="en-US" altLang="ja-JP" sz="3200" dirty="0" smtClean="0">
                <a:latin typeface="Chalkboard"/>
                <a:cs typeface="Chalkboard"/>
              </a:rPr>
              <a:t>list     int list</a:t>
            </a:r>
          </a:p>
          <a:p>
            <a:r>
              <a:rPr lang="en-US" altLang="ja-JP" sz="3200" dirty="0" smtClean="0">
                <a:latin typeface="Chalkboard"/>
                <a:cs typeface="Chalkboard"/>
              </a:rPr>
              <a:t>Cons (1, Nil)</a:t>
            </a:r>
            <a:endParaRPr kumimoji="1" lang="ja-JP" altLang="en-US" sz="3200" dirty="0" smtClean="0">
              <a:latin typeface="Chalkboard"/>
              <a:cs typeface="Chalkboard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62831"/>
              </p:ext>
            </p:extLst>
          </p:nvPr>
        </p:nvGraphicFramePr>
        <p:xfrm>
          <a:off x="6374323" y="4776954"/>
          <a:ext cx="698397" cy="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284" name="数式" r:id="rId3" imgW="203200" imgH="127000" progId="Equation.3">
                  <p:embed/>
                </p:oleObj>
              </mc:Choice>
              <mc:Fallback>
                <p:oleObj name="数式" r:id="rId3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4323" y="4776954"/>
                        <a:ext cx="698397" cy="48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75706"/>
              </p:ext>
            </p:extLst>
          </p:nvPr>
        </p:nvGraphicFramePr>
        <p:xfrm>
          <a:off x="492972" y="5183511"/>
          <a:ext cx="694215" cy="52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285" name="数式" r:id="rId5" imgW="203200" imgH="152400" progId="Equation.3">
                  <p:embed/>
                </p:oleObj>
              </mc:Choice>
              <mc:Fallback>
                <p:oleObj name="数式" r:id="rId5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72" y="5183511"/>
                        <a:ext cx="694215" cy="52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26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200" y="1532468"/>
            <a:ext cx="8407400" cy="4525963"/>
          </a:xfrm>
        </p:spPr>
        <p:txBody>
          <a:bodyPr/>
          <a:lstStyle/>
          <a:p>
            <a:r>
              <a:rPr lang="en-US" altLang="ja-JP" dirty="0" smtClean="0"/>
              <a:t>Extends manifest contracts with algebraic datatypes and proves its type soundness</a:t>
            </a:r>
          </a:p>
          <a:p>
            <a:pPr lvl="1"/>
            <a:r>
              <a:rPr lang="en-US" altLang="ja-JP" dirty="0" smtClean="0"/>
              <a:t>The calculus allows casts between datatypes</a:t>
            </a:r>
          </a:p>
          <a:p>
            <a:r>
              <a:rPr kumimoji="1" lang="en-US" altLang="ja-JP" dirty="0" smtClean="0"/>
              <a:t>Formalizes type translation </a:t>
            </a:r>
            <a:r>
              <a:rPr lang="en-US" altLang="ja-JP" dirty="0" smtClean="0"/>
              <a:t>in the calculus and proves its correctness</a:t>
            </a:r>
          </a:p>
          <a:p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091020" y="4794115"/>
            <a:ext cx="7595780" cy="1264316"/>
          </a:xfrm>
          <a:prstGeom prst="wedgeRoundRectCallout">
            <a:avLst>
              <a:gd name="adj1" fmla="val 6220"/>
              <a:gd name="adj2" fmla="val -97976"/>
              <a:gd name="adj3" fmla="val 16667"/>
            </a:avLst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The generated datatype is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“equivalent”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to the original refinement type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228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Syntactic type </a:t>
            </a:r>
            <a:r>
              <a:rPr lang="en-US" altLang="ja-JP" dirty="0"/>
              <a:t>t</a:t>
            </a:r>
            <a:r>
              <a:rPr kumimoji="1" lang="en-US" altLang="ja-JP" dirty="0" smtClean="0"/>
              <a:t>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50952" y="2414831"/>
            <a:ext cx="5538576" cy="8145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600" dirty="0"/>
              <a:t>R</a:t>
            </a:r>
            <a:r>
              <a:rPr kumimoji="1" lang="en-US" altLang="ja-JP" sz="3600" dirty="0" smtClean="0"/>
              <a:t>efinement Type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96267" y="2396485"/>
            <a:ext cx="5879126" cy="748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600" dirty="0" smtClean="0">
                <a:latin typeface="Chalkboard"/>
                <a:cs typeface="Chalkboard"/>
              </a:rPr>
              <a:t>Alg. Datatype</a:t>
            </a:r>
            <a:endParaRPr lang="en-US" altLang="ja-JP" sz="3600" dirty="0">
              <a:latin typeface="Chalkboard"/>
              <a:cs typeface="Chalkboard"/>
            </a:endParaRPr>
          </a:p>
          <a:p>
            <a:pPr marL="0" indent="0" algn="ctr">
              <a:buFont typeface="Arial"/>
              <a:buNone/>
            </a:pPr>
            <a:endParaRPr lang="en-US" altLang="ja-JP" sz="3600" dirty="0" smtClean="0">
              <a:latin typeface="Chalkboard"/>
              <a:cs typeface="Chalkboard"/>
            </a:endParaRPr>
          </a:p>
          <a:p>
            <a:pPr marL="0" indent="0">
              <a:buFont typeface="Arial"/>
              <a:buNone/>
            </a:pPr>
            <a:endParaRPr lang="ja-JP" altLang="en-US" sz="3600" dirty="0">
              <a:latin typeface="Chalkboard"/>
              <a:cs typeface="Chalkboard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97587" y="2770880"/>
            <a:ext cx="1395311" cy="0"/>
          </a:xfrm>
          <a:prstGeom prst="straightConnector1">
            <a:avLst/>
          </a:prstGeom>
          <a:ln w="1270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87771" y="3336701"/>
            <a:ext cx="4845389" cy="800535"/>
          </a:xfrm>
          <a:prstGeom prst="roundRect">
            <a:avLst/>
          </a:prstGeom>
          <a:noFill/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{ x:int list | contains0 x }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0352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吹き出し 11"/>
          <p:cNvSpPr/>
          <p:nvPr/>
        </p:nvSpPr>
        <p:spPr>
          <a:xfrm>
            <a:off x="1810170" y="4543678"/>
            <a:ext cx="6814403" cy="1091197"/>
          </a:xfrm>
          <a:prstGeom prst="wedgeRoundRectCallout">
            <a:avLst>
              <a:gd name="adj1" fmla="val -30717"/>
              <a:gd name="adj2" fmla="val -87229"/>
              <a:gd name="adj3" fmla="val 16667"/>
            </a:avLst>
          </a:prstGeom>
          <a:solidFill>
            <a:schemeClr val="bg1"/>
          </a:solidFill>
          <a:ln w="762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is required to return integers when taking integer values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72" y="1405754"/>
            <a:ext cx="9071712" cy="1407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3400" dirty="0" smtClean="0"/>
              <a:t>We must establish </a:t>
            </a:r>
            <a:r>
              <a:rPr kumimoji="1" lang="en-US" altLang="ja-JP" sz="3400" b="1" i="1" dirty="0" smtClean="0"/>
              <a:t>safe interact </a:t>
            </a:r>
            <a:r>
              <a:rPr kumimoji="1" lang="en-US" altLang="ja-JP" sz="3400" dirty="0" smtClean="0"/>
              <a:t>between </a:t>
            </a:r>
          </a:p>
          <a:p>
            <a:pPr marL="0" indent="0" algn="ctr">
              <a:buNone/>
            </a:pPr>
            <a:r>
              <a:rPr kumimoji="1" lang="en-US" altLang="ja-JP" sz="3400" dirty="0" smtClean="0"/>
              <a:t>a certified and an uncertified world</a:t>
            </a:r>
            <a:endParaRPr kumimoji="1" lang="ja-JP" altLang="en-US" sz="34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" y="3380925"/>
            <a:ext cx="3817452" cy="135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let x : int = </a:t>
            </a:r>
            <a:r>
              <a:rPr lang="en-US" altLang="ja-JP" b="1" i="1" dirty="0" smtClean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 5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07121" y="2665386"/>
            <a:ext cx="3817452" cy="377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07121" y="3380923"/>
            <a:ext cx="3817452" cy="305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let g = …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85656" y="2737630"/>
            <a:ext cx="3271569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Statically typed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07121" y="2737630"/>
            <a:ext cx="3563328" cy="66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800" kern="1200">
                <a:solidFill>
                  <a:schemeClr val="tx1"/>
                </a:solidFill>
                <a:latin typeface="Chalkboard"/>
                <a:ea typeface="+mn-ea"/>
                <a:cs typeface="Chalkboar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Dynamically typed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129462" y="1528193"/>
            <a:ext cx="6944447" cy="1091197"/>
          </a:xfrm>
          <a:prstGeom prst="wedgeRoundRectCallout">
            <a:avLst>
              <a:gd name="adj1" fmla="val -28092"/>
              <a:gd name="adj2" fmla="val -6901"/>
              <a:gd name="adj3" fmla="val 16667"/>
            </a:avLst>
          </a:prstGeom>
          <a:solidFill>
            <a:schemeClr val="bg1"/>
          </a:solidFill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We need a way to check types of components in the uncertified side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251990" y="234415"/>
            <a:ext cx="7601369" cy="1238393"/>
            <a:chOff x="751194" y="77870"/>
            <a:chExt cx="7601369" cy="1238393"/>
          </a:xfrm>
        </p:grpSpPr>
        <p:sp>
          <p:nvSpPr>
            <p:cNvPr id="16" name="円形吹き出し 15"/>
            <p:cNvSpPr/>
            <p:nvPr/>
          </p:nvSpPr>
          <p:spPr>
            <a:xfrm>
              <a:off x="751194" y="77870"/>
              <a:ext cx="7601369" cy="1238393"/>
            </a:xfrm>
            <a:prstGeom prst="wedgeEllipseCallout">
              <a:avLst>
                <a:gd name="adj1" fmla="val -18463"/>
                <a:gd name="adj2" fmla="val 88431"/>
              </a:avLst>
            </a:prstGeom>
            <a:solidFill>
              <a:srgbClr val="FFFFFF"/>
            </a:solidFill>
            <a:ln w="76200" cmpd="sng">
              <a:solidFill>
                <a:srgbClr val="CC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000" indent="-342000" algn="ctr">
                <a:buFont typeface="Arial"/>
                <a:buChar char="•"/>
              </a:pPr>
              <a:endParaRPr kumimoji="1" lang="ja-JP" alt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51825" y="275534"/>
              <a:ext cx="74439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4000" b="1" i="1" dirty="0">
                  <a:solidFill>
                    <a:srgbClr val="000000"/>
                  </a:solidFill>
                  <a:latin typeface="Chalkboard"/>
                  <a:cs typeface="Chalkboard"/>
                </a:rPr>
                <a:t>D</a:t>
              </a:r>
              <a:r>
                <a:rPr lang="en-US" altLang="ja-JP" sz="4000" b="1" i="1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ynamic </a:t>
              </a:r>
              <a:r>
                <a:rPr lang="en-US" altLang="ja-JP" sz="4000" b="1" i="1" dirty="0">
                  <a:solidFill>
                    <a:srgbClr val="000000"/>
                  </a:solidFill>
                  <a:latin typeface="Chalkboard"/>
                  <a:cs typeface="Chalkboard"/>
                </a:rPr>
                <a:t>(run-time) checking!</a:t>
              </a:r>
              <a:endParaRPr lang="ja-JP" altLang="en-US" sz="4000" b="1" i="1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5" name="角丸四角形吹き出し 14"/>
          <p:cNvSpPr/>
          <p:nvPr/>
        </p:nvSpPr>
        <p:spPr>
          <a:xfrm>
            <a:off x="1944684" y="4436350"/>
            <a:ext cx="6103825" cy="1770956"/>
          </a:xfrm>
          <a:prstGeom prst="wedgeRoundRectCallout">
            <a:avLst>
              <a:gd name="adj1" fmla="val -30704"/>
              <a:gd name="adj2" fmla="val -66895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CC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It is checked at run time that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(1) </a:t>
            </a: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g 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is a function and </a:t>
            </a:r>
          </a:p>
          <a:p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(2) </a:t>
            </a: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Chalkboard"/>
                <a:cs typeface="Chalkboard"/>
              </a:rPr>
              <a:t>g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 returns integers</a:t>
            </a:r>
            <a:endParaRPr kumimoji="1" lang="ja-JP" altLang="en-US" sz="32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797300" y="2644854"/>
            <a:ext cx="5245100" cy="1755713"/>
          </a:xfrm>
          <a:prstGeom prst="wedgeRoundRectCallout">
            <a:avLst>
              <a:gd name="adj1" fmla="val -54653"/>
              <a:gd name="adj2" fmla="val -26983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i="1" dirty="0" smtClean="0">
                <a:solidFill>
                  <a:schemeClr val="tx1"/>
                </a:solidFill>
                <a:latin typeface="Chalkboard"/>
                <a:cs typeface="Chalkboard"/>
              </a:rPr>
              <a:t>no run-time errors except for interaction with the uncertified side</a:t>
            </a:r>
            <a:endParaRPr lang="ja-JP" altLang="en-US" sz="3200" b="1" i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3531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6" grpId="0"/>
      <p:bldP spid="7" grpId="0"/>
      <p:bldP spid="8" grpId="0"/>
      <p:bldP spid="11" grpId="0" animBg="1"/>
      <p:bldP spid="15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Running example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2468"/>
            <a:ext cx="8229600" cy="70359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An implementation of contains0 is:</a:t>
            </a:r>
            <a:endParaRPr kumimoji="1" lang="ja-JP" altLang="en-US" dirty="0"/>
          </a:p>
        </p:txBody>
      </p:sp>
      <p:sp>
        <p:nvSpPr>
          <p:cNvPr id="4" name="1 つの角を切り取った四角形 3"/>
          <p:cNvSpPr/>
          <p:nvPr/>
        </p:nvSpPr>
        <p:spPr>
          <a:xfrm>
            <a:off x="1076644" y="2633124"/>
            <a:ext cx="6989747" cy="2429319"/>
          </a:xfrm>
          <a:prstGeom prst="snip1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let contains0 y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 | Nil           </a:t>
            </a:r>
            <a:r>
              <a:rPr lang="en-US" altLang="ja-JP" sz="1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-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false</a:t>
            </a:r>
            <a:endParaRPr lang="en-US" altLang="ja-JP" sz="30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 | Cons (x, xs) </a:t>
            </a:r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-&gt;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if x = 0 then true </a:t>
            </a:r>
          </a:p>
          <a:p>
            <a:r>
              <a:rPr lang="en-US" altLang="ja-JP" sz="3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</a:t>
            </a:r>
            <a:r>
              <a:rPr lang="en-US" altLang="ja-JP" sz="1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else contains0 xs</a:t>
            </a:r>
          </a:p>
        </p:txBody>
      </p:sp>
    </p:spTree>
    <p:extLst>
      <p:ext uri="{BB962C8B-B14F-4D97-AF65-F5344CB8AC3E}">
        <p14:creationId xmlns:p14="http://schemas.microsoft.com/office/powerpoint/2010/main" val="104781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つの角を切り取った四角形 15"/>
          <p:cNvSpPr/>
          <p:nvPr/>
        </p:nvSpPr>
        <p:spPr>
          <a:xfrm>
            <a:off x="1402812" y="4633121"/>
            <a:ext cx="6438804" cy="1914066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let contains0 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Nil           </a:t>
            </a:r>
            <a:r>
              <a:rPr lang="en-US" altLang="ja-JP" sz="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-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false</a:t>
            </a:r>
            <a:endParaRPr lang="en-US" altLang="ja-JP" sz="28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Cons (x, xs)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-&gt;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= 0 then true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 else contains0 xs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Ideas of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Collect guard conditions </a:t>
            </a:r>
            <a:r>
              <a:rPr lang="en-US" altLang="ja-JP" dirty="0"/>
              <a:t>on execution paths reaching true from</a:t>
            </a:r>
            <a:r>
              <a:rPr lang="ja-JP" altLang="en-US" dirty="0"/>
              <a:t> </a:t>
            </a:r>
            <a:r>
              <a:rPr lang="en-US" altLang="ja-JP" dirty="0"/>
              <a:t>branches for </a:t>
            </a:r>
            <a:r>
              <a:rPr lang="en-US" altLang="ja-JP" dirty="0" smtClean="0"/>
              <a:t>Nil and Cons</a:t>
            </a:r>
            <a:endParaRPr lang="en-US" altLang="ja-JP" dirty="0">
              <a:sym typeface="Wingdings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278340" y="3249977"/>
            <a:ext cx="5677556" cy="1944327"/>
            <a:chOff x="278340" y="3148377"/>
            <a:chExt cx="5677556" cy="1944327"/>
          </a:xfrm>
          <a:solidFill>
            <a:srgbClr val="FFFFFF"/>
          </a:solidFill>
        </p:grpSpPr>
        <p:sp>
          <p:nvSpPr>
            <p:cNvPr id="5" name="角丸四角形吹き出し 4"/>
            <p:cNvSpPr/>
            <p:nvPr/>
          </p:nvSpPr>
          <p:spPr>
            <a:xfrm>
              <a:off x="278340" y="3148377"/>
              <a:ext cx="5677556" cy="1198529"/>
            </a:xfrm>
            <a:prstGeom prst="wedgeRoundRectCallout">
              <a:avLst>
                <a:gd name="adj1" fmla="val 15544"/>
                <a:gd name="adj2" fmla="val 3819"/>
                <a:gd name="adj3" fmla="val 16667"/>
              </a:avLst>
            </a:prstGeom>
            <a:grpFill/>
            <a:ln w="762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en-US" altLang="ja-JP" sz="3200" dirty="0" smtClean="0">
                  <a:solidFill>
                    <a:schemeClr val="accent1">
                      <a:lumMod val="50000"/>
                    </a:schemeClr>
                  </a:solidFill>
                  <a:latin typeface="Chalkboard"/>
                  <a:cs typeface="Chalkboard"/>
                </a:rPr>
                <a:t>There are no execution path for Nil</a:t>
              </a:r>
              <a:endPara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796365" y="4165604"/>
              <a:ext cx="905933" cy="927100"/>
            </a:xfrm>
            <a:custGeom>
              <a:avLst/>
              <a:gdLst>
                <a:gd name="connsiteX0" fmla="*/ 330200 w 774700"/>
                <a:gd name="connsiteY0" fmla="*/ 0 h 787400"/>
                <a:gd name="connsiteX1" fmla="*/ 0 w 774700"/>
                <a:gd name="connsiteY1" fmla="*/ 787400 h 787400"/>
                <a:gd name="connsiteX2" fmla="*/ 774700 w 774700"/>
                <a:gd name="connsiteY2" fmla="*/ 50800 h 787400"/>
                <a:gd name="connsiteX3" fmla="*/ 330200 w 774700"/>
                <a:gd name="connsiteY3" fmla="*/ 50800 h 787400"/>
                <a:gd name="connsiteX4" fmla="*/ 330200 w 774700"/>
                <a:gd name="connsiteY4" fmla="*/ 50800 h 787400"/>
                <a:gd name="connsiteX5" fmla="*/ 330200 w 774700"/>
                <a:gd name="connsiteY5" fmla="*/ 50800 h 787400"/>
                <a:gd name="connsiteX6" fmla="*/ 254000 w 774700"/>
                <a:gd name="connsiteY6" fmla="*/ 152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700" h="787400">
                  <a:moveTo>
                    <a:pt x="330200" y="0"/>
                  </a:moveTo>
                  <a:lnTo>
                    <a:pt x="0" y="787400"/>
                  </a:lnTo>
                  <a:lnTo>
                    <a:pt x="774700" y="50800"/>
                  </a:lnTo>
                  <a:lnTo>
                    <a:pt x="330200" y="50800"/>
                  </a:lnTo>
                  <a:lnTo>
                    <a:pt x="330200" y="50800"/>
                  </a:lnTo>
                  <a:lnTo>
                    <a:pt x="330200" y="50800"/>
                  </a:lnTo>
                  <a:lnTo>
                    <a:pt x="254000" y="152400"/>
                  </a:lnTo>
                </a:path>
              </a:pathLst>
            </a:custGeom>
            <a:grpFill/>
            <a:ln w="762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457200" y="1216417"/>
            <a:ext cx="8229600" cy="4447783"/>
            <a:chOff x="457200" y="1216417"/>
            <a:chExt cx="8229600" cy="4447783"/>
          </a:xfrm>
          <a:solidFill>
            <a:srgbClr val="FFFFFF"/>
          </a:solidFill>
        </p:grpSpPr>
        <p:sp>
          <p:nvSpPr>
            <p:cNvPr id="14" name="角丸四角形吹き出し 13"/>
            <p:cNvSpPr/>
            <p:nvPr/>
          </p:nvSpPr>
          <p:spPr>
            <a:xfrm>
              <a:off x="457200" y="1216417"/>
              <a:ext cx="8229600" cy="1762367"/>
            </a:xfrm>
            <a:prstGeom prst="wedgeRoundRectCallout">
              <a:avLst>
                <a:gd name="adj1" fmla="val 18042"/>
                <a:gd name="adj2" fmla="val 28171"/>
                <a:gd name="adj3" fmla="val 16667"/>
              </a:avLst>
            </a:prstGeom>
            <a:grpFill/>
            <a:ln w="762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  <a:latin typeface="Chalkboard"/>
                  <a:cs typeface="Chalkboard"/>
                </a:rPr>
                <a:t>There are two execution paths for Cons:</a:t>
              </a:r>
            </a:p>
            <a:p>
              <a:r>
                <a:rPr lang="en-US" altLang="ja-JP" sz="3200" dirty="0" smtClean="0">
                  <a:solidFill>
                    <a:schemeClr val="accent2">
                      <a:lumMod val="50000"/>
                    </a:schemeClr>
                  </a:solidFill>
                  <a:latin typeface="Chalkboard"/>
                  <a:cs typeface="Chalkboard"/>
                </a:rPr>
                <a:t>(1) x = 0 </a:t>
              </a:r>
            </a:p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  <a:latin typeface="Chalkboard"/>
                  <a:cs typeface="Chalkboard"/>
                </a:rPr>
                <a:t>(2) x ≠ 0 and contains xs</a:t>
              </a:r>
              <a:endParaRPr kumimoji="1" lang="ja-JP" altLang="en-US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784216" y="2819400"/>
              <a:ext cx="2057400" cy="2844800"/>
            </a:xfrm>
            <a:custGeom>
              <a:avLst/>
              <a:gdLst>
                <a:gd name="connsiteX0" fmla="*/ 1130300 w 2057400"/>
                <a:gd name="connsiteY0" fmla="*/ 0 h 2844800"/>
                <a:gd name="connsiteX1" fmla="*/ 0 w 2057400"/>
                <a:gd name="connsiteY1" fmla="*/ 2844800 h 2844800"/>
                <a:gd name="connsiteX2" fmla="*/ 2057400 w 2057400"/>
                <a:gd name="connsiteY2" fmla="*/ 12700 h 2844800"/>
                <a:gd name="connsiteX3" fmla="*/ 1130300 w 2057400"/>
                <a:gd name="connsiteY3" fmla="*/ 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2844800">
                  <a:moveTo>
                    <a:pt x="1130300" y="0"/>
                  </a:moveTo>
                  <a:lnTo>
                    <a:pt x="0" y="2844800"/>
                  </a:lnTo>
                  <a:lnTo>
                    <a:pt x="2057400" y="12700"/>
                  </a:lnTo>
                  <a:lnTo>
                    <a:pt x="1130300" y="0"/>
                  </a:lnTo>
                  <a:close/>
                </a:path>
              </a:pathLst>
            </a:custGeom>
            <a:grpFill/>
            <a:ln w="76200" cmpd="sng"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3200" dirty="0" smtClean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</p:grpSp>
      <p:cxnSp>
        <p:nvCxnSpPr>
          <p:cNvPr id="6" name="直線コネクタ 5"/>
          <p:cNvCxnSpPr/>
          <p:nvPr/>
        </p:nvCxnSpPr>
        <p:spPr>
          <a:xfrm flipV="1">
            <a:off x="4835948" y="4305300"/>
            <a:ext cx="960967" cy="4233"/>
          </a:xfrm>
          <a:prstGeom prst="line">
            <a:avLst/>
          </a:prstGeom>
          <a:ln w="203200" cap="flat">
            <a:solidFill>
              <a:schemeClr val="bg1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783282" y="2840566"/>
            <a:ext cx="1128818" cy="0"/>
          </a:xfrm>
          <a:prstGeom prst="line">
            <a:avLst/>
          </a:prstGeom>
          <a:ln w="203200" cap="flat">
            <a:solidFill>
              <a:schemeClr val="bg1"/>
            </a:solidFill>
            <a:prstDash val="solid"/>
            <a:round/>
            <a:headEnd type="none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2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つの角を切り取った四角形 7"/>
          <p:cNvSpPr/>
          <p:nvPr/>
        </p:nvSpPr>
        <p:spPr>
          <a:xfrm>
            <a:off x="1402812" y="4633121"/>
            <a:ext cx="6438804" cy="1914066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let contains0 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Nil           </a:t>
            </a:r>
            <a:r>
              <a:rPr lang="en-US" altLang="ja-JP" sz="8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-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false</a:t>
            </a:r>
            <a:endParaRPr lang="en-US" altLang="ja-JP" sz="28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Cons (x, xs)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-&gt;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= 0 then true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 else contains0 xs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Ideas of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dirty="0" smtClean="0">
                <a:sym typeface="Wingdings"/>
              </a:rPr>
              <a:t>The </a:t>
            </a:r>
            <a:r>
              <a:rPr lang="en-US" altLang="ja-JP" dirty="0">
                <a:sym typeface="Wingdings"/>
              </a:rPr>
              <a:t>new datatype has one constructor for each execution path; the contract of it is </a:t>
            </a:r>
            <a:r>
              <a:rPr lang="en-US" altLang="ja-JP" dirty="0" smtClean="0">
                <a:sym typeface="Wingdings"/>
              </a:rPr>
              <a:t>the </a:t>
            </a:r>
            <a:r>
              <a:rPr lang="en-US" altLang="ja-JP" dirty="0">
                <a:sym typeface="Wingdings"/>
              </a:rPr>
              <a:t>guard </a:t>
            </a:r>
            <a:r>
              <a:rPr lang="en-US" altLang="ja-JP" dirty="0" smtClean="0">
                <a:sym typeface="Wingdings"/>
              </a:rPr>
              <a:t>condition </a:t>
            </a:r>
            <a:r>
              <a:rPr lang="en-US" altLang="ja-JP" dirty="0">
                <a:sym typeface="Wingdings"/>
              </a:rPr>
              <a:t>for the path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457200" y="1842515"/>
            <a:ext cx="8515770" cy="2424241"/>
          </a:xfrm>
          <a:prstGeom prst="wedgeRoundRectCallout">
            <a:avLst>
              <a:gd name="adj1" fmla="val 18042"/>
              <a:gd name="adj2" fmla="val 28171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The new datatype</a:t>
            </a:r>
            <a:r>
              <a:rPr kumimoji="1" lang="ja-JP" altLang="en-US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τ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has two constructors</a:t>
            </a:r>
          </a:p>
          <a:p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(1) Cons</a:t>
            </a:r>
            <a:r>
              <a:rPr lang="en-US" altLang="ja-JP" sz="3200" baseline="-250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1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: { x:int | x = 0 } * int list</a:t>
            </a:r>
          </a:p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(2) Cons</a:t>
            </a:r>
            <a:r>
              <a:rPr kumimoji="1" lang="en-US" altLang="ja-JP" sz="3200" baseline="-25000" dirty="0" smtClean="0">
                <a:solidFill>
                  <a:srgbClr val="632523"/>
                </a:solidFill>
                <a:latin typeface="Chalkboard"/>
                <a:cs typeface="Chalkboard"/>
              </a:rPr>
              <a:t>2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: { x:int | x ≠ 0 } * </a:t>
            </a:r>
          </a:p>
          <a:p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               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Chalkboard"/>
                <a:cs typeface="Chalkboard"/>
              </a:rPr>
              <a:t>{ xs:int list | contains0 xs }</a:t>
            </a:r>
            <a:endParaRPr kumimoji="1" lang="ja-JP" altLang="en-US" sz="3200" dirty="0" smtClean="0">
              <a:solidFill>
                <a:schemeClr val="accent2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986891" y="4481415"/>
            <a:ext cx="5986079" cy="1577015"/>
          </a:xfrm>
          <a:prstGeom prst="wedgeRoundRectCallout">
            <a:avLst>
              <a:gd name="adj1" fmla="val 18042"/>
              <a:gd name="adj2" fmla="val 28171"/>
              <a:gd name="adj3" fmla="val 16667"/>
            </a:avLst>
          </a:prstGeom>
          <a:solidFill>
            <a:srgbClr val="FFFFFF"/>
          </a:solidFill>
          <a:ln w="76200" cmpd="sng"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The guard conditions for Cons:</a:t>
            </a:r>
          </a:p>
          <a:p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(1) x = 0</a:t>
            </a:r>
          </a:p>
          <a:p>
            <a:r>
              <a:rPr kumimoji="1"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t>(2) x ≠ 0 and contains xs</a:t>
            </a:r>
            <a:endParaRPr kumimoji="1" lang="ja-JP" altLang="en-US" sz="2800" dirty="0" smtClean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2415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Ideas of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ja-JP" dirty="0">
                <a:sym typeface="Wingdings"/>
              </a:rPr>
              <a:t>The recursive call becomes type-level recursion </a:t>
            </a:r>
          </a:p>
          <a:p>
            <a:pPr marL="514350" indent="-514350">
              <a:buFont typeface="+mj-lt"/>
              <a:buAutoNum type="arabicPeriod" startAt="3"/>
            </a:pPr>
            <a:endParaRPr lang="ja-JP" altLang="en-US" dirty="0"/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1402812" y="4633121"/>
            <a:ext cx="6438804" cy="1914066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let contains0 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Nil            -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false</a:t>
            </a:r>
            <a:endParaRPr lang="en-US" altLang="ja-JP" sz="28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Cons (x, xs)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-&gt;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= 0 then true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 else contains0 xs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457200" y="1842515"/>
            <a:ext cx="8515770" cy="2424241"/>
          </a:xfrm>
          <a:prstGeom prst="wedgeRoundRectCallout">
            <a:avLst>
              <a:gd name="adj1" fmla="val 18042"/>
              <a:gd name="adj2" fmla="val 28171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The new datatype</a:t>
            </a:r>
            <a:r>
              <a:rPr lang="ja-JP" altLang="en-US" sz="3200" dirty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rgbClr val="632523"/>
                </a:solidFill>
                <a:latin typeface="Osaka"/>
                <a:ea typeface="Osaka"/>
                <a:cs typeface="Osaka"/>
              </a:rPr>
              <a:t>τ</a:t>
            </a:r>
            <a:r>
              <a:rPr lang="en-US" altLang="ja-JP" sz="3200" dirty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has two constructors</a:t>
            </a:r>
          </a:p>
          <a:p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(1) Cons</a:t>
            </a:r>
            <a:r>
              <a:rPr lang="en-US" altLang="ja-JP" sz="3200" baseline="-25000" dirty="0" smtClean="0">
                <a:solidFill>
                  <a:srgbClr val="632523"/>
                </a:solidFill>
                <a:latin typeface="Chalkboard"/>
                <a:cs typeface="Chalkboard"/>
              </a:rPr>
              <a:t>1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 : { x:int | x = 0 } * int list</a:t>
            </a:r>
          </a:p>
          <a:p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(2) Cons</a:t>
            </a:r>
            <a:r>
              <a:rPr kumimoji="1" lang="en-US" altLang="ja-JP" sz="3200" baseline="-25000" dirty="0" smtClean="0">
                <a:solidFill>
                  <a:srgbClr val="632523"/>
                </a:solidFill>
                <a:latin typeface="Chalkboard"/>
                <a:cs typeface="Chalkboard"/>
              </a:rPr>
              <a:t>2</a:t>
            </a:r>
            <a:r>
              <a:rPr kumimoji="1" lang="en-US" altLang="ja-JP" sz="2400" dirty="0" smtClean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: { x:int | x ≠ 0 } * </a:t>
            </a:r>
          </a:p>
          <a:p>
            <a:r>
              <a:rPr lang="en-US" altLang="ja-JP" sz="3200" dirty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                </a:t>
            </a:r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{ xs:int list | contains0 xs }</a:t>
            </a:r>
            <a:endParaRPr kumimoji="1" lang="ja-JP" altLang="en-US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9189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Ideas of translation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ja-JP" dirty="0">
                <a:sym typeface="Wingdings"/>
              </a:rPr>
              <a:t>The recursive call becomes type-level recursion </a:t>
            </a:r>
          </a:p>
          <a:p>
            <a:pPr marL="514350" indent="-514350">
              <a:buFont typeface="+mj-lt"/>
              <a:buAutoNum type="arabicPeriod" startAt="3"/>
            </a:pPr>
            <a:endParaRPr lang="ja-JP" altLang="en-US" dirty="0"/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1402812" y="4633121"/>
            <a:ext cx="6438804" cy="1914066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let contains0 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Nil            -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false</a:t>
            </a:r>
            <a:endParaRPr lang="en-US" altLang="ja-JP" sz="28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| Cons (x, xs)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-&gt;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if x = 0 then true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  else contains0 xs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457200" y="1842515"/>
            <a:ext cx="8515770" cy="2424241"/>
          </a:xfrm>
          <a:prstGeom prst="wedgeRoundRectCallout">
            <a:avLst>
              <a:gd name="adj1" fmla="val 18042"/>
              <a:gd name="adj2" fmla="val 28171"/>
              <a:gd name="adj3" fmla="val 16667"/>
            </a:avLst>
          </a:prstGeom>
          <a:solidFill>
            <a:srgbClr val="FFFFFF"/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The new datatype</a:t>
            </a:r>
            <a:r>
              <a:rPr lang="ja-JP" altLang="en-US" sz="3200" dirty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lang="en-US" altLang="ja-JP" sz="3200" dirty="0">
                <a:solidFill>
                  <a:srgbClr val="632523"/>
                </a:solidFill>
                <a:latin typeface="Osaka"/>
                <a:ea typeface="Osaka"/>
                <a:cs typeface="Osaka"/>
              </a:rPr>
              <a:t>τ</a:t>
            </a:r>
            <a:r>
              <a:rPr lang="en-US" altLang="ja-JP" sz="3200" dirty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has two constructors</a:t>
            </a:r>
          </a:p>
          <a:p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(1) Cons</a:t>
            </a:r>
            <a:r>
              <a:rPr lang="en-US" altLang="ja-JP" sz="3200" baseline="-25000" dirty="0" smtClean="0">
                <a:solidFill>
                  <a:srgbClr val="632523"/>
                </a:solidFill>
                <a:latin typeface="Chalkboard"/>
                <a:cs typeface="Chalkboard"/>
              </a:rPr>
              <a:t>1</a:t>
            </a:r>
            <a:r>
              <a:rPr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 : { x:int | x = 0 } * int list</a:t>
            </a:r>
          </a:p>
          <a:p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(2) Cons</a:t>
            </a:r>
            <a:r>
              <a:rPr kumimoji="1" lang="en-US" altLang="ja-JP" sz="3200" baseline="-25000" dirty="0" smtClean="0">
                <a:solidFill>
                  <a:srgbClr val="632523"/>
                </a:solidFill>
                <a:latin typeface="Chalkboard"/>
                <a:cs typeface="Chalkboard"/>
              </a:rPr>
              <a:t>2</a:t>
            </a:r>
            <a:r>
              <a:rPr kumimoji="1" lang="en-US" altLang="ja-JP" sz="2400" dirty="0" smtClean="0">
                <a:solidFill>
                  <a:srgbClr val="632523"/>
                </a:solidFill>
                <a:latin typeface="Chalkboard"/>
                <a:cs typeface="Chalkboard"/>
              </a:rPr>
              <a:t> </a:t>
            </a:r>
            <a:r>
              <a:rPr kumimoji="1" lang="en-US" altLang="ja-JP" sz="3200" dirty="0" smtClean="0">
                <a:solidFill>
                  <a:srgbClr val="632523"/>
                </a:solidFill>
                <a:latin typeface="Chalkboard"/>
                <a:cs typeface="Chalkboard"/>
              </a:rPr>
              <a:t>: { x:int | x ≠ 0 } *</a:t>
            </a:r>
            <a:endParaRPr lang="en-US" altLang="ja-JP" sz="5000" b="1" i="1" dirty="0">
              <a:solidFill>
                <a:srgbClr val="632523"/>
              </a:solidFill>
              <a:latin typeface="Osaka"/>
              <a:ea typeface="Osaka"/>
              <a:cs typeface="Osaka"/>
            </a:endParaRPr>
          </a:p>
          <a:p>
            <a:endParaRPr kumimoji="1" lang="en-US" altLang="ja-JP" sz="3200" dirty="0" smtClean="0">
              <a:solidFill>
                <a:srgbClr val="632523"/>
              </a:solidFill>
              <a:latin typeface="Chalkboard"/>
              <a:cs typeface="Chalkboard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74928" y="2908279"/>
            <a:ext cx="59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i="1" dirty="0">
                <a:solidFill>
                  <a:srgbClr val="632523"/>
                </a:solidFill>
                <a:latin typeface="Osaka"/>
                <a:ea typeface="Osaka"/>
                <a:cs typeface="Osaka"/>
              </a:rPr>
              <a:t>τ</a:t>
            </a:r>
            <a:endParaRPr lang="ja-JP" altLang="en-US" sz="4000" dirty="0">
              <a:solidFill>
                <a:srgbClr val="632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Resulting datatype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578130" y="2440108"/>
            <a:ext cx="0" cy="1379832"/>
          </a:xfrm>
          <a:prstGeom prst="straightConnector1">
            <a:avLst/>
          </a:prstGeom>
          <a:ln w="127000" cmpd="sng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 つの角を切り取った四角形 8"/>
          <p:cNvSpPr/>
          <p:nvPr/>
        </p:nvSpPr>
        <p:spPr>
          <a:xfrm>
            <a:off x="5083643" y="1351922"/>
            <a:ext cx="3895257" cy="1446272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let contains0 y 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= match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y 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ja-JP" altLang="en-US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| Nil           -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&gt; false</a:t>
            </a:r>
          </a:p>
          <a:p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| Cons (x, xs) -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&gt;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if x 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= 0 then true </a:t>
            </a:r>
            <a:endParaRPr lang="en-US" altLang="ja-JP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                   </a:t>
            </a:r>
            <a:r>
              <a:rPr lang="en-US" altLang="ja-JP" sz="6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else contains0 </a:t>
            </a:r>
            <a:r>
              <a:rPr lang="en-US" altLang="ja-JP" dirty="0">
                <a:solidFill>
                  <a:srgbClr val="000000"/>
                </a:solidFill>
                <a:latin typeface="Chalkboard"/>
                <a:cs typeface="Chalkboard"/>
              </a:rPr>
              <a:t>x</a:t>
            </a:r>
            <a:r>
              <a:rPr lang="en-US" altLang="ja-JP" dirty="0" smtClean="0">
                <a:solidFill>
                  <a:srgbClr val="000000"/>
                </a:solidFill>
                <a:latin typeface="Chalkboard"/>
                <a:cs typeface="Chalkboard"/>
              </a:rPr>
              <a:t>s</a:t>
            </a:r>
            <a:endParaRPr lang="ja-JP" altLang="en-US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0" name="1 つの角を切り取った四角形 9"/>
          <p:cNvSpPr/>
          <p:nvPr/>
        </p:nvSpPr>
        <p:spPr>
          <a:xfrm>
            <a:off x="763219" y="4029735"/>
            <a:ext cx="7852037" cy="1927132"/>
          </a:xfrm>
          <a:prstGeom prst="snip1Rect">
            <a:avLst/>
          </a:prstGeom>
          <a:noFill/>
          <a:ln w="762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type τ =</a:t>
            </a:r>
            <a:endParaRPr lang="en-US" altLang="ja-JP" sz="3600" dirty="0">
              <a:solidFill>
                <a:srgbClr val="000000"/>
              </a:solidFill>
              <a:latin typeface="Chalkboard"/>
              <a:ea typeface="Osaka"/>
              <a:cs typeface="Chalkboard"/>
            </a:endParaRPr>
          </a:p>
          <a:p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| Cons</a:t>
            </a:r>
            <a:r>
              <a:rPr lang="en-US" altLang="ja-JP" sz="3600" baseline="-250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1</a:t>
            </a:r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of { x:int | x </a:t>
            </a:r>
            <a:r>
              <a:rPr lang="en-US" altLang="ja-JP" sz="36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= </a:t>
            </a:r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0 } * </a:t>
            </a:r>
            <a:r>
              <a:rPr lang="en-US" altLang="ja-JP" sz="36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int list</a:t>
            </a:r>
          </a:p>
          <a:p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| Cons</a:t>
            </a:r>
            <a:r>
              <a:rPr lang="en-US" altLang="ja-JP" sz="3600" baseline="-250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2</a:t>
            </a:r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of { x:int | x ≠ 0 } *</a:t>
            </a:r>
            <a:r>
              <a:rPr lang="en-US" altLang="ja-JP" sz="3600" dirty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 </a:t>
            </a:r>
            <a:r>
              <a:rPr lang="en-US" altLang="ja-JP" sz="3600" dirty="0" smtClean="0">
                <a:solidFill>
                  <a:srgbClr val="000000"/>
                </a:solidFill>
                <a:latin typeface="Chalkboard"/>
                <a:ea typeface="Osaka"/>
                <a:cs typeface="Chalkboard"/>
              </a:rPr>
              <a:t>τ</a:t>
            </a:r>
          </a:p>
        </p:txBody>
      </p:sp>
      <p:sp>
        <p:nvSpPr>
          <p:cNvPr id="7" name="1 つの角を切り取った四角形 6"/>
          <p:cNvSpPr/>
          <p:nvPr/>
        </p:nvSpPr>
        <p:spPr>
          <a:xfrm>
            <a:off x="180040" y="1421081"/>
            <a:ext cx="4718279" cy="653977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  <a:latin typeface="Chalkboard"/>
                <a:cs typeface="Chalkboard"/>
              </a:rPr>
              <a:t> { x:int list | contains0 x }</a:t>
            </a:r>
            <a:endParaRPr lang="ja-JP" altLang="en-US" sz="30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10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examples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Sorted lists</a:t>
            </a:r>
          </a:p>
          <a:p>
            <a:r>
              <a:rPr kumimoji="1" lang="en-US" altLang="ja-JP" dirty="0" smtClean="0"/>
              <a:t>Binary search trees</a:t>
            </a:r>
          </a:p>
          <a:p>
            <a:r>
              <a:rPr lang="en-US" altLang="ja-JP" dirty="0" smtClean="0"/>
              <a:t>Red-black trees</a:t>
            </a:r>
            <a:endParaRPr lang="en-US" altLang="ja-JP" dirty="0"/>
          </a:p>
          <a:p>
            <a:r>
              <a:rPr lang="en-US" altLang="ja-JP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440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examples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Sorted lists</a:t>
            </a:r>
          </a:p>
          <a:p>
            <a:r>
              <a:rPr kumimoji="1" lang="en-US" altLang="ja-JP" dirty="0" smtClean="0"/>
              <a:t>Binary search trees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Red-black trees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534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red-black trees</a:t>
            </a:r>
            <a:endParaRPr kumimoji="1" lang="ja-JP" altLang="en-US" dirty="0"/>
          </a:p>
        </p:txBody>
      </p:sp>
      <p:sp>
        <p:nvSpPr>
          <p:cNvPr id="4" name="1 つの角を切り取った四角形 3"/>
          <p:cNvSpPr/>
          <p:nvPr/>
        </p:nvSpPr>
        <p:spPr>
          <a:xfrm>
            <a:off x="218143" y="1465195"/>
            <a:ext cx="4696757" cy="1239905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type tree =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L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N of color * int * tree * tree</a:t>
            </a:r>
          </a:p>
        </p:txBody>
      </p:sp>
      <p:sp>
        <p:nvSpPr>
          <p:cNvPr id="5" name="1 つの角を切り取った四角形 4"/>
          <p:cNvSpPr/>
          <p:nvPr/>
        </p:nvSpPr>
        <p:spPr>
          <a:xfrm>
            <a:off x="218140" y="2984499"/>
            <a:ext cx="8746563" cy="3670301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32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let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(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t:tree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(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n:int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,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c:color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=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match t 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with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L           </a:t>
            </a:r>
            <a:r>
              <a:rPr lang="en-US" altLang="ja-JP" sz="10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-&gt; c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~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 &amp;&amp; n = 0</a:t>
            </a:r>
            <a:endParaRPr lang="en-US" altLang="ja-JP" sz="24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| N (c’,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_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l,</a:t>
            </a:r>
            <a:r>
              <a:rPr lang="en-US" altLang="ja-JP" sz="2400" dirty="0" err="1">
                <a:solidFill>
                  <a:srgbClr val="000000"/>
                </a:solidFill>
                <a:latin typeface="Chalkboard"/>
                <a:cs typeface="Chalkboard"/>
              </a:rPr>
              <a:t>r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-&gt; c ~ c’ &amp;&amp;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(if c’ = Red then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 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l (n,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&amp;&amp;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r (n,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else if c’ = Black then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  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l (n-1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&amp;&amp;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r (n-1</a:t>
            </a:r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halkboard"/>
                <a:cs typeface="Chalkboard"/>
              </a:rPr>
              <a:t>    else false</a:t>
            </a:r>
            <a:endParaRPr lang="en-US" altLang="ja-JP" sz="24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5297395" y="1465195"/>
            <a:ext cx="3389405" cy="1239905"/>
          </a:xfrm>
          <a:prstGeom prst="snip1Rect">
            <a:avLst/>
          </a:prstGeom>
          <a:noFill/>
          <a:ln w="76200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type color = 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Red 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halkboard"/>
                <a:cs typeface="Chalkboard"/>
              </a:rPr>
              <a:t>| </a:t>
            </a:r>
            <a:r>
              <a:rPr lang="en-US" altLang="ja-JP" sz="20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endParaRPr lang="en-US" altLang="ja-JP" sz="20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209800" y="1289050"/>
            <a:ext cx="6553200" cy="1765300"/>
          </a:xfrm>
          <a:prstGeom prst="wedgeRoundRectCallout">
            <a:avLst>
              <a:gd name="adj1" fmla="val -56794"/>
              <a:gd name="adj2" fmla="val 71936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Tree t is red-black</a:t>
            </a:r>
            <a:br>
              <a:rPr kumimoji="1"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dirty="0" err="1" smtClean="0">
                <a:solidFill>
                  <a:srgbClr val="000000"/>
                </a:solidFill>
                <a:latin typeface="Chalkboard"/>
                <a:cs typeface="Chalkboard"/>
              </a:rPr>
              <a:t>iff</a:t>
            </a: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/>
            </a:r>
            <a:b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∃n. 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t (n,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    true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63011"/>
              </p:ext>
            </p:extLst>
          </p:nvPr>
        </p:nvGraphicFramePr>
        <p:xfrm>
          <a:off x="6974259" y="2425700"/>
          <a:ext cx="679854" cy="50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57" name="数式" r:id="rId3" imgW="203200" imgH="152400" progId="Equation.3">
                  <p:embed/>
                </p:oleObj>
              </mc:Choice>
              <mc:Fallback>
                <p:oleObj name="数式" r:id="rId3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4259" y="2425700"/>
                        <a:ext cx="679854" cy="509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07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つの角を切り取った四角形 9"/>
          <p:cNvSpPr/>
          <p:nvPr/>
        </p:nvSpPr>
        <p:spPr>
          <a:xfrm>
            <a:off x="232243" y="1417638"/>
            <a:ext cx="8732462" cy="5084762"/>
          </a:xfrm>
          <a:prstGeom prst="snip1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6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ype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n:int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,</a:t>
            </a:r>
            <a:r>
              <a:rPr lang="ja-JP" altLang="en-US" sz="2900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=</a:t>
            </a:r>
          </a:p>
          <a:p>
            <a:endParaRPr lang="en-US" altLang="ja-JP" sz="10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L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_:unit |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c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~ Black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&amp;&amp; </a:t>
            </a:r>
            <a:r>
              <a:rPr lang="en-US" altLang="ja-JP" sz="2800" dirty="0">
                <a:solidFill>
                  <a:srgbClr val="000000"/>
                </a:solidFill>
                <a:latin typeface="Chalkboard"/>
                <a:cs typeface="Chalkboard"/>
              </a:rPr>
              <a:t>n = </a:t>
            </a:r>
            <a:r>
              <a:rPr lang="en-US" altLang="ja-JP" sz="2800" dirty="0" smtClean="0">
                <a:solidFill>
                  <a:srgbClr val="000000"/>
                </a:solidFill>
                <a:latin typeface="Chalkboard"/>
                <a:cs typeface="Chalkboard"/>
              </a:rPr>
              <a:t>0 }</a:t>
            </a:r>
            <a:endParaRPr lang="en-US" altLang="ja-JP" sz="29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endParaRPr lang="en-US" altLang="ja-JP" sz="1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N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1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c’:color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c ~ c’ &amp;&amp; c’ = Red }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int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(n,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(n,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</a:p>
          <a:p>
            <a:endParaRPr lang="en-US" altLang="ja-JP" sz="10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N</a:t>
            </a:r>
            <a:r>
              <a:rPr lang="en-US" altLang="ja-JP" sz="2900" baseline="-25000" dirty="0" smtClean="0">
                <a:solidFill>
                  <a:srgbClr val="000000"/>
                </a:solidFill>
                <a:latin typeface="Chalkboard"/>
                <a:cs typeface="Chalkboard"/>
              </a:rPr>
              <a:t>2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of {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c’:color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| c ~ c’ &amp;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&amp; c = Black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}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int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(n-1,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*</a:t>
            </a:r>
          </a:p>
          <a:p>
            <a:r>
              <a:rPr lang="en-US" altLang="ja-JP" sz="2900" dirty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        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’ (n-1, </a:t>
            </a:r>
            <a:r>
              <a:rPr lang="en-US" altLang="ja-JP" sz="2900" dirty="0" err="1" smtClean="0">
                <a:solidFill>
                  <a:srgbClr val="000000"/>
                </a:solidFill>
                <a:latin typeface="Chalkboard"/>
                <a:cs typeface="Chalkboard"/>
              </a:rPr>
              <a:t>DontCare</a:t>
            </a:r>
            <a:r>
              <a:rPr lang="en-US" altLang="ja-JP" sz="2900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endParaRPr lang="en-US" altLang="ja-JP" sz="2900" dirty="0" smtClean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Example: red-black trees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2844800" y="1606550"/>
            <a:ext cx="6119905" cy="1377950"/>
          </a:xfrm>
          <a:prstGeom prst="wedgeRoundRectCallout">
            <a:avLst>
              <a:gd name="adj1" fmla="val -22148"/>
              <a:gd name="adj2" fmla="val 19418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∃n. </a:t>
            </a:r>
            <a:r>
              <a:rPr lang="en-US" altLang="ja-JP" sz="3200" b="1" dirty="0" err="1" smtClean="0">
                <a:solidFill>
                  <a:srgbClr val="000000"/>
                </a:solidFill>
                <a:latin typeface="Chalkboard"/>
                <a:cs typeface="Chalkboard"/>
              </a:rPr>
              <a:t>rbtree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’ (n, 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Black</a:t>
            </a:r>
            <a:r>
              <a:rPr lang="en-US" altLang="ja-JP" sz="3200" b="1" dirty="0" smtClean="0">
                <a:solidFill>
                  <a:srgbClr val="000000"/>
                </a:solidFill>
                <a:latin typeface="Chalkboard"/>
                <a:cs typeface="Chalkboard"/>
              </a:rPr>
              <a:t>)</a:t>
            </a:r>
            <a:r>
              <a:rPr lang="en-US" altLang="ja-JP" sz="3200" i="1" dirty="0" smtClean="0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br>
              <a:rPr lang="en-US" altLang="ja-JP" sz="3200" i="1" dirty="0" smtClean="0">
                <a:solidFill>
                  <a:srgbClr val="000000"/>
                </a:solidFill>
                <a:latin typeface="Chalkboard"/>
                <a:cs typeface="Chalkboard"/>
              </a:rPr>
            </a:br>
            <a:r>
              <a:rPr lang="en-US" altLang="ja-JP" sz="3200" dirty="0" smtClean="0">
                <a:solidFill>
                  <a:srgbClr val="000000"/>
                </a:solidFill>
                <a:latin typeface="Chalkboard"/>
                <a:cs typeface="Chalkboard"/>
              </a:rPr>
              <a:t>represent red-black trees</a:t>
            </a:r>
          </a:p>
        </p:txBody>
      </p:sp>
    </p:spTree>
    <p:extLst>
      <p:ext uri="{BB962C8B-B14F-4D97-AF65-F5344CB8AC3E}">
        <p14:creationId xmlns:p14="http://schemas.microsoft.com/office/powerpoint/2010/main" val="314749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 cmpd="sng"/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3200" dirty="0" smtClean="0">
            <a:solidFill>
              <a:srgbClr val="000000"/>
            </a:solidFill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ap="flat">
          <a:solidFill>
            <a:schemeClr val="accent1">
              <a:lumMod val="50000"/>
            </a:schemeClr>
          </a:solidFill>
          <a:prstDash val="solid"/>
          <a:round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3200" dirty="0" smtClean="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46206</TotalTime>
  <Words>8077</Words>
  <Application>Microsoft Macintosh PowerPoint</Application>
  <PresentationFormat>画面に合わせる (4:3)</PresentationFormat>
  <Paragraphs>1284</Paragraphs>
  <Slides>123</Slides>
  <Notes>29</Notes>
  <HiddenSlides>10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123</vt:i4>
      </vt:variant>
    </vt:vector>
  </HeadingPairs>
  <TitlesOfParts>
    <vt:vector size="125" baseType="lpstr">
      <vt:lpstr>ホワイト</vt:lpstr>
      <vt:lpstr>数式</vt:lpstr>
      <vt:lpstr>An Integrated Theory of Type-Based Static and Dynamic Verification </vt:lpstr>
      <vt:lpstr>Software</vt:lpstr>
      <vt:lpstr>Type system</vt:lpstr>
      <vt:lpstr>Type system</vt:lpstr>
      <vt:lpstr>Type system</vt:lpstr>
      <vt:lpstr>Type system</vt:lpstr>
      <vt:lpstr>Trade-off between typing styles</vt:lpstr>
      <vt:lpstr>Our goal</vt:lpstr>
      <vt:lpstr>Challenge</vt:lpstr>
      <vt:lpstr>A challenge</vt:lpstr>
      <vt:lpstr>Integration frameworks based on dynamic checking</vt:lpstr>
      <vt:lpstr>Casts dynamic type-based spec checking </vt:lpstr>
      <vt:lpstr>State-of-the-art of  gradual typing and manifest contracts</vt:lpstr>
      <vt:lpstr>This dissertation</vt:lpstr>
      <vt:lpstr>Outline</vt:lpstr>
      <vt:lpstr>Outline</vt:lpstr>
      <vt:lpstr>Gradual typing  [Tobin-Hochstadt&amp;Felleisen’06,Siek&amp;Taha’07]</vt:lpstr>
      <vt:lpstr>Blame calculus  [Tobin-Hochstadt&amp;Felleisen’06,Wadler&amp;Findler’09]</vt:lpstr>
      <vt:lpstr>Example</vt:lpstr>
      <vt:lpstr>Safe interaction in blame calculus</vt:lpstr>
      <vt:lpstr>This work</vt:lpstr>
      <vt:lpstr>Challenge</vt:lpstr>
      <vt:lpstr>Challenge</vt:lpstr>
      <vt:lpstr>Challenge</vt:lpstr>
      <vt:lpstr>Challenge for Type Soundness</vt:lpstr>
      <vt:lpstr>Challenge for Type Soundness</vt:lpstr>
      <vt:lpstr>Challenge for Type Soundness</vt:lpstr>
      <vt:lpstr>Blame calculus [Wadler&amp;Findler’09]</vt:lpstr>
      <vt:lpstr>Notation</vt:lpstr>
      <vt:lpstr>Notation</vt:lpstr>
      <vt:lpstr>Notation</vt:lpstr>
      <vt:lpstr>Notation</vt:lpstr>
      <vt:lpstr>Example: first-order cast</vt:lpstr>
      <vt:lpstr>Example: first-order cast</vt:lpstr>
      <vt:lpstr>Example: first-order cast</vt:lpstr>
      <vt:lpstr>Example: first-order cast</vt:lpstr>
      <vt:lpstr>Example: higher-order cast</vt:lpstr>
      <vt:lpstr>Example: higher-order cast</vt:lpstr>
      <vt:lpstr>Example: higher-order cast</vt:lpstr>
      <vt:lpstr>Problem with exception handling</vt:lpstr>
      <vt:lpstr>Problem with exception handling</vt:lpstr>
      <vt:lpstr>Problem with exception handling</vt:lpstr>
      <vt:lpstr>Idea of our solution</vt:lpstr>
      <vt:lpstr>Exception handling is enough? </vt:lpstr>
      <vt:lpstr>Generalization of the idea</vt:lpstr>
      <vt:lpstr>Formalization</vt:lpstr>
      <vt:lpstr>Properties</vt:lpstr>
      <vt:lpstr>CPS transformation</vt:lpstr>
      <vt:lpstr>Soundness of  the CPS transformation</vt:lpstr>
      <vt:lpstr>Outline</vt:lpstr>
      <vt:lpstr>Abstract datatypes (ADTs)</vt:lpstr>
      <vt:lpstr>Example: Nat</vt:lpstr>
      <vt:lpstr>Dependent typing for interface</vt:lpstr>
      <vt:lpstr>This work</vt:lpstr>
      <vt:lpstr>Contracts</vt:lpstr>
      <vt:lpstr>Manifest contracts [Flanagan’06; Greenberg+’10]</vt:lpstr>
      <vt:lpstr>Dynamic checking  in manifest contracts</vt:lpstr>
      <vt:lpstr>Formalization</vt:lpstr>
      <vt:lpstr>… with polymorphism</vt:lpstr>
      <vt:lpstr>Encoding of Nat’s interface </vt:lpstr>
      <vt:lpstr>Encoding of Nat’s interface </vt:lpstr>
      <vt:lpstr>Encoding of Nat’s interface </vt:lpstr>
      <vt:lpstr>Encoding of Nat’s interface </vt:lpstr>
      <vt:lpstr>… with polymorphism</vt:lpstr>
      <vt:lpstr>Refinements on type variables?</vt:lpstr>
      <vt:lpstr>General refinements</vt:lpstr>
      <vt:lpstr>Properties</vt:lpstr>
      <vt:lpstr>Challenge for Parametricity</vt:lpstr>
      <vt:lpstr>Challenge for Parametricity</vt:lpstr>
      <vt:lpstr>Cast semantics for Parametricity</vt:lpstr>
      <vt:lpstr>Cast semantics for Parametricity</vt:lpstr>
      <vt:lpstr>Properties</vt:lpstr>
      <vt:lpstr>Outline</vt:lpstr>
      <vt:lpstr>Data structures</vt:lpstr>
      <vt:lpstr>Algebraic datatypes</vt:lpstr>
      <vt:lpstr>Specifications for data structures</vt:lpstr>
      <vt:lpstr>Dependent types  for data structures</vt:lpstr>
      <vt:lpstr>Pros and cons as contracts</vt:lpstr>
      <vt:lpstr>Extrinsic style can worsen  time complexity</vt:lpstr>
      <vt:lpstr>Extrinsic style can worsen  time complexity</vt:lpstr>
      <vt:lpstr>Extrinsic style can worsen  time complexity</vt:lpstr>
      <vt:lpstr>Extrinsic style can worsen  time complexity</vt:lpstr>
      <vt:lpstr>Intrinsic style can preserve  time complexity</vt:lpstr>
      <vt:lpstr>Pros and cons as contracts</vt:lpstr>
      <vt:lpstr>Pros and cons as contracts</vt:lpstr>
      <vt:lpstr>Goal of this work</vt:lpstr>
      <vt:lpstr>Our ideas</vt:lpstr>
      <vt:lpstr>This work</vt:lpstr>
      <vt:lpstr>Syntactic type translation</vt:lpstr>
      <vt:lpstr>Running example</vt:lpstr>
      <vt:lpstr>Ideas of translation</vt:lpstr>
      <vt:lpstr>Ideas of translation</vt:lpstr>
      <vt:lpstr>Ideas of translation</vt:lpstr>
      <vt:lpstr>Ideas of translation</vt:lpstr>
      <vt:lpstr>Resulting datatype</vt:lpstr>
      <vt:lpstr>Other examples</vt:lpstr>
      <vt:lpstr>Other examples</vt:lpstr>
      <vt:lpstr>Example: red-black trees</vt:lpstr>
      <vt:lpstr>Example: red-black trees</vt:lpstr>
      <vt:lpstr>FAQ about type translation</vt:lpstr>
      <vt:lpstr>FAQ about type translation</vt:lpstr>
      <vt:lpstr>Properties</vt:lpstr>
      <vt:lpstr>Outline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Future work</vt:lpstr>
      <vt:lpstr>Conclusion</vt:lpstr>
      <vt:lpstr>PowerPoint プレゼンテーション</vt:lpstr>
      <vt:lpstr>Translation example  red-black trees</vt:lpstr>
      <vt:lpstr>Red-black tree</vt:lpstr>
      <vt:lpstr>Invariants on red-black trees</vt:lpstr>
      <vt:lpstr>Predicate: rbtree</vt:lpstr>
      <vt:lpstr>Predicate: rbtree</vt:lpstr>
      <vt:lpstr>Predicate: rbtree</vt:lpstr>
      <vt:lpstr>Predicate: rbtree</vt:lpstr>
      <vt:lpstr>Predicate: rbtree</vt:lpstr>
      <vt:lpstr>Definition of rbtree</vt:lpstr>
      <vt:lpstr>Example: red-black trees</vt:lpstr>
      <vt:lpstr>Casts between datatypes</vt:lpstr>
      <vt:lpstr>Type conversion to sorted lists</vt:lpstr>
    </vt:vector>
  </TitlesOfParts>
  <Company>Kyoto University Igarashi Lab.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Taro Sekiyama</dc:creator>
  <cp:lastModifiedBy>Taro Sekiyama</cp:lastModifiedBy>
  <cp:revision>5922</cp:revision>
  <cp:lastPrinted>2016-01-25T05:41:03Z</cp:lastPrinted>
  <dcterms:created xsi:type="dcterms:W3CDTF">2015-11-12T19:39:19Z</dcterms:created>
  <dcterms:modified xsi:type="dcterms:W3CDTF">2016-02-29T06:58:30Z</dcterms:modified>
</cp:coreProperties>
</file>