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1.bin" ContentType="application/vnd.openxmlformats-officedocument.oleObject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400" r:id="rId3"/>
    <p:sldId id="399" r:id="rId4"/>
    <p:sldId id="284" r:id="rId5"/>
    <p:sldId id="397" r:id="rId6"/>
    <p:sldId id="415" r:id="rId7"/>
    <p:sldId id="436" r:id="rId8"/>
    <p:sldId id="394" r:id="rId9"/>
    <p:sldId id="346" r:id="rId10"/>
    <p:sldId id="417" r:id="rId11"/>
    <p:sldId id="437" r:id="rId12"/>
    <p:sldId id="390" r:id="rId13"/>
    <p:sldId id="414" r:id="rId14"/>
    <p:sldId id="396" r:id="rId15"/>
    <p:sldId id="435" r:id="rId16"/>
    <p:sldId id="280" r:id="rId17"/>
    <p:sldId id="258" r:id="rId18"/>
    <p:sldId id="287" r:id="rId19"/>
    <p:sldId id="434" r:id="rId20"/>
    <p:sldId id="349" r:id="rId21"/>
    <p:sldId id="350" r:id="rId22"/>
    <p:sldId id="429" r:id="rId23"/>
    <p:sldId id="428" r:id="rId24"/>
    <p:sldId id="430" r:id="rId25"/>
    <p:sldId id="335" r:id="rId26"/>
    <p:sldId id="279" r:id="rId27"/>
    <p:sldId id="294" r:id="rId28"/>
    <p:sldId id="433" r:id="rId29"/>
    <p:sldId id="412" r:id="rId30"/>
    <p:sldId id="302" r:id="rId31"/>
    <p:sldId id="303" r:id="rId32"/>
    <p:sldId id="308" r:id="rId33"/>
    <p:sldId id="307" r:id="rId34"/>
    <p:sldId id="409" r:id="rId35"/>
    <p:sldId id="312" r:id="rId36"/>
    <p:sldId id="311" r:id="rId37"/>
    <p:sldId id="317" r:id="rId38"/>
    <p:sldId id="325" r:id="rId39"/>
    <p:sldId id="408" r:id="rId40"/>
    <p:sldId id="420" r:id="rId41"/>
    <p:sldId id="330" r:id="rId42"/>
    <p:sldId id="422" r:id="rId4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BBFCC961-2770-E041-8C80-38701F8235C4}">
          <p14:sldIdLst>
            <p14:sldId id="256"/>
            <p14:sldId id="400"/>
            <p14:sldId id="399"/>
            <p14:sldId id="284"/>
            <p14:sldId id="397"/>
            <p14:sldId id="415"/>
            <p14:sldId id="436"/>
            <p14:sldId id="394"/>
            <p14:sldId id="346"/>
            <p14:sldId id="417"/>
            <p14:sldId id="437"/>
            <p14:sldId id="390"/>
            <p14:sldId id="414"/>
            <p14:sldId id="396"/>
          </p14:sldIdLst>
        </p14:section>
        <p14:section name="Manifest Contracts" id="{99B3C654-26F9-844A-8051-F7D29F18DFDA}">
          <p14:sldIdLst>
            <p14:sldId id="435"/>
            <p14:sldId id="280"/>
            <p14:sldId id="258"/>
            <p14:sldId id="287"/>
          </p14:sldIdLst>
        </p14:section>
        <p14:section name="Dynamic Type Conversion" id="{5CB3851F-BD2C-D84B-8433-EEC146466B09}">
          <p14:sldIdLst>
            <p14:sldId id="434"/>
            <p14:sldId id="349"/>
            <p14:sldId id="350"/>
            <p14:sldId id="429"/>
            <p14:sldId id="428"/>
            <p14:sldId id="430"/>
            <p14:sldId id="335"/>
            <p14:sldId id="279"/>
            <p14:sldId id="294"/>
          </p14:sldIdLst>
        </p14:section>
        <p14:section name="Syntactic Type Translation" id="{7E6CA4F5-4F2B-E04F-93FE-57F84CE18508}">
          <p14:sldIdLst>
            <p14:sldId id="433"/>
            <p14:sldId id="412"/>
            <p14:sldId id="302"/>
            <p14:sldId id="303"/>
            <p14:sldId id="308"/>
            <p14:sldId id="307"/>
            <p14:sldId id="409"/>
            <p14:sldId id="312"/>
            <p14:sldId id="311"/>
          </p14:sldIdLst>
        </p14:section>
        <p14:section name="Other Contributions &amp; Related Work" id="{E405BEC2-43CE-F345-B15D-44913608BCEC}">
          <p14:sldIdLst>
            <p14:sldId id="317"/>
            <p14:sldId id="325"/>
            <p14:sldId id="408"/>
            <p14:sldId id="420"/>
            <p14:sldId id="330"/>
            <p14:sldId id="422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ro Sekiyam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6265FF"/>
    <a:srgbClr val="FFFFFF"/>
    <a:srgbClr val="FFFCFB"/>
    <a:srgbClr val="FFF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中間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中間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中間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中間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中間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中間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2903" autoAdjust="0"/>
  </p:normalViewPr>
  <p:slideViewPr>
    <p:cSldViewPr snapToGrid="0" snapToObjects="1">
      <p:cViewPr>
        <p:scale>
          <a:sx n="81" d="100"/>
          <a:sy n="81" d="100"/>
        </p:scale>
        <p:origin x="-218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commentAuthors" Target="commentAuthors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F1016-F582-D84A-B5E2-68DD3C49B5BC}" type="datetimeFigureOut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8AC60-0746-A14D-8404-261B1DCB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1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D6AFF-9348-5E46-AAEB-589E05955E83}" type="datetimeFigureOut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0B070-E368-DE4F-A98F-A3DEA0A38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275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いろ</a:t>
            </a:r>
            <a:endParaRPr kumimoji="1" lang="en-US" altLang="ja-JP" dirty="0" smtClean="0"/>
          </a:p>
          <a:p>
            <a:r>
              <a:rPr kumimoji="1" lang="ja-JP" altLang="en-US" dirty="0" smtClean="0"/>
              <a:t>前を見てしゃべる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飛ばす練習</a:t>
            </a:r>
            <a:endParaRPr kumimoji="1" lang="en-US" altLang="ja-JP" dirty="0" smtClean="0"/>
          </a:p>
          <a:p>
            <a:r>
              <a:rPr kumimoji="1" lang="ja-JP" altLang="en-US" dirty="0" smtClean="0"/>
              <a:t>下を使わないように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503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&lt;=</a:t>
            </a:r>
            <a:r>
              <a:rPr kumimoji="1" lang="en-US" altLang="ja-JP" baseline="0" dirty="0" smtClean="0"/>
              <a:t> </a:t>
            </a:r>
            <a:r>
              <a:rPr kumimoji="1" lang="ja-JP" altLang="en-US" baseline="0" dirty="0" smtClean="0"/>
              <a:t>を一文字に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270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270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  <a:p>
            <a:r>
              <a:rPr kumimoji="1" lang="ja-JP" altLang="en-US"/>
              <a:t>----- 会議メモ (2014/12/29 15:00) -----</a:t>
            </a:r>
          </a:p>
          <a:p>
            <a:r>
              <a:rPr kumimoji="1" lang="ja-JP" altLang="en-US"/>
              <a:t>compatible を italic に</a:t>
            </a:r>
          </a:p>
          <a:p>
            <a:r>
              <a:rPr kumimoji="1" lang="ja-JP" altLang="en-US"/>
              <a:t>----- 会議メモ (2015/01/07 14:10) -----</a:t>
            </a:r>
          </a:p>
          <a:p>
            <a:r>
              <a:rPr kumimoji="1" lang="ja-JP" altLang="en-US"/>
              <a:t>手順をハイライト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146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  <a:p>
            <a:r>
              <a:rPr kumimoji="1" lang="ja-JP" altLang="en-US"/>
              <a:t>----- 会議メモ (2014/12/29 15:00) -----</a:t>
            </a:r>
          </a:p>
          <a:p>
            <a:r>
              <a:rPr kumimoji="1" lang="ja-JP" altLang="en-US"/>
              <a:t>compatible を italic に</a:t>
            </a:r>
          </a:p>
          <a:p>
            <a:r>
              <a:rPr kumimoji="1" lang="ja-JP" altLang="en-US"/>
              <a:t>----- 会議メモ (2015/01/07 14:10) -----</a:t>
            </a:r>
          </a:p>
          <a:p>
            <a:r>
              <a:rPr kumimoji="1" lang="ja-JP" altLang="en-US"/>
              <a:t>手順をハイライト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146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  <a:p>
            <a:r>
              <a:rPr kumimoji="1" lang="ja-JP" altLang="en-US"/>
              <a:t>----- 会議メモ (2014/12/29 15:00) -----</a:t>
            </a:r>
          </a:p>
          <a:p>
            <a:r>
              <a:rPr kumimoji="1" lang="ja-JP" altLang="en-US"/>
              <a:t>compatible を italic に</a:t>
            </a:r>
          </a:p>
          <a:p>
            <a:r>
              <a:rPr kumimoji="1" lang="ja-JP" altLang="en-US"/>
              <a:t>----- 会議メモ (2015/01/07 14:10) -----</a:t>
            </a:r>
          </a:p>
          <a:p>
            <a:r>
              <a:rPr kumimoji="1" lang="ja-JP" altLang="en-US"/>
              <a:t>手順をハイライト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146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393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more </a:t>
            </a:r>
            <a:r>
              <a:rPr kumimoji="1" lang="en-US" altLang="ja-JP" dirty="0" err="1" smtClean="0"/>
              <a:t>meaninig</a:t>
            </a:r>
            <a:r>
              <a:rPr kumimoji="1" lang="en-US" altLang="ja-JP" dirty="0" smtClean="0"/>
              <a:t> of trial-and-error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0691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矢印を</a:t>
            </a:r>
            <a:r>
              <a:rPr kumimoji="1" lang="ja-JP" altLang="en-US" smtClean="0"/>
              <a:t>横に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3536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  <a:p>
            <a:r>
              <a:rPr kumimoji="1" lang="ja-JP" altLang="en-US" dirty="0"/>
              <a:t>----- 会議メモ (2014/12/29 15:00) -----</a:t>
            </a:r>
          </a:p>
          <a:p>
            <a:r>
              <a:rPr kumimoji="1" lang="ja-JP" altLang="en-US" dirty="0"/>
              <a:t>work well と work の説明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2833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なんかへん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749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2057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7519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取り組むは英語で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3472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証明の省略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ommit</a:t>
            </a:r>
            <a:r>
              <a:rPr kumimoji="1" lang="en-US" altLang="ja-JP" dirty="0" smtClean="0"/>
              <a:t> of </a:t>
            </a:r>
            <a:r>
              <a:rPr kumimoji="1" lang="en-US" altLang="ja-JP" baseline="0" dirty="0" smtClean="0"/>
              <a:t> Cast reflexivity</a:t>
            </a:r>
          </a:p>
          <a:p>
            <a:r>
              <a:rPr kumimoji="1" lang="en-US" altLang="ja-JP" baseline="0" dirty="0" smtClean="0"/>
              <a:t>Benjamin </a:t>
            </a:r>
            <a:r>
              <a:rPr kumimoji="1" lang="ja-JP" altLang="en-US" baseline="0" dirty="0" smtClean="0"/>
              <a:t>へ</a:t>
            </a:r>
            <a:r>
              <a:rPr kumimoji="1" lang="en-US" altLang="ja-JP" baseline="0" dirty="0" smtClean="0"/>
              <a:t> </a:t>
            </a:r>
            <a:r>
              <a:rPr kumimoji="1" lang="ja-JP" altLang="en-US" baseline="0" dirty="0" smtClean="0"/>
              <a:t>イントロ</a:t>
            </a:r>
            <a:r>
              <a:rPr kumimoji="1" lang="en-US" altLang="ja-JP" baseline="0" dirty="0" smtClean="0"/>
              <a:t> </a:t>
            </a:r>
            <a:r>
              <a:rPr kumimoji="1" lang="ja-JP" altLang="en-US" baseline="0" dirty="0" smtClean="0"/>
              <a:t>を読むようにお願い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Authorship Belo </a:t>
            </a:r>
            <a:r>
              <a:rPr kumimoji="1" lang="ja-JP" altLang="en-US" baseline="0" dirty="0" smtClean="0"/>
              <a:t>について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972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38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38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397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38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38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Use case </a:t>
            </a:r>
            <a:r>
              <a:rPr kumimoji="1" lang="ja-JP" altLang="en-US" dirty="0" smtClean="0"/>
              <a:t>を復習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322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url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を書く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B070-E368-DE4F-A98F-A3DEA0A38ECA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322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3817-1EBF-F044-BC86-668DBDB7105A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12" name="フッター プレースホルダー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87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CC4E-1E82-E948-981A-2D8A086FD15C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6AF6-7197-E94D-9BE8-C6A5C8445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36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2BE9-A932-2A47-81C6-C9E43224A17D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6AF6-7197-E94D-9BE8-C6A5C8445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64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4"/>
            <a:ext cx="8692777" cy="5571565"/>
          </a:xfrm>
        </p:spPr>
        <p:txBody>
          <a:bodyPr/>
          <a:lstStyle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8140" y="5697"/>
            <a:ext cx="8746565" cy="1143000"/>
          </a:xfr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271927" y="6492875"/>
            <a:ext cx="2133600" cy="365125"/>
          </a:xfrm>
        </p:spPr>
        <p:txBody>
          <a:bodyPr/>
          <a:lstStyle/>
          <a:p>
            <a:fld id="{D3FF9B8C-DE53-AE40-A0CC-61DE1E8DC6A4}" type="datetime1">
              <a:rPr kumimoji="1" lang="ja-JP" altLang="en-US" smtClean="0"/>
              <a:t>2015/05/18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555460" y="6461515"/>
            <a:ext cx="4107550" cy="365125"/>
          </a:xfrm>
        </p:spPr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608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CD8-4191-0246-9B37-0A2BE4FDD2FC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65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0974-2258-DA45-A1F9-6F629D5AB5CD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54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A466-3DCD-BF4A-9A70-BDA60839D416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6AF6-7197-E94D-9BE8-C6A5C8445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82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C3BD-B485-6640-A823-27EE6DA4B458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6AF6-7197-E94D-9BE8-C6A5C8445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5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60B9-502F-614C-B00C-F179DEA4518D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6AF6-7197-E94D-9BE8-C6A5C8445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A118-6139-F04F-8078-BED6C5D83DFD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6AF6-7197-E94D-9BE8-C6A5C8445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2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CCE3-CEE3-AF48-8A1D-98CFA4C9369D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6AF6-7197-E94D-9BE8-C6A5C8445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31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F2A48-1AF6-A74E-8616-F7D429E8BCFD}" type="datetime1">
              <a:rPr kumimoji="1" lang="ja-JP" altLang="en-US" smtClean="0"/>
              <a:t>2015/05/18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43591" y="6356350"/>
            <a:ext cx="36528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dirty="0" smtClean="0"/>
              <a:t>Manifest </a:t>
            </a:r>
            <a:r>
              <a:rPr kumimoji="1" lang="en-US" altLang="ja-JP" dirty="0" err="1" smtClean="0"/>
              <a:t>Datatypes</a:t>
            </a:r>
            <a:r>
              <a:rPr kumimoji="1" lang="en-US" altLang="ja-JP" dirty="0" smtClean="0"/>
              <a:t> for Contracts. Taro </a:t>
            </a:r>
            <a:r>
              <a:rPr kumimoji="1" lang="en-US" altLang="ja-JP" dirty="0" err="1" smtClean="0"/>
              <a:t>Sekiyama</a:t>
            </a:r>
            <a:r>
              <a:rPr kumimoji="1" lang="en-US" altLang="ja-JP" dirty="0" smtClean="0"/>
              <a:t> et al.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6AF6-7197-E94D-9BE8-C6A5C8445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47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image" Target="../media/image12.png"/><Relationship Id="rId5" Type="http://schemas.microsoft.com/office/2007/relationships/hdphoto" Target="../media/hdphoto1.wdp"/><Relationship Id="rId6" Type="http://schemas.openxmlformats.org/officeDocument/2006/relationships/oleObject" Target="../embeddings/oleObject1.bin"/><Relationship Id="rId7" Type="http://schemas.openxmlformats.org/officeDocument/2006/relationships/image" Target="../media/image11.emf"/><Relationship Id="rId8" Type="http://schemas.openxmlformats.org/officeDocument/2006/relationships/image" Target="../media/image1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accent5">
                    <a:lumMod val="50000"/>
                  </a:schemeClr>
                </a:solidFill>
              </a:rPr>
              <a:t>Manifest Contracts for </a:t>
            </a:r>
            <a:r>
              <a:rPr kumimoji="1" lang="en-US" altLang="ja-JP" dirty="0" err="1" smtClean="0">
                <a:solidFill>
                  <a:schemeClr val="accent5">
                    <a:lumMod val="50000"/>
                  </a:schemeClr>
                </a:solidFill>
              </a:rPr>
              <a:t>Datatypes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0916" y="3886200"/>
            <a:ext cx="7627284" cy="1303850"/>
          </a:xfrm>
        </p:spPr>
        <p:txBody>
          <a:bodyPr>
            <a:normAutofit/>
          </a:bodyPr>
          <a:lstStyle/>
          <a:p>
            <a:r>
              <a:rPr kumimoji="1" lang="en-US" altLang="ja-JP" i="1" u="sng" dirty="0" smtClean="0">
                <a:solidFill>
                  <a:srgbClr val="000000"/>
                </a:solidFill>
              </a:rPr>
              <a:t>Taro </a:t>
            </a:r>
            <a:r>
              <a:rPr kumimoji="1" lang="en-US" altLang="ja-JP" i="1" u="sng" dirty="0" err="1" smtClean="0">
                <a:solidFill>
                  <a:srgbClr val="000000"/>
                </a:solidFill>
              </a:rPr>
              <a:t>Sekiyama</a:t>
            </a:r>
            <a:r>
              <a:rPr lang="en-US" altLang="ja-JP" dirty="0" smtClean="0">
                <a:solidFill>
                  <a:srgbClr val="000000"/>
                </a:solidFill>
              </a:rPr>
              <a:t>, 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Atsushi Igarashi, and Yuki Nishida</a:t>
            </a:r>
            <a:endParaRPr kumimoji="1" lang="en-US" altLang="ja-JP" i="1" u="sng" dirty="0" smtClean="0">
              <a:solidFill>
                <a:srgbClr val="000000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232216" y="5430641"/>
            <a:ext cx="6400800" cy="700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solidFill>
                  <a:srgbClr val="000000"/>
                </a:solidFill>
              </a:rPr>
              <a:t>Kyoto University</a:t>
            </a:r>
          </a:p>
        </p:txBody>
      </p:sp>
    </p:spTree>
    <p:extLst>
      <p:ext uri="{BB962C8B-B14F-4D97-AF65-F5344CB8AC3E}">
        <p14:creationId xmlns:p14="http://schemas.microsoft.com/office/powerpoint/2010/main" val="988206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742962"/>
              </p:ext>
            </p:extLst>
          </p:nvPr>
        </p:nvGraphicFramePr>
        <p:xfrm>
          <a:off x="233818" y="1934984"/>
          <a:ext cx="8692779" cy="2407919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897593"/>
                <a:gridCol w="2897593"/>
                <a:gridCol w="2897593"/>
              </a:tblGrid>
              <a:tr h="439038">
                <a:tc>
                  <a:txBody>
                    <a:bodyPr/>
                    <a:lstStyle/>
                    <a:p>
                      <a:pPr lvl="0" algn="ctr"/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Pros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Cons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23618"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Extrinsic</a:t>
                      </a:r>
                      <a:r>
                        <a:rPr kumimoji="1" lang="en-US" altLang="ja-JP" sz="2800" baseline="0" dirty="0" smtClean="0"/>
                        <a:t> style</a:t>
                      </a:r>
                    </a:p>
                    <a:p>
                      <a:pPr lvl="0" algn="ctr"/>
                      <a:r>
                        <a:rPr kumimoji="1" lang="en-US" altLang="ja-JP" sz="2000" baseline="0" dirty="0" smtClean="0"/>
                        <a:t>{ </a:t>
                      </a:r>
                      <a:r>
                        <a:rPr kumimoji="1" lang="en-US" altLang="ja-JP" sz="2000" baseline="0" dirty="0" err="1" smtClean="0"/>
                        <a:t>x:int</a:t>
                      </a:r>
                      <a:r>
                        <a:rPr kumimoji="1" lang="en-US" altLang="ja-JP" sz="2000" baseline="0" dirty="0" smtClean="0"/>
                        <a:t> list | sorted x }</a:t>
                      </a:r>
                      <a:endParaRPr kumimoji="1" lang="ja-JP" altLang="en-US" sz="20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easy to</a:t>
                      </a:r>
                      <a:r>
                        <a:rPr kumimoji="1" lang="en-US" altLang="ja-JP" sz="2800" baseline="0" dirty="0" smtClean="0"/>
                        <a:t> write programs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aseline="0" dirty="0" smtClean="0"/>
                        <a:t>poor information on substructures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618"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Intrinsic</a:t>
                      </a:r>
                      <a:r>
                        <a:rPr kumimoji="1" lang="en-US" altLang="ja-JP" sz="2000" dirty="0" smtClean="0"/>
                        <a:t> </a:t>
                      </a:r>
                      <a:r>
                        <a:rPr kumimoji="1" lang="en-US" altLang="ja-JP" sz="2800" dirty="0" smtClean="0"/>
                        <a:t>style</a:t>
                      </a:r>
                    </a:p>
                    <a:p>
                      <a:pPr lvl="0" algn="ctr"/>
                      <a:r>
                        <a:rPr kumimoji="1" lang="en-US" altLang="ja-JP" sz="2000" dirty="0" smtClean="0"/>
                        <a:t>type</a:t>
                      </a:r>
                      <a:r>
                        <a:rPr kumimoji="1" lang="en-US" altLang="ja-JP" sz="2000" baseline="0" dirty="0" smtClean="0"/>
                        <a:t> </a:t>
                      </a:r>
                      <a:r>
                        <a:rPr kumimoji="1" lang="en-US" altLang="ja-JP" sz="2000" baseline="0" dirty="0" err="1" smtClean="0"/>
                        <a:t>slist</a:t>
                      </a:r>
                      <a:r>
                        <a:rPr kumimoji="1" lang="en-US" altLang="ja-JP" sz="2000" baseline="0" dirty="0" smtClean="0"/>
                        <a:t> = …</a:t>
                      </a:r>
                      <a:endParaRPr kumimoji="1" lang="ja-JP" altLang="en-US" sz="20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rich</a:t>
                      </a:r>
                      <a:r>
                        <a:rPr kumimoji="1" lang="en-US" altLang="ja-JP" sz="2800" baseline="0" dirty="0" smtClean="0"/>
                        <a:t> information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aseline="0" dirty="0" smtClean="0"/>
                        <a:t>on substructures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difficult to write programs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8140" y="-26881"/>
            <a:ext cx="8746565" cy="1143000"/>
          </a:xfrm>
        </p:spPr>
        <p:txBody>
          <a:bodyPr/>
          <a:lstStyle/>
          <a:p>
            <a:r>
              <a:rPr lang="en-US" altLang="ja-JP" dirty="0" smtClean="0"/>
              <a:t>Pros and cons of two styles</a:t>
            </a:r>
            <a:endParaRPr kumimoji="1" lang="ja-JP" altLang="en-US" dirty="0"/>
          </a:p>
        </p:txBody>
      </p:sp>
      <p:sp>
        <p:nvSpPr>
          <p:cNvPr id="8" name="線吹き出し 1 (枠付き) 7"/>
          <p:cNvSpPr/>
          <p:nvPr/>
        </p:nvSpPr>
        <p:spPr>
          <a:xfrm>
            <a:off x="332093" y="376078"/>
            <a:ext cx="8516114" cy="1480082"/>
          </a:xfrm>
          <a:prstGeom prst="borderCallout1">
            <a:avLst>
              <a:gd name="adj1" fmla="val 29148"/>
              <a:gd name="adj2" fmla="val 49432"/>
              <a:gd name="adj3" fmla="val 157224"/>
              <a:gd name="adj4" fmla="val 68951"/>
            </a:avLst>
          </a:prstGeom>
          <a:solidFill>
            <a:schemeClr val="accent1">
              <a:lumMod val="75000"/>
            </a:schemeClr>
          </a:solidFill>
          <a:ln w="76200" cmpd="sng">
            <a:solidFill>
              <a:schemeClr val="accent1">
                <a:lumMod val="7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dirty="0" smtClean="0"/>
              <a:t>E.g., tail parts of sorted lists are merely lists (no specs)</a:t>
            </a:r>
          </a:p>
          <a:p>
            <a:r>
              <a:rPr lang="en-US" altLang="ja-JP" sz="2800" dirty="0"/>
              <a:t>C</a:t>
            </a:r>
            <a:r>
              <a:rPr lang="en-US" altLang="ja-JP" sz="2800" dirty="0" smtClean="0"/>
              <a:t>hecking specs </a:t>
            </a:r>
            <a:r>
              <a:rPr lang="en-US" altLang="ja-JP" sz="4000" i="1" dirty="0" smtClean="0"/>
              <a:t>dynamically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can worsen </a:t>
            </a:r>
            <a:r>
              <a:rPr lang="en-US" altLang="ja-JP" sz="2800" dirty="0"/>
              <a:t>asymptotic time </a:t>
            </a:r>
            <a:r>
              <a:rPr lang="en-US" altLang="ja-JP" sz="2800" dirty="0" smtClean="0"/>
              <a:t>complexity</a:t>
            </a:r>
          </a:p>
        </p:txBody>
      </p:sp>
    </p:spTree>
    <p:extLst>
      <p:ext uri="{BB962C8B-B14F-4D97-AF65-F5344CB8AC3E}">
        <p14:creationId xmlns:p14="http://schemas.microsoft.com/office/powerpoint/2010/main" val="85591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713663"/>
              </p:ext>
            </p:extLst>
          </p:nvPr>
        </p:nvGraphicFramePr>
        <p:xfrm>
          <a:off x="233818" y="1934984"/>
          <a:ext cx="8692779" cy="2407919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897593"/>
                <a:gridCol w="2897593"/>
                <a:gridCol w="2897593"/>
              </a:tblGrid>
              <a:tr h="439038">
                <a:tc>
                  <a:txBody>
                    <a:bodyPr/>
                    <a:lstStyle/>
                    <a:p>
                      <a:pPr lvl="0" algn="ctr"/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Pros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Cons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23618"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Extrinsic</a:t>
                      </a:r>
                      <a:r>
                        <a:rPr kumimoji="1" lang="en-US" altLang="ja-JP" sz="2800" baseline="0" dirty="0" smtClean="0"/>
                        <a:t> style</a:t>
                      </a:r>
                    </a:p>
                    <a:p>
                      <a:pPr lvl="0" algn="ctr"/>
                      <a:r>
                        <a:rPr kumimoji="1" lang="en-US" altLang="ja-JP" sz="2000" baseline="0" dirty="0" smtClean="0"/>
                        <a:t>{ </a:t>
                      </a:r>
                      <a:r>
                        <a:rPr kumimoji="1" lang="en-US" altLang="ja-JP" sz="2000" baseline="0" dirty="0" err="1" smtClean="0"/>
                        <a:t>x:int</a:t>
                      </a:r>
                      <a:r>
                        <a:rPr kumimoji="1" lang="en-US" altLang="ja-JP" sz="2000" baseline="0" dirty="0" smtClean="0"/>
                        <a:t> list | sorted x }</a:t>
                      </a:r>
                      <a:endParaRPr kumimoji="1" lang="ja-JP" altLang="en-US" sz="20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easy to</a:t>
                      </a:r>
                      <a:r>
                        <a:rPr kumimoji="1" lang="en-US" altLang="ja-JP" sz="2800" baseline="0" dirty="0" smtClean="0"/>
                        <a:t> write programs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aseline="0" dirty="0" smtClean="0"/>
                        <a:t>poor information on substructures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618"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Intrinsic</a:t>
                      </a:r>
                      <a:r>
                        <a:rPr kumimoji="1" lang="en-US" altLang="ja-JP" sz="2000" dirty="0" smtClean="0"/>
                        <a:t> </a:t>
                      </a:r>
                      <a:r>
                        <a:rPr kumimoji="1" lang="en-US" altLang="ja-JP" sz="2800" dirty="0" smtClean="0"/>
                        <a:t>style</a:t>
                      </a:r>
                    </a:p>
                    <a:p>
                      <a:pPr lvl="0" algn="ctr"/>
                      <a:r>
                        <a:rPr kumimoji="1" lang="en-US" altLang="ja-JP" sz="2000" dirty="0" smtClean="0"/>
                        <a:t>type</a:t>
                      </a:r>
                      <a:r>
                        <a:rPr kumimoji="1" lang="en-US" altLang="ja-JP" sz="2000" baseline="0" dirty="0" smtClean="0"/>
                        <a:t> </a:t>
                      </a:r>
                      <a:r>
                        <a:rPr kumimoji="1" lang="en-US" altLang="ja-JP" sz="2000" baseline="0" dirty="0" err="1" smtClean="0"/>
                        <a:t>slist</a:t>
                      </a:r>
                      <a:r>
                        <a:rPr kumimoji="1" lang="en-US" altLang="ja-JP" sz="2000" baseline="0" dirty="0" smtClean="0"/>
                        <a:t> = …</a:t>
                      </a:r>
                      <a:endParaRPr kumimoji="1" lang="ja-JP" altLang="en-US" sz="20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rich</a:t>
                      </a:r>
                      <a:r>
                        <a:rPr kumimoji="1" lang="en-US" altLang="ja-JP" sz="2800" baseline="0" dirty="0" smtClean="0"/>
                        <a:t> information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aseline="0" dirty="0" smtClean="0"/>
                        <a:t>on substructures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difficult to write programs</a:t>
                      </a:r>
                      <a:endParaRPr kumimoji="1" lang="ja-JP" alt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8140" y="-26881"/>
            <a:ext cx="8746565" cy="1143000"/>
          </a:xfrm>
        </p:spPr>
        <p:txBody>
          <a:bodyPr/>
          <a:lstStyle/>
          <a:p>
            <a:r>
              <a:rPr lang="en-US" altLang="ja-JP" dirty="0" smtClean="0"/>
              <a:t>Pros and cons of two styles</a:t>
            </a:r>
            <a:endParaRPr kumimoji="1" lang="ja-JP" altLang="en-US" dirty="0"/>
          </a:p>
        </p:txBody>
      </p:sp>
      <p:sp>
        <p:nvSpPr>
          <p:cNvPr id="3" name="線吹き出し 1 (枠付き) 2"/>
          <p:cNvSpPr/>
          <p:nvPr/>
        </p:nvSpPr>
        <p:spPr>
          <a:xfrm>
            <a:off x="108394" y="4438007"/>
            <a:ext cx="8919023" cy="844668"/>
          </a:xfrm>
          <a:prstGeom prst="borderCallout1">
            <a:avLst>
              <a:gd name="adj1" fmla="val 53106"/>
              <a:gd name="adj2" fmla="val 49102"/>
              <a:gd name="adj3" fmla="val -60846"/>
              <a:gd name="adj4" fmla="val 68323"/>
            </a:avLst>
          </a:prstGeom>
          <a:solidFill>
            <a:schemeClr val="accent1">
              <a:lumMod val="75000"/>
            </a:schemeClr>
          </a:solidFill>
          <a:ln w="76200" cmpd="sng">
            <a:solidFill>
              <a:schemeClr val="accent1">
                <a:lumMod val="7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spc="-100" dirty="0" smtClean="0"/>
              <a:t>1. Refining constructors </a:t>
            </a:r>
            <a:r>
              <a:rPr lang="en-US" altLang="ja-JP" sz="2800" spc="-100" dirty="0"/>
              <a:t>is </a:t>
            </a:r>
            <a:r>
              <a:rPr lang="en-US" altLang="ja-JP" sz="2800" spc="-100" dirty="0" smtClean="0"/>
              <a:t>unfamiliar for programmers</a:t>
            </a:r>
            <a:endParaRPr lang="en-US" altLang="ja-JP" sz="2800" spc="-100" dirty="0"/>
          </a:p>
          <a:p>
            <a:r>
              <a:rPr lang="en-US" altLang="ja-JP" sz="2800" spc="-100" dirty="0" smtClean="0"/>
              <a:t>2. Library problem, </a:t>
            </a:r>
            <a:r>
              <a:rPr lang="en-US" altLang="ja-JP" sz="2800" spc="-100" dirty="0"/>
              <a:t>e.g.</a:t>
            </a:r>
            <a:r>
              <a:rPr lang="en-US" altLang="ja-JP" sz="2800" spc="-100" dirty="0" smtClean="0"/>
              <a:t>, </a:t>
            </a:r>
            <a:r>
              <a:rPr lang="en-US" altLang="ja-JP" sz="2800" b="1" i="1" spc="-100" dirty="0" smtClean="0"/>
              <a:t>all</a:t>
            </a:r>
            <a:r>
              <a:rPr lang="en-US" altLang="ja-JP" sz="2800" spc="-100" dirty="0" smtClean="0"/>
              <a:t> list-functions </a:t>
            </a:r>
            <a:r>
              <a:rPr lang="en-US" altLang="ja-JP" sz="2800" spc="-100" dirty="0"/>
              <a:t>cannot be applied to </a:t>
            </a:r>
            <a:r>
              <a:rPr lang="en-US" altLang="ja-JP" sz="2800" spc="-100" dirty="0" err="1" smtClean="0"/>
              <a:t>slist</a:t>
            </a:r>
            <a:endParaRPr lang="en-US" altLang="ja-JP" sz="2800" spc="-100" dirty="0"/>
          </a:p>
        </p:txBody>
      </p:sp>
      <p:sp>
        <p:nvSpPr>
          <p:cNvPr id="8" name="線吹き出し 1 (枠付き) 7"/>
          <p:cNvSpPr/>
          <p:nvPr/>
        </p:nvSpPr>
        <p:spPr>
          <a:xfrm>
            <a:off x="332093" y="376078"/>
            <a:ext cx="8516114" cy="1480082"/>
          </a:xfrm>
          <a:prstGeom prst="borderCallout1">
            <a:avLst>
              <a:gd name="adj1" fmla="val 29148"/>
              <a:gd name="adj2" fmla="val 49432"/>
              <a:gd name="adj3" fmla="val 157224"/>
              <a:gd name="adj4" fmla="val 68951"/>
            </a:avLst>
          </a:prstGeom>
          <a:solidFill>
            <a:schemeClr val="accent1">
              <a:lumMod val="75000"/>
            </a:schemeClr>
          </a:solidFill>
          <a:ln w="76200" cmpd="sng">
            <a:solidFill>
              <a:schemeClr val="accent1">
                <a:lumMod val="7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dirty="0" smtClean="0"/>
              <a:t>E.g., tail parts of sorted lists are merely lists (no specs)</a:t>
            </a:r>
          </a:p>
          <a:p>
            <a:r>
              <a:rPr lang="en-US" altLang="ja-JP" sz="2800" dirty="0"/>
              <a:t>C</a:t>
            </a:r>
            <a:r>
              <a:rPr lang="en-US" altLang="ja-JP" sz="2800" dirty="0" smtClean="0"/>
              <a:t>hecking specs </a:t>
            </a:r>
            <a:r>
              <a:rPr lang="en-US" altLang="ja-JP" sz="4000" i="1" dirty="0" smtClean="0"/>
              <a:t>dynamically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can worsen </a:t>
            </a:r>
            <a:r>
              <a:rPr lang="en-US" altLang="ja-JP" sz="2800" dirty="0"/>
              <a:t>asymptotic time </a:t>
            </a:r>
            <a:r>
              <a:rPr lang="en-US" altLang="ja-JP" sz="2800" dirty="0" smtClean="0"/>
              <a:t>complexity</a:t>
            </a:r>
          </a:p>
        </p:txBody>
      </p:sp>
      <p:sp>
        <p:nvSpPr>
          <p:cNvPr id="16" name="フッター プレースホルダー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grpSp>
        <p:nvGrpSpPr>
          <p:cNvPr id="19" name="図形グループ 18"/>
          <p:cNvGrpSpPr/>
          <p:nvPr/>
        </p:nvGrpSpPr>
        <p:grpSpPr>
          <a:xfrm>
            <a:off x="218140" y="5231980"/>
            <a:ext cx="8260905" cy="1061017"/>
            <a:chOff x="218140" y="5357420"/>
            <a:chExt cx="8260905" cy="1061017"/>
          </a:xfrm>
        </p:grpSpPr>
        <p:sp>
          <p:nvSpPr>
            <p:cNvPr id="9" name="正方形/長方形 8"/>
            <p:cNvSpPr/>
            <p:nvPr/>
          </p:nvSpPr>
          <p:spPr>
            <a:xfrm>
              <a:off x="2555460" y="5895215"/>
              <a:ext cx="44880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2400" dirty="0" smtClean="0">
                  <a:latin typeface="Consolas"/>
                  <a:cs typeface="Consolas"/>
                </a:rPr>
                <a:t>head </a:t>
              </a:r>
              <a:r>
                <a:rPr lang="en-US" altLang="ja-JP" sz="2400" dirty="0">
                  <a:latin typeface="Consolas"/>
                  <a:cs typeface="Consolas"/>
                </a:rPr>
                <a:t>(</a:t>
              </a:r>
              <a:r>
                <a:rPr lang="en-US" altLang="ja-JP" sz="2400" dirty="0" err="1">
                  <a:latin typeface="Consolas"/>
                  <a:cs typeface="Consolas"/>
                </a:rPr>
                <a:t>SCons</a:t>
              </a:r>
              <a:r>
                <a:rPr lang="en-US" altLang="ja-JP" sz="2400" dirty="0">
                  <a:latin typeface="Consolas"/>
                  <a:cs typeface="Consolas"/>
                </a:rPr>
                <a:t> (1, </a:t>
              </a:r>
              <a:r>
                <a:rPr lang="en-US" altLang="ja-JP" sz="2400" dirty="0" err="1">
                  <a:latin typeface="Consolas"/>
                  <a:cs typeface="Consolas"/>
                </a:rPr>
                <a:t>SNil</a:t>
              </a:r>
              <a:r>
                <a:rPr lang="en-US" altLang="ja-JP" sz="2400" dirty="0">
                  <a:latin typeface="Consolas"/>
                  <a:cs typeface="Consolas"/>
                </a:rPr>
                <a:t>))</a:t>
              </a:r>
            </a:p>
          </p:txBody>
        </p:sp>
        <p:sp>
          <p:nvSpPr>
            <p:cNvPr id="10" name="線吹き出し 1 (枠付き) 9"/>
            <p:cNvSpPr/>
            <p:nvPr/>
          </p:nvSpPr>
          <p:spPr>
            <a:xfrm>
              <a:off x="218140" y="5660016"/>
              <a:ext cx="2174667" cy="470398"/>
            </a:xfrm>
            <a:prstGeom prst="borderCallout1">
              <a:avLst>
                <a:gd name="adj1" fmla="val 46122"/>
                <a:gd name="adj2" fmla="val 98718"/>
                <a:gd name="adj3" fmla="val 62841"/>
                <a:gd name="adj4" fmla="val 125561"/>
              </a:avLst>
            </a:prstGeom>
            <a:solidFill>
              <a:schemeClr val="accent5">
                <a:lumMod val="50000"/>
              </a:schemeClr>
            </a:solidFill>
            <a:ln w="76200" cmpd="sng">
              <a:solidFill>
                <a:schemeClr val="accent5">
                  <a:lumMod val="50000"/>
                </a:schemeClr>
              </a:solidFill>
              <a:tailEnd type="arrow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lvl="1" algn="ctr"/>
              <a:r>
                <a:rPr lang="en-US" altLang="ja-JP" sz="2800" i="1" dirty="0" err="1" smtClean="0">
                  <a:solidFill>
                    <a:schemeClr val="bg1"/>
                  </a:solidFill>
                </a:rPr>
                <a:t>int</a:t>
              </a:r>
              <a:r>
                <a:rPr lang="en-US" altLang="ja-JP" sz="2800" i="1" dirty="0" smtClean="0">
                  <a:solidFill>
                    <a:schemeClr val="bg1"/>
                  </a:solidFill>
                </a:rPr>
                <a:t> </a:t>
              </a:r>
              <a:r>
                <a:rPr lang="en-US" altLang="ja-JP" sz="2800" i="1" dirty="0">
                  <a:solidFill>
                    <a:schemeClr val="bg1"/>
                  </a:solidFill>
                </a:rPr>
                <a:t>list </a:t>
              </a:r>
              <a:r>
                <a:rPr lang="en-US" altLang="ja-JP" sz="2800" dirty="0">
                  <a:solidFill>
                    <a:schemeClr val="bg1"/>
                  </a:solidFill>
                </a:rPr>
                <a:t>-&gt; </a:t>
              </a:r>
              <a:r>
                <a:rPr lang="en-US" altLang="ja-JP" sz="2800" dirty="0" err="1" smtClean="0">
                  <a:solidFill>
                    <a:schemeClr val="bg1"/>
                  </a:solidFill>
                </a:rPr>
                <a:t>int</a:t>
              </a:r>
              <a:endParaRPr lang="en-US" altLang="ja-JP" sz="2800" dirty="0">
                <a:solidFill>
                  <a:schemeClr val="bg1"/>
                </a:solidFill>
              </a:endParaRPr>
            </a:p>
          </p:txBody>
        </p:sp>
        <p:sp>
          <p:nvSpPr>
            <p:cNvPr id="11" name="線吹き出し 1 (枠付き) 10"/>
            <p:cNvSpPr/>
            <p:nvPr/>
          </p:nvSpPr>
          <p:spPr>
            <a:xfrm>
              <a:off x="7459997" y="5790928"/>
              <a:ext cx="1019048" cy="470398"/>
            </a:xfrm>
            <a:prstGeom prst="borderCallout1">
              <a:avLst>
                <a:gd name="adj1" fmla="val 42790"/>
                <a:gd name="adj2" fmla="val -2552"/>
                <a:gd name="adj3" fmla="val 76174"/>
                <a:gd name="adj4" fmla="val -74602"/>
              </a:avLst>
            </a:prstGeom>
            <a:solidFill>
              <a:schemeClr val="accent2">
                <a:lumMod val="75000"/>
              </a:schemeClr>
            </a:solidFill>
            <a:ln w="76200" cmpd="sng">
              <a:solidFill>
                <a:schemeClr val="accent2">
                  <a:lumMod val="75000"/>
                </a:schemeClr>
              </a:solidFill>
              <a:tailEnd type="arrow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lvl="1" algn="ctr"/>
              <a:r>
                <a:rPr lang="en-US" altLang="ja-JP" sz="2800" i="1" dirty="0" err="1" smtClean="0"/>
                <a:t>slist</a:t>
              </a:r>
              <a:endParaRPr lang="en-US" altLang="ja-JP" sz="2800" i="1" dirty="0"/>
            </a:p>
          </p:txBody>
        </p:sp>
        <p:cxnSp>
          <p:nvCxnSpPr>
            <p:cNvPr id="12" name="直線コネクタ 11"/>
            <p:cNvCxnSpPr/>
            <p:nvPr/>
          </p:nvCxnSpPr>
          <p:spPr>
            <a:xfrm flipV="1">
              <a:off x="3892270" y="6408107"/>
              <a:ext cx="2770740" cy="10330"/>
            </a:xfrm>
            <a:prstGeom prst="line">
              <a:avLst/>
            </a:prstGeom>
            <a:ln w="57150" cmpd="sng">
              <a:solidFill>
                <a:srgbClr val="63252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flipV="1">
              <a:off x="3057145" y="6408107"/>
              <a:ext cx="694024" cy="10329"/>
            </a:xfrm>
            <a:prstGeom prst="line">
              <a:avLst/>
            </a:prstGeom>
            <a:ln w="57150" cmpd="sng">
              <a:solidFill>
                <a:srgbClr val="21596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正方形/長方形 13"/>
            <p:cNvSpPr/>
            <p:nvPr/>
          </p:nvSpPr>
          <p:spPr>
            <a:xfrm>
              <a:off x="4160437" y="5357420"/>
              <a:ext cx="80021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4800" b="1" dirty="0">
                  <a:solidFill>
                    <a:srgbClr val="FF0000"/>
                  </a:solidFill>
                </a:rPr>
                <a:t>✕</a:t>
              </a:r>
              <a:endParaRPr lang="ja-JP" altLang="en-US" sz="4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2216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Our ideas for better use of intrinsic style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4"/>
            <a:ext cx="8692777" cy="5957684"/>
          </a:xfrm>
        </p:spPr>
        <p:txBody>
          <a:bodyPr>
            <a:normAutofit/>
          </a:bodyPr>
          <a:lstStyle/>
          <a:p>
            <a:pPr marL="57150" indent="0">
              <a:spcBef>
                <a:spcPts val="0"/>
              </a:spcBef>
              <a:buNone/>
            </a:pPr>
            <a:r>
              <a:rPr lang="en-US" altLang="ja-JP" dirty="0" smtClean="0"/>
              <a:t>1.  </a:t>
            </a:r>
            <a:r>
              <a:rPr lang="en-US" altLang="ja-JP" b="1" i="1" dirty="0" smtClean="0"/>
              <a:t>Static </a:t>
            </a:r>
            <a:r>
              <a:rPr lang="en-US" altLang="ja-JP" b="1" i="1" dirty="0"/>
              <a:t>translation </a:t>
            </a:r>
            <a:r>
              <a:rPr lang="en-US" altLang="ja-JP" dirty="0"/>
              <a:t>from a type in extrinsic </a:t>
            </a:r>
            <a:r>
              <a:rPr lang="en-US" altLang="ja-JP" dirty="0" smtClean="0"/>
              <a:t>style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altLang="ja-JP" dirty="0" smtClean="0"/>
              <a:t>     to one </a:t>
            </a:r>
            <a:r>
              <a:rPr lang="en-US" altLang="ja-JP" dirty="0"/>
              <a:t>in intrinsic style</a:t>
            </a:r>
          </a:p>
          <a:p>
            <a:pPr marL="57150" indent="0" algn="ctr">
              <a:buNone/>
            </a:pPr>
            <a:r>
              <a:rPr lang="en-US" altLang="ja-JP" sz="2800" dirty="0" smtClean="0">
                <a:latin typeface="Consolas"/>
                <a:cs typeface="Consolas"/>
              </a:rPr>
              <a:t>{</a:t>
            </a:r>
            <a:r>
              <a:rPr lang="en-US" altLang="ja-JP" sz="2800" dirty="0" err="1" smtClean="0">
                <a:latin typeface="Consolas"/>
                <a:cs typeface="Consolas"/>
              </a:rPr>
              <a:t>x:int</a:t>
            </a:r>
            <a:r>
              <a:rPr lang="en-US" altLang="ja-JP" sz="2800" dirty="0" smtClean="0">
                <a:latin typeface="Consolas"/>
                <a:cs typeface="Consolas"/>
              </a:rPr>
              <a:t> </a:t>
            </a:r>
            <a:r>
              <a:rPr lang="en-US" altLang="ja-JP" sz="2800" dirty="0" err="1" smtClean="0">
                <a:latin typeface="Consolas"/>
                <a:cs typeface="Consolas"/>
              </a:rPr>
              <a:t>list|sorted</a:t>
            </a:r>
            <a:r>
              <a:rPr lang="en-US" altLang="ja-JP" sz="2800" dirty="0" smtClean="0">
                <a:latin typeface="Consolas"/>
                <a:cs typeface="Consolas"/>
              </a:rPr>
              <a:t> x} </a:t>
            </a:r>
            <a:r>
              <a:rPr lang="en-US" altLang="ja-JP" sz="2800" dirty="0" smtClean="0">
                <a:latin typeface="Consolas"/>
                <a:cs typeface="Consolas"/>
                <a:sym typeface="Wingdings"/>
              </a:rPr>
              <a:t> type </a:t>
            </a:r>
            <a:r>
              <a:rPr lang="en-US" altLang="ja-JP" sz="2800" dirty="0" err="1">
                <a:latin typeface="Consolas"/>
                <a:cs typeface="Consolas"/>
                <a:sym typeface="Wingdings"/>
              </a:rPr>
              <a:t>slist</a:t>
            </a:r>
            <a:r>
              <a:rPr lang="en-US" altLang="ja-JP" sz="2800" dirty="0">
                <a:latin typeface="Consolas"/>
                <a:cs typeface="Consolas"/>
                <a:sym typeface="Wingdings"/>
              </a:rPr>
              <a:t> = </a:t>
            </a:r>
            <a:r>
              <a:rPr lang="en-US" altLang="ja-JP" sz="2800" dirty="0" smtClean="0">
                <a:latin typeface="Consolas"/>
                <a:cs typeface="Consolas"/>
                <a:sym typeface="Wingdings"/>
              </a:rPr>
              <a:t>…</a:t>
            </a:r>
          </a:p>
          <a:p>
            <a:pPr marL="57150" indent="0" algn="ctr">
              <a:buNone/>
            </a:pPr>
            <a:endParaRPr lang="en-US" altLang="ja-JP" sz="1600" dirty="0" smtClean="0">
              <a:latin typeface="Consolas"/>
              <a:cs typeface="Consolas"/>
              <a:sym typeface="Wingdings"/>
            </a:endParaRPr>
          </a:p>
          <a:p>
            <a:pPr marL="57150" indent="0">
              <a:buNone/>
            </a:pPr>
            <a:r>
              <a:rPr lang="en-US" altLang="ja-JP" dirty="0" smtClean="0"/>
              <a:t>2.  </a:t>
            </a:r>
            <a:r>
              <a:rPr lang="en-US" altLang="ja-JP" b="1" i="1" dirty="0" smtClean="0"/>
              <a:t>Dynamic conversion </a:t>
            </a:r>
            <a:r>
              <a:rPr lang="en-US" altLang="ja-JP" dirty="0" smtClean="0"/>
              <a:t>between data structures in </a:t>
            </a:r>
            <a:endParaRPr lang="en-US" altLang="ja-JP" dirty="0"/>
          </a:p>
          <a:p>
            <a:pPr marL="57150" indent="0">
              <a:buNone/>
            </a:pPr>
            <a:r>
              <a:rPr lang="en-US" altLang="ja-JP" dirty="0" smtClean="0"/>
              <a:t>     both styles</a:t>
            </a:r>
          </a:p>
          <a:p>
            <a:pPr marL="57150" lvl="1" indent="0" algn="ctr">
              <a:buNone/>
            </a:pPr>
            <a:r>
              <a:rPr lang="en-US" altLang="ja-JP" sz="2600" dirty="0" smtClean="0">
                <a:latin typeface="Consolas"/>
                <a:cs typeface="Consolas"/>
              </a:rPr>
              <a:t>head (</a:t>
            </a:r>
            <a:r>
              <a:rPr lang="en-US" altLang="ja-JP" sz="2600" dirty="0">
                <a:solidFill>
                  <a:srgbClr val="FF0000"/>
                </a:solidFill>
                <a:latin typeface="Consolas"/>
                <a:cs typeface="Consolas"/>
              </a:rPr>
              <a:t>&lt;</a:t>
            </a:r>
            <a:r>
              <a:rPr lang="en-US" altLang="ja-JP" sz="2600" dirty="0" err="1">
                <a:solidFill>
                  <a:srgbClr val="FF0000"/>
                </a:solidFill>
                <a:latin typeface="Consolas"/>
                <a:cs typeface="Consolas"/>
              </a:rPr>
              <a:t>int</a:t>
            </a:r>
            <a:r>
              <a:rPr lang="en-US" altLang="ja-JP" sz="2600" dirty="0">
                <a:solidFill>
                  <a:srgbClr val="FF0000"/>
                </a:solidFill>
                <a:latin typeface="Consolas"/>
                <a:cs typeface="Consolas"/>
              </a:rPr>
              <a:t> list </a:t>
            </a:r>
            <a:r>
              <a:rPr lang="en-US" altLang="ja-JP" sz="2600" dirty="0" smtClean="0">
                <a:solidFill>
                  <a:srgbClr val="FF0000"/>
                </a:solidFill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sz="2600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err="1">
                <a:solidFill>
                  <a:srgbClr val="FF0000"/>
                </a:solidFill>
                <a:latin typeface="Consolas"/>
                <a:cs typeface="Consolas"/>
              </a:rPr>
              <a:t>slist</a:t>
            </a:r>
            <a:r>
              <a:rPr lang="en-US" altLang="ja-JP" sz="3200" dirty="0">
                <a:solidFill>
                  <a:srgbClr val="FF0000"/>
                </a:solidFill>
                <a:latin typeface="Consolas"/>
                <a:cs typeface="Consolas"/>
              </a:rPr>
              <a:t>&gt;</a:t>
            </a:r>
            <a:r>
              <a:rPr lang="en-US" altLang="ja-JP" sz="3200" baseline="30000" dirty="0">
                <a:solidFill>
                  <a:srgbClr val="FF0000"/>
                </a:solidFill>
                <a:latin typeface="Brush Script MT Italic"/>
                <a:cs typeface="Brush Script MT Italic"/>
              </a:rPr>
              <a:t>l</a:t>
            </a:r>
            <a:r>
              <a:rPr lang="en-US" altLang="ja-JP" sz="3200" dirty="0">
                <a:solidFill>
                  <a:srgbClr val="FF0000"/>
                </a:solidFill>
              </a:rPr>
              <a:t> </a:t>
            </a:r>
            <a:r>
              <a:rPr lang="en-US" altLang="ja-JP" sz="2600" dirty="0" err="1" smtClean="0">
                <a:latin typeface="Consolas"/>
                <a:cs typeface="Consolas"/>
              </a:rPr>
              <a:t>SCons</a:t>
            </a:r>
            <a:r>
              <a:rPr lang="en-US" altLang="ja-JP" sz="2600" dirty="0" smtClean="0">
                <a:latin typeface="Consolas"/>
                <a:cs typeface="Consolas"/>
              </a:rPr>
              <a:t> (1, </a:t>
            </a:r>
            <a:r>
              <a:rPr lang="en-US" altLang="ja-JP" sz="2600" dirty="0" err="1" smtClean="0">
                <a:latin typeface="Consolas"/>
                <a:cs typeface="Consolas"/>
              </a:rPr>
              <a:t>SNil</a:t>
            </a:r>
            <a:r>
              <a:rPr lang="en-US" altLang="ja-JP" sz="2600" dirty="0" smtClean="0">
                <a:latin typeface="Consolas"/>
                <a:cs typeface="Consolas"/>
              </a:rPr>
              <a:t>))</a:t>
            </a:r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3540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0" y="1118516"/>
            <a:ext cx="9144000" cy="5571565"/>
          </a:xfrm>
        </p:spPr>
        <p:txBody>
          <a:bodyPr lIns="108000"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kumimoji="1" lang="en-US" altLang="ja-JP" spc="-40" dirty="0" smtClean="0"/>
              <a:t>Programmers can obtain dynamically efficient </a:t>
            </a:r>
            <a:r>
              <a:rPr kumimoji="1" lang="en-US" altLang="ja-JP" spc="-40" dirty="0" err="1" smtClean="0"/>
              <a:t>datatypes</a:t>
            </a:r>
            <a:r>
              <a:rPr lang="en-US" altLang="ja-JP" spc="-40" dirty="0"/>
              <a:t> </a:t>
            </a:r>
            <a:r>
              <a:rPr kumimoji="1" lang="en-US" altLang="ja-JP" spc="-40" dirty="0" smtClean="0"/>
              <a:t>easily, using </a:t>
            </a:r>
            <a:r>
              <a:rPr kumimoji="1" lang="en-US" altLang="ja-JP" b="1" spc="-40" dirty="0" smtClean="0"/>
              <a:t>type translation </a:t>
            </a:r>
            <a:r>
              <a:rPr kumimoji="1" lang="en-US" altLang="ja-JP" spc="-40" dirty="0" smtClean="0"/>
              <a:t>(the 1</a:t>
            </a:r>
            <a:r>
              <a:rPr kumimoji="1" lang="en-US" altLang="ja-JP" spc="-40" baseline="30000" dirty="0" smtClean="0"/>
              <a:t>st</a:t>
            </a:r>
            <a:r>
              <a:rPr kumimoji="1" lang="en-US" altLang="ja-JP" spc="-40" dirty="0" smtClean="0"/>
              <a:t> idea)</a:t>
            </a:r>
          </a:p>
          <a:p>
            <a:pPr marL="514350" indent="-514350">
              <a:buSzPct val="100000"/>
              <a:buFont typeface="+mj-lt"/>
              <a:buAutoNum type="arabicPeriod"/>
            </a:pPr>
            <a:endParaRPr lang="en-US" altLang="ja-JP" sz="1000" spc="-40" dirty="0"/>
          </a:p>
          <a:p>
            <a:pPr marL="400050" lvl="1" indent="0">
              <a:buSzPct val="100000"/>
              <a:buNone/>
            </a:pPr>
            <a:r>
              <a:rPr lang="en-US" altLang="ja-JP" dirty="0" smtClean="0"/>
              <a:t>	</a:t>
            </a:r>
            <a:r>
              <a:rPr lang="en-US" altLang="ja-JP" sz="2600" dirty="0" smtClean="0">
                <a:latin typeface="Consolas"/>
                <a:cs typeface="Consolas"/>
              </a:rPr>
              <a:t>{</a:t>
            </a:r>
            <a:r>
              <a:rPr lang="en-US" altLang="ja-JP" sz="2600" dirty="0" err="1" smtClean="0">
                <a:latin typeface="Consolas"/>
                <a:cs typeface="Consolas"/>
              </a:rPr>
              <a:t>x:int</a:t>
            </a:r>
            <a:r>
              <a:rPr lang="en-US" altLang="ja-JP" sz="2600" dirty="0" smtClean="0">
                <a:latin typeface="Consolas"/>
                <a:cs typeface="Consolas"/>
              </a:rPr>
              <a:t> </a:t>
            </a:r>
            <a:r>
              <a:rPr lang="en-US" altLang="ja-JP" sz="2600" dirty="0" err="1" smtClean="0">
                <a:latin typeface="Consolas"/>
                <a:cs typeface="Consolas"/>
              </a:rPr>
              <a:t>list|sorted</a:t>
            </a:r>
            <a:r>
              <a:rPr lang="en-US" altLang="ja-JP" sz="2600" dirty="0" smtClean="0">
                <a:latin typeface="Consolas"/>
                <a:cs typeface="Consolas"/>
              </a:rPr>
              <a:t> x} </a:t>
            </a:r>
            <a:r>
              <a:rPr lang="en-US" altLang="ja-JP" sz="2600" dirty="0" smtClean="0">
                <a:latin typeface="Consolas"/>
                <a:cs typeface="Consolas"/>
                <a:sym typeface="Wingdings"/>
              </a:rPr>
              <a:t> type </a:t>
            </a:r>
            <a:r>
              <a:rPr lang="en-US" altLang="ja-JP" dirty="0" err="1">
                <a:sym typeface="Wingdings"/>
              </a:rPr>
              <a:t>slist</a:t>
            </a:r>
            <a:r>
              <a:rPr lang="en-US" altLang="ja-JP" dirty="0">
                <a:sym typeface="Wingdings"/>
              </a:rPr>
              <a:t> = …</a:t>
            </a:r>
          </a:p>
          <a:p>
            <a:pPr marL="914400" lvl="1" indent="-514350">
              <a:buSzPct val="100000"/>
              <a:buFont typeface="+mj-lt"/>
              <a:buAutoNum type="arabicPeriod"/>
            </a:pPr>
            <a:endParaRPr kumimoji="1" lang="en-US" altLang="ja-JP" sz="1000" spc="-40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kumimoji="1" lang="en-US" altLang="ja-JP" spc="-40" dirty="0" smtClean="0"/>
              <a:t>They write programs using the generated </a:t>
            </a:r>
            <a:r>
              <a:rPr kumimoji="1" lang="en-US" altLang="ja-JP" spc="-40" dirty="0" err="1" smtClean="0"/>
              <a:t>datatypes</a:t>
            </a:r>
            <a:endParaRPr kumimoji="1" lang="en-US" altLang="ja-JP" spc="-40" dirty="0" smtClean="0"/>
          </a:p>
          <a:p>
            <a:pPr marL="0" indent="0">
              <a:buSzPct val="100000"/>
              <a:buNone/>
            </a:pPr>
            <a:endParaRPr kumimoji="1" lang="en-US" altLang="ja-JP" spc="-40" dirty="0" smtClean="0"/>
          </a:p>
          <a:p>
            <a:pPr marL="0" indent="0">
              <a:buSzPct val="100000"/>
              <a:buNone/>
            </a:pPr>
            <a:endParaRPr kumimoji="1" lang="en-US" altLang="ja-JP" sz="1000" spc="-40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kumimoji="1" lang="en-US" altLang="ja-JP" spc="-40" dirty="0" smtClean="0"/>
              <a:t>If needed, they </a:t>
            </a:r>
            <a:r>
              <a:rPr lang="en-US" altLang="ja-JP" spc="-40" dirty="0" smtClean="0"/>
              <a:t>can </a:t>
            </a:r>
            <a:r>
              <a:rPr kumimoji="1" lang="en-US" altLang="ja-JP" spc="-40" dirty="0" smtClean="0"/>
              <a:t>reuse functions for original data structures, using </a:t>
            </a:r>
            <a:r>
              <a:rPr kumimoji="1" lang="en-US" altLang="ja-JP" b="1" spc="-40" dirty="0" smtClean="0"/>
              <a:t>dynamic conversion </a:t>
            </a:r>
            <a:r>
              <a:rPr kumimoji="1" lang="en-US" altLang="ja-JP" spc="-40" dirty="0" smtClean="0"/>
              <a:t>(the 2</a:t>
            </a:r>
            <a:r>
              <a:rPr kumimoji="1" lang="en-US" altLang="ja-JP" spc="-40" baseline="30000" dirty="0" smtClean="0"/>
              <a:t>nd</a:t>
            </a:r>
            <a:r>
              <a:rPr kumimoji="1" lang="en-US" altLang="ja-JP" spc="-40" dirty="0" smtClean="0"/>
              <a:t> idea)</a:t>
            </a:r>
            <a:endParaRPr kumimoji="1" lang="ja-JP" altLang="en-US" spc="-4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5697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ja-JP" sz="3400" dirty="0" smtClean="0"/>
              <a:t>How do the ideas encourage use of intrinsic style?</a:t>
            </a:r>
            <a:endParaRPr kumimoji="1" lang="ja-JP" altLang="en-US" sz="34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290115" y="2164819"/>
            <a:ext cx="877948" cy="939802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972013" y="3744091"/>
            <a:ext cx="5769380" cy="595835"/>
          </a:xfrm>
          <a:prstGeom prst="round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l</a:t>
            </a:r>
            <a:r>
              <a:rPr lang="en-US" altLang="ja-JP" sz="24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et tail </a:t>
            </a:r>
            <a:r>
              <a:rPr lang="en-US" altLang="ja-JP" sz="24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(y : </a:t>
            </a:r>
            <a:r>
              <a:rPr lang="en-US" altLang="ja-JP" sz="2400" dirty="0" err="1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slist</a:t>
            </a:r>
            <a:r>
              <a:rPr lang="en-US" altLang="ja-JP" sz="24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) : </a:t>
            </a:r>
            <a:r>
              <a:rPr lang="en-US" altLang="ja-JP" sz="2400" dirty="0" err="1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slist</a:t>
            </a:r>
            <a:r>
              <a:rPr lang="en-US" altLang="ja-JP" sz="24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= …</a:t>
            </a:r>
            <a:endParaRPr lang="ja-JP" altLang="en-US" sz="2400" dirty="0">
              <a:solidFill>
                <a:schemeClr val="tx1"/>
              </a:solidFill>
              <a:effectLst>
                <a:glow>
                  <a:schemeClr val="tx1"/>
                </a:glow>
              </a:effectLst>
              <a:latin typeface="Consolas"/>
              <a:cs typeface="Consolas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290115" y="3583883"/>
            <a:ext cx="877948" cy="93980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290115" y="5474673"/>
            <a:ext cx="877948" cy="939802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188132" y="5584433"/>
            <a:ext cx="7023598" cy="595835"/>
          </a:xfrm>
          <a:prstGeom prst="roundRect">
            <a:avLst/>
          </a:prstGeom>
          <a:noFill/>
          <a:ln w="76200" cmpd="sng">
            <a:solidFill>
              <a:srgbClr val="95373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lvl="1" algn="ctr"/>
            <a:r>
              <a:rPr lang="en-US" altLang="ja-JP" sz="2200" dirty="0">
                <a:solidFill>
                  <a:schemeClr val="tx1"/>
                </a:solidFill>
                <a:latin typeface="Consolas"/>
                <a:cs typeface="Consolas"/>
              </a:rPr>
              <a:t>head </a:t>
            </a:r>
            <a:r>
              <a:rPr lang="en-US" altLang="ja-JP" sz="2200" dirty="0" smtClean="0">
                <a:solidFill>
                  <a:schemeClr val="tx1"/>
                </a:solidFill>
                <a:latin typeface="Consolas"/>
                <a:cs typeface="Consolas"/>
              </a:rPr>
              <a:t>(</a:t>
            </a:r>
            <a:r>
              <a:rPr lang="en-US" altLang="ja-JP" sz="2200" dirty="0">
                <a:solidFill>
                  <a:srgbClr val="FF0000"/>
                </a:solidFill>
                <a:latin typeface="Consolas"/>
                <a:cs typeface="Consolas"/>
              </a:rPr>
              <a:t>&lt;</a:t>
            </a:r>
            <a:r>
              <a:rPr lang="en-US" altLang="ja-JP" sz="2200" dirty="0" err="1">
                <a:solidFill>
                  <a:srgbClr val="FF0000"/>
                </a:solidFill>
                <a:latin typeface="Consolas"/>
                <a:cs typeface="Consolas"/>
              </a:rPr>
              <a:t>int</a:t>
            </a:r>
            <a:r>
              <a:rPr lang="en-US" altLang="ja-JP" sz="22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altLang="ja-JP" sz="2200" dirty="0" smtClean="0">
                <a:solidFill>
                  <a:srgbClr val="FF0000"/>
                </a:solidFill>
                <a:latin typeface="Consolas"/>
                <a:cs typeface="Consolas"/>
              </a:rPr>
              <a:t>list &lt;= </a:t>
            </a:r>
            <a:r>
              <a:rPr lang="en-US" altLang="ja-JP" sz="2200" dirty="0" err="1" smtClean="0">
                <a:solidFill>
                  <a:srgbClr val="FF0000"/>
                </a:solidFill>
                <a:latin typeface="Consolas"/>
                <a:cs typeface="Consolas"/>
              </a:rPr>
              <a:t>slist</a:t>
            </a:r>
            <a:r>
              <a:rPr lang="en-US" altLang="ja-JP" sz="2200" dirty="0">
                <a:solidFill>
                  <a:srgbClr val="FF0000"/>
                </a:solidFill>
                <a:latin typeface="Consolas"/>
                <a:cs typeface="Consolas"/>
              </a:rPr>
              <a:t>&gt;</a:t>
            </a:r>
            <a:r>
              <a:rPr lang="en-US" altLang="ja-JP" sz="2200" baseline="30000" dirty="0" smtClean="0">
                <a:solidFill>
                  <a:srgbClr val="FF0000"/>
                </a:solidFill>
                <a:latin typeface="Brush Script MT Italic"/>
                <a:cs typeface="Brush Script MT Italic"/>
              </a:rPr>
              <a:t>l </a:t>
            </a:r>
            <a:r>
              <a:rPr lang="en-US" altLang="ja-JP" sz="2200" dirty="0">
                <a:solidFill>
                  <a:schemeClr val="tx1"/>
                </a:solidFill>
                <a:latin typeface="Consolas"/>
                <a:cs typeface="Consolas"/>
              </a:rPr>
              <a:t>(</a:t>
            </a:r>
            <a:r>
              <a:rPr lang="en-US" altLang="ja-JP" sz="2200" dirty="0" err="1">
                <a:solidFill>
                  <a:schemeClr val="tx1"/>
                </a:solidFill>
                <a:latin typeface="Consolas"/>
                <a:cs typeface="Consolas"/>
              </a:rPr>
              <a:t>SCons</a:t>
            </a:r>
            <a:r>
              <a:rPr lang="en-US" altLang="ja-JP" sz="2200" dirty="0">
                <a:solidFill>
                  <a:schemeClr val="tx1"/>
                </a:solidFill>
                <a:latin typeface="Consolas"/>
                <a:cs typeface="Consolas"/>
              </a:rPr>
              <a:t> (1, </a:t>
            </a:r>
            <a:r>
              <a:rPr lang="en-US" altLang="ja-JP" sz="2200" dirty="0" err="1">
                <a:solidFill>
                  <a:schemeClr val="tx1"/>
                </a:solidFill>
                <a:latin typeface="Consolas"/>
                <a:cs typeface="Consolas"/>
              </a:rPr>
              <a:t>SNil</a:t>
            </a:r>
            <a:r>
              <a:rPr lang="en-US" altLang="ja-JP" sz="2200" dirty="0">
                <a:solidFill>
                  <a:schemeClr val="tx1"/>
                </a:solidFill>
                <a:latin typeface="Consolas"/>
                <a:cs typeface="Consolas"/>
              </a:rPr>
              <a:t>)</a:t>
            </a:r>
            <a:r>
              <a:rPr lang="en-US" altLang="ja-JP" sz="2200" dirty="0" smtClean="0">
                <a:solidFill>
                  <a:schemeClr val="tx1"/>
                </a:solidFill>
                <a:latin typeface="Consolas"/>
                <a:cs typeface="Consolas"/>
              </a:rPr>
              <a:t>))</a:t>
            </a:r>
            <a:endParaRPr lang="en-US" altLang="ja-JP" sz="2200" dirty="0">
              <a:solidFill>
                <a:schemeClr val="tx1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142825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This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8140" y="1286434"/>
            <a:ext cx="8746566" cy="5571566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We give a lambda-calculus based on </a:t>
            </a:r>
            <a:r>
              <a:rPr lang="en-US" altLang="ja-JP" i="1" dirty="0" smtClean="0"/>
              <a:t>manifest contracts</a:t>
            </a:r>
            <a:r>
              <a:rPr lang="en-US" altLang="ja-JP" dirty="0" smtClean="0"/>
              <a:t> and formalize the ideas in the calculus</a:t>
            </a:r>
            <a:endParaRPr lang="en-US" altLang="ja-JP" i="1" dirty="0" smtClean="0"/>
          </a:p>
          <a:p>
            <a:pPr lvl="1"/>
            <a:r>
              <a:rPr lang="en-US" altLang="ja-JP" dirty="0" smtClean="0"/>
              <a:t>Manifest contracts 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[Flanagan 2006; Greenberg et al. 2010] </a:t>
            </a:r>
            <a:r>
              <a:rPr lang="en-US" altLang="ja-JP" dirty="0" smtClean="0"/>
              <a:t> are a framework which can combine static and </a:t>
            </a:r>
            <a:r>
              <a:rPr lang="en-US" altLang="ja-JP" i="1" dirty="0" smtClean="0"/>
              <a:t>dynamic</a:t>
            </a:r>
            <a:r>
              <a:rPr lang="en-US" altLang="ja-JP" dirty="0" smtClean="0"/>
              <a:t> specification </a:t>
            </a:r>
            <a:r>
              <a:rPr lang="en-US" altLang="ja-JP" dirty="0" err="1" smtClean="0"/>
              <a:t>checkings</a:t>
            </a:r>
            <a:endParaRPr lang="en-US" altLang="ja-JP" dirty="0"/>
          </a:p>
          <a:p>
            <a:r>
              <a:rPr lang="en-US" altLang="ja-JP" dirty="0" smtClean="0"/>
              <a:t>We implement the dynamic conversion mechanism on </a:t>
            </a:r>
            <a:r>
              <a:rPr lang="en-US" altLang="ja-JP" dirty="0" err="1" smtClean="0"/>
              <a:t>OCaml</a:t>
            </a:r>
            <a:r>
              <a:rPr lang="en-US" altLang="ja-JP" dirty="0" smtClean="0"/>
              <a:t>, using the extensible preprocessor (Camlp4)</a:t>
            </a:r>
          </a:p>
          <a:p>
            <a:pPr lvl="1"/>
            <a:r>
              <a:rPr lang="en-US" altLang="ja-JP" dirty="0" smtClean="0"/>
              <a:t>Available at http</a:t>
            </a:r>
            <a:r>
              <a:rPr lang="en-US" altLang="ja-JP" dirty="0"/>
              <a:t>://</a:t>
            </a:r>
            <a:r>
              <a:rPr lang="en-US" altLang="ja-JP" dirty="0" err="1"/>
              <a:t>goo.gl</a:t>
            </a:r>
            <a:r>
              <a:rPr lang="en-US" altLang="ja-JP" dirty="0"/>
              <a:t>/VMhAv2</a:t>
            </a:r>
            <a:endParaRPr lang="en-US" altLang="ja-JP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1910" y="4910815"/>
            <a:ext cx="1207180" cy="1207180"/>
          </a:xfrm>
          <a:prstGeom prst="rect">
            <a:avLst/>
          </a:prstGeom>
        </p:spPr>
      </p:pic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9000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>
                <a:solidFill>
                  <a:srgbClr val="FF6600"/>
                </a:solidFill>
              </a:rPr>
              <a:t>Manifest Contracts with </a:t>
            </a:r>
            <a:r>
              <a:rPr kumimoji="1" lang="en-US" altLang="ja-JP" dirty="0" err="1" smtClean="0">
                <a:solidFill>
                  <a:srgbClr val="FF6600"/>
                </a:solidFill>
              </a:rPr>
              <a:t>Datatypes</a:t>
            </a:r>
            <a:endParaRPr kumimoji="1" lang="en-US" altLang="ja-JP" dirty="0" smtClean="0">
              <a:solidFill>
                <a:srgbClr val="FF6600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altLang="ja-JP" dirty="0" smtClean="0"/>
              <a:t>Refinement types</a:t>
            </a:r>
          </a:p>
          <a:p>
            <a:pPr marL="914400" lvl="1" indent="-514350">
              <a:buFont typeface="+mj-lt"/>
              <a:buAutoNum type="arabicPeriod"/>
            </a:pPr>
            <a:r>
              <a:rPr kumimoji="1" lang="en-US" altLang="ja-JP" dirty="0" smtClean="0"/>
              <a:t>Manifest </a:t>
            </a:r>
            <a:r>
              <a:rPr kumimoji="1" lang="en-US" altLang="ja-JP" dirty="0" err="1" smtClean="0"/>
              <a:t>Datatypes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Dynamic Type Conversion</a:t>
            </a:r>
          </a:p>
          <a:p>
            <a:pPr marL="914400" lvl="1" indent="-514350">
              <a:buFont typeface="+mj-lt"/>
              <a:buAutoNum type="arabicPeriod"/>
            </a:pPr>
            <a:endParaRPr lang="en-US" altLang="ja-JP" sz="4000" dirty="0" smtClean="0"/>
          </a:p>
          <a:p>
            <a:pPr marL="400050" lvl="1" indent="0" algn="ctr">
              <a:buNone/>
            </a:pPr>
            <a:endParaRPr lang="en-US" altLang="ja-JP" sz="1000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Syntactic Type Translation</a:t>
            </a:r>
          </a:p>
          <a:p>
            <a:pPr marL="0" indent="0">
              <a:buNone/>
            </a:pPr>
            <a:endParaRPr kumimoji="1" lang="en-US" altLang="ja-JP" dirty="0" smtClean="0">
              <a:solidFill>
                <a:srgbClr val="FF66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721174" y="3593086"/>
            <a:ext cx="4248651" cy="593450"/>
          </a:xfrm>
          <a:prstGeom prst="roundRect">
            <a:avLst/>
          </a:prstGeom>
          <a:noFill/>
          <a:ln w="762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lvl="1" algn="ctr"/>
            <a:r>
              <a:rPr lang="en-US" altLang="ja-JP" sz="2800" dirty="0">
                <a:solidFill>
                  <a:srgbClr val="000000"/>
                </a:solidFill>
                <a:latin typeface="Consolas"/>
                <a:cs typeface="Consolas"/>
              </a:rPr>
              <a:t>&lt;</a:t>
            </a:r>
            <a:r>
              <a:rPr lang="en-US" altLang="ja-JP" sz="2800" dirty="0" err="1">
                <a:solidFill>
                  <a:srgbClr val="000000"/>
                </a:solidFill>
                <a:latin typeface="Consolas"/>
                <a:cs typeface="Consolas"/>
              </a:rPr>
              <a:t>int</a:t>
            </a:r>
            <a:r>
              <a:rPr lang="en-US" altLang="ja-JP" sz="2800" dirty="0">
                <a:solidFill>
                  <a:srgbClr val="000000"/>
                </a:solidFill>
                <a:latin typeface="Consolas"/>
                <a:cs typeface="Consolas"/>
              </a:rPr>
              <a:t> list </a:t>
            </a:r>
            <a:r>
              <a:rPr lang="en-US" altLang="ja-JP" sz="2800" dirty="0" smtClean="0">
                <a:solidFill>
                  <a:srgbClr val="000000"/>
                </a:solidFill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sz="28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800" dirty="0" err="1">
                <a:solidFill>
                  <a:srgbClr val="000000"/>
                </a:solidFill>
                <a:latin typeface="Consolas"/>
                <a:cs typeface="Consolas"/>
              </a:rPr>
              <a:t>slist</a:t>
            </a:r>
            <a:r>
              <a:rPr lang="en-US" altLang="ja-JP" sz="2800" dirty="0">
                <a:solidFill>
                  <a:srgbClr val="000000"/>
                </a:solidFill>
                <a:latin typeface="Consolas"/>
                <a:cs typeface="Consolas"/>
              </a:rPr>
              <a:t>&gt;</a:t>
            </a:r>
            <a:r>
              <a:rPr lang="en-US" altLang="ja-JP" sz="2800" baseline="30000" dirty="0">
                <a:solidFill>
                  <a:srgbClr val="000000"/>
                </a:solidFill>
                <a:latin typeface="Brush Script MT Italic"/>
                <a:cs typeface="Brush Script MT Italic"/>
              </a:rPr>
              <a:t>l</a:t>
            </a:r>
            <a:r>
              <a:rPr lang="en-US" altLang="ja-JP" sz="28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721174" y="5060588"/>
            <a:ext cx="7760445" cy="595835"/>
          </a:xfrm>
          <a:prstGeom prst="round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lvl="1" algn="ctr"/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{</a:t>
            </a:r>
            <a:r>
              <a:rPr lang="en-US" altLang="ja-JP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x:int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list|sorted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 x} 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  <a:sym typeface="Wingdings"/>
              </a:rPr>
              <a:t> type </a:t>
            </a:r>
            <a:r>
              <a:rPr lang="en-US" altLang="ja-JP" sz="2600" dirty="0" err="1">
                <a:solidFill>
                  <a:schemeClr val="tx1"/>
                </a:solidFill>
                <a:latin typeface="Consolas"/>
                <a:cs typeface="Consolas"/>
                <a:sym typeface="Wingdings"/>
              </a:rPr>
              <a:t>slist</a:t>
            </a:r>
            <a:r>
              <a:rPr lang="en-US" altLang="ja-JP" sz="2600" dirty="0">
                <a:solidFill>
                  <a:schemeClr val="tx1"/>
                </a:solidFill>
                <a:latin typeface="Consolas"/>
                <a:cs typeface="Consolas"/>
                <a:sym typeface="Wingdings"/>
              </a:rPr>
              <a:t> = 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  <a:sym typeface="Wingdings"/>
              </a:rPr>
              <a:t>…</a:t>
            </a:r>
            <a:endParaRPr lang="en-US" altLang="ja-JP" sz="2600" dirty="0">
              <a:solidFill>
                <a:schemeClr val="tx1"/>
              </a:solidFill>
              <a:latin typeface="Consolas"/>
              <a:cs typeface="Consola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785049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Specifications of program components</a:t>
            </a:r>
          </a:p>
          <a:p>
            <a:pPr lvl="1"/>
            <a:r>
              <a:rPr lang="en-US" altLang="ja-JP" dirty="0" smtClean="0"/>
              <a:t>impossible to represent as </a:t>
            </a:r>
            <a:r>
              <a:rPr lang="en-US" altLang="ja-JP" i="1" dirty="0" smtClean="0"/>
              <a:t>simple</a:t>
            </a:r>
            <a:r>
              <a:rPr lang="en-US" altLang="ja-JP" dirty="0" smtClean="0"/>
              <a:t> types</a:t>
            </a:r>
          </a:p>
          <a:p>
            <a:r>
              <a:rPr lang="en-US" altLang="ja-JP" dirty="0" smtClean="0"/>
              <a:t>Dynamically enforced</a:t>
            </a:r>
          </a:p>
          <a:p>
            <a:pPr lvl="1"/>
            <a:r>
              <a:rPr lang="en-US" altLang="ja-JP" dirty="0"/>
              <a:t>w</a:t>
            </a:r>
            <a:r>
              <a:rPr lang="en-US" altLang="ja-JP" dirty="0" smtClean="0"/>
              <a:t>ritten in an executable form, i.e., as programs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Software contracts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25308" t="19926" r="21781" b="30322"/>
          <a:stretch/>
        </p:blipFill>
        <p:spPr>
          <a:xfrm>
            <a:off x="1435807" y="3870092"/>
            <a:ext cx="851545" cy="85154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3580" y="3610303"/>
            <a:ext cx="692927" cy="130357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/>
          <a:srcRect r="57010"/>
          <a:stretch/>
        </p:blipFill>
        <p:spPr>
          <a:xfrm>
            <a:off x="1010035" y="5263220"/>
            <a:ext cx="972500" cy="1072114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4572" y="4085232"/>
            <a:ext cx="1117600" cy="10795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6"/>
          <a:srcRect l="30592" t="-1" r="26895" b="23613"/>
          <a:stretch/>
        </p:blipFill>
        <p:spPr>
          <a:xfrm>
            <a:off x="6197618" y="4936777"/>
            <a:ext cx="828000" cy="1116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98672" y="5283508"/>
            <a:ext cx="1892300" cy="7874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94219" y="3870092"/>
            <a:ext cx="935599" cy="1013566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68145" y="5294784"/>
            <a:ext cx="1072114" cy="1072114"/>
          </a:xfrm>
          <a:prstGeom prst="rect">
            <a:avLst/>
          </a:prstGeom>
        </p:spPr>
      </p:pic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821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Manifest contracts </a:t>
            </a:r>
            <a:r>
              <a:rPr lang="en-US" altLang="ja-JP" sz="2000" dirty="0" smtClean="0"/>
              <a:t>[Flanagan 2006; Greenberg et al. 2010]</a:t>
            </a:r>
            <a:endParaRPr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Contracts are made “manifest” as part of types</a:t>
            </a:r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r>
              <a:rPr lang="en-US" altLang="ja-JP" dirty="0" smtClean="0"/>
              <a:t>Refinement types</a:t>
            </a:r>
            <a:r>
              <a:rPr lang="ja-JP" altLang="en-US" dirty="0" smtClean="0"/>
              <a:t> </a:t>
            </a:r>
            <a:r>
              <a:rPr lang="en-US" altLang="ja-JP" dirty="0" smtClean="0"/>
              <a:t>(a.k.a. subset types)   </a:t>
            </a:r>
          </a:p>
          <a:p>
            <a:pPr marL="0" indent="0" algn="ctr">
              <a:buNone/>
            </a:pPr>
            <a:r>
              <a:rPr lang="en-US" altLang="ja-JP" sz="4000" i="1" dirty="0" smtClean="0">
                <a:latin typeface="Consolas"/>
                <a:cs typeface="Consolas"/>
              </a:rPr>
              <a:t>{</a:t>
            </a:r>
            <a:r>
              <a:rPr lang="en-US" altLang="ja-JP" sz="4000" i="1" dirty="0" err="1" smtClean="0">
                <a:latin typeface="Consolas"/>
                <a:cs typeface="Consolas"/>
              </a:rPr>
              <a:t>x:T|e</a:t>
            </a:r>
            <a:r>
              <a:rPr lang="en-US" altLang="ja-JP" sz="4000" i="1" dirty="0" smtClean="0">
                <a:latin typeface="Consolas"/>
                <a:cs typeface="Consolas"/>
              </a:rPr>
              <a:t>}</a:t>
            </a:r>
            <a:endParaRPr lang="en-US" altLang="ja-JP" sz="4000" i="1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altLang="ja-JP" dirty="0" smtClean="0"/>
              <a:t>denotes the </a:t>
            </a:r>
            <a:r>
              <a:rPr lang="en-US" altLang="ja-JP" dirty="0"/>
              <a:t>set of values of type </a:t>
            </a:r>
            <a:r>
              <a:rPr lang="en-US" altLang="ja-JP" i="1" dirty="0"/>
              <a:t>T</a:t>
            </a:r>
            <a:r>
              <a:rPr lang="en-US" altLang="ja-JP" dirty="0"/>
              <a:t> satisfying the </a:t>
            </a:r>
            <a:r>
              <a:rPr lang="en-US" altLang="ja-JP" i="1" dirty="0" smtClean="0"/>
              <a:t>Boolean expression e</a:t>
            </a:r>
            <a:endParaRPr lang="en-US" altLang="ja-JP" dirty="0" smtClean="0"/>
          </a:p>
          <a:p>
            <a:pPr marL="0" indent="0" algn="ctr">
              <a:buNone/>
            </a:pPr>
            <a:endParaRPr lang="en-US" altLang="ja-JP" sz="2000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Contracts </a:t>
            </a:r>
            <a:r>
              <a:rPr lang="en-US" altLang="ja-JP" dirty="0"/>
              <a:t>are checked statically or </a:t>
            </a:r>
            <a:r>
              <a:rPr lang="en-US" altLang="ja-JP" dirty="0" smtClean="0"/>
              <a:t>dynamically</a:t>
            </a:r>
          </a:p>
          <a:p>
            <a:pPr lvl="1"/>
            <a:r>
              <a:rPr lang="en-US" altLang="ja-JP" dirty="0" smtClean="0"/>
              <a:t>This work concerns only dynamic checking</a:t>
            </a:r>
            <a:endParaRPr lang="en-US" altLang="ja-JP" dirty="0"/>
          </a:p>
        </p:txBody>
      </p:sp>
      <p:sp>
        <p:nvSpPr>
          <p:cNvPr id="5" name="角丸四角形 4"/>
          <p:cNvSpPr/>
          <p:nvPr/>
        </p:nvSpPr>
        <p:spPr>
          <a:xfrm>
            <a:off x="218140" y="2101108"/>
            <a:ext cx="8746565" cy="2696944"/>
          </a:xfrm>
          <a:prstGeom prst="round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線吹き出し 1 (枠付き) 5"/>
          <p:cNvSpPr/>
          <p:nvPr/>
        </p:nvSpPr>
        <p:spPr>
          <a:xfrm>
            <a:off x="1363958" y="4626253"/>
            <a:ext cx="7600748" cy="878075"/>
          </a:xfrm>
          <a:prstGeom prst="borderCallout1">
            <a:avLst>
              <a:gd name="adj1" fmla="val 11607"/>
              <a:gd name="adj2" fmla="val 48418"/>
              <a:gd name="adj3" fmla="val 19643"/>
              <a:gd name="adj4" fmla="val 36561"/>
            </a:avLst>
          </a:prstGeom>
          <a:solidFill>
            <a:srgbClr val="376092"/>
          </a:solidFill>
          <a:ln w="76200" cmpd="sng">
            <a:solidFill>
              <a:srgbClr val="376092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000" dirty="0"/>
              <a:t>E.g., </a:t>
            </a:r>
            <a:r>
              <a:rPr lang="en-US" altLang="ja-JP" sz="3000" dirty="0" smtClean="0">
                <a:latin typeface="Consolas"/>
                <a:cs typeface="Consolas"/>
              </a:rPr>
              <a:t>{x:int|0 &lt; x}</a:t>
            </a:r>
            <a:r>
              <a:rPr lang="en-US" altLang="ja-JP" sz="3000" dirty="0" smtClean="0">
                <a:cs typeface="Consolas"/>
              </a:rPr>
              <a:t> </a:t>
            </a:r>
            <a:r>
              <a:rPr lang="en-US" altLang="ja-JP" sz="3000" dirty="0" smtClean="0"/>
              <a:t>means </a:t>
            </a:r>
            <a:r>
              <a:rPr lang="en-US" altLang="ja-JP" sz="3000" dirty="0"/>
              <a:t>positive integers</a:t>
            </a:r>
            <a:endParaRPr lang="ja-JP" altLang="en-US" sz="3000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7017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Manifest </a:t>
            </a:r>
            <a:r>
              <a:rPr lang="en-US" altLang="ja-JP" dirty="0" err="1"/>
              <a:t>d</a:t>
            </a:r>
            <a:r>
              <a:rPr kumimoji="1" lang="en-US" altLang="ja-JP" dirty="0" err="1" smtClean="0"/>
              <a:t>atatypes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5"/>
            <a:ext cx="8692778" cy="1755468"/>
          </a:xfrm>
        </p:spPr>
        <p:txBody>
          <a:bodyPr>
            <a:noAutofit/>
          </a:bodyPr>
          <a:lstStyle/>
          <a:p>
            <a:r>
              <a:rPr kumimoji="1" lang="en-US" altLang="ja-JP" dirty="0" smtClean="0"/>
              <a:t>Data constructors are given contracts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This notion </a:t>
            </a:r>
            <a:r>
              <a:rPr lang="en-US" altLang="ja-JP" dirty="0" smtClean="0"/>
              <a:t>itself </a:t>
            </a:r>
            <a:r>
              <a:rPr kumimoji="1" lang="en-US" altLang="ja-JP" dirty="0" smtClean="0"/>
              <a:t>is not new</a:t>
            </a:r>
            <a:endParaRPr lang="en-US" altLang="ja-JP" dirty="0" smtClean="0"/>
          </a:p>
        </p:txBody>
      </p:sp>
      <p:grpSp>
        <p:nvGrpSpPr>
          <p:cNvPr id="10" name="図形グループ 9"/>
          <p:cNvGrpSpPr/>
          <p:nvPr/>
        </p:nvGrpSpPr>
        <p:grpSpPr>
          <a:xfrm>
            <a:off x="108394" y="2642463"/>
            <a:ext cx="8903345" cy="2392914"/>
            <a:chOff x="124072" y="2875535"/>
            <a:chExt cx="8925860" cy="2392914"/>
          </a:xfrm>
        </p:grpSpPr>
        <p:sp>
          <p:nvSpPr>
            <p:cNvPr id="6" name="角丸四角形 5" title="Sorted Lists (Manifest Datatype ver.)"/>
            <p:cNvSpPr/>
            <p:nvPr/>
          </p:nvSpPr>
          <p:spPr>
            <a:xfrm>
              <a:off x="124072" y="3214381"/>
              <a:ext cx="8925860" cy="2054068"/>
            </a:xfrm>
            <a:prstGeom prst="roundRect">
              <a:avLst/>
            </a:prstGeom>
            <a:noFill/>
            <a:ln w="76200" cmpd="sng">
              <a:solidFill>
                <a:srgbClr val="37609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2000" dirty="0" smtClean="0">
                <a:solidFill>
                  <a:schemeClr val="tx1"/>
                </a:solidFill>
              </a:endParaRPr>
            </a:p>
            <a:p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type </a:t>
              </a:r>
              <a:r>
                <a:rPr lang="en-US" altLang="ja-JP" sz="2800" dirty="0" err="1">
                  <a:solidFill>
                    <a:schemeClr val="tx1"/>
                  </a:solidFill>
                  <a:latin typeface="Consolas"/>
                  <a:cs typeface="Consolas"/>
                </a:rPr>
                <a:t>slist</a:t>
              </a:r>
              <a:r>
                <a:rPr lang="en-US" altLang="ja-JP" sz="2800" dirty="0">
                  <a:solidFill>
                    <a:schemeClr val="tx1"/>
                  </a:solidFill>
                  <a:latin typeface="Consolas"/>
                  <a:cs typeface="Consolas"/>
                </a:rPr>
                <a:t> =</a:t>
              </a:r>
            </a:p>
            <a:p>
              <a:r>
                <a:rPr lang="ja-JP" altLang="en-US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 </a:t>
              </a:r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| </a:t>
              </a:r>
              <a:r>
                <a:rPr lang="en-US" altLang="ja-JP" sz="2800" dirty="0" err="1" smtClean="0">
                  <a:solidFill>
                    <a:schemeClr val="tx1"/>
                  </a:solidFill>
                  <a:latin typeface="Consolas"/>
                  <a:cs typeface="Consolas"/>
                </a:rPr>
                <a:t>SNil</a:t>
              </a:r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  </a:t>
              </a:r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of </a:t>
              </a:r>
              <a:r>
                <a:rPr lang="en-US" altLang="ja-JP" sz="2800" dirty="0">
                  <a:solidFill>
                    <a:schemeClr val="tx1"/>
                  </a:solidFill>
                  <a:latin typeface="Consolas"/>
                  <a:cs typeface="Consolas"/>
                </a:rPr>
                <a:t>unit</a:t>
              </a:r>
            </a:p>
            <a:p>
              <a:r>
                <a:rPr lang="en-US" altLang="ja-JP" sz="2800" dirty="0">
                  <a:solidFill>
                    <a:schemeClr val="tx1"/>
                  </a:solidFill>
                  <a:latin typeface="Consolas"/>
                  <a:cs typeface="Consolas"/>
                </a:rPr>
                <a:t> </a:t>
              </a:r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| </a:t>
              </a:r>
              <a:r>
                <a:rPr lang="en-US" altLang="ja-JP" sz="2800" dirty="0" err="1">
                  <a:solidFill>
                    <a:schemeClr val="tx1"/>
                  </a:solidFill>
                  <a:latin typeface="Consolas"/>
                  <a:cs typeface="Consolas"/>
                </a:rPr>
                <a:t>SCons</a:t>
              </a:r>
              <a:r>
                <a:rPr lang="en-US" altLang="ja-JP" sz="2800" dirty="0">
                  <a:solidFill>
                    <a:schemeClr val="tx1"/>
                  </a:solidFill>
                  <a:latin typeface="Consolas"/>
                  <a:cs typeface="Consolas"/>
                </a:rPr>
                <a:t> of </a:t>
              </a:r>
              <a:r>
                <a:rPr lang="en-US" altLang="ja-JP" sz="2800" dirty="0" err="1">
                  <a:solidFill>
                    <a:schemeClr val="tx1"/>
                  </a:solidFill>
                  <a:latin typeface="Consolas"/>
                  <a:cs typeface="Consolas"/>
                </a:rPr>
                <a:t>x:int</a:t>
              </a:r>
              <a:r>
                <a:rPr lang="en-US" altLang="ja-JP" sz="2800" dirty="0">
                  <a:solidFill>
                    <a:schemeClr val="tx1"/>
                  </a:solidFill>
                  <a:latin typeface="Consolas"/>
                  <a:cs typeface="Consolas"/>
                </a:rPr>
                <a:t> * </a:t>
              </a:r>
              <a:endParaRPr lang="en-US" altLang="ja-JP" sz="2800" dirty="0" smtClean="0">
                <a:solidFill>
                  <a:schemeClr val="tx1"/>
                </a:solidFill>
                <a:latin typeface="Consolas"/>
                <a:cs typeface="Consolas"/>
              </a:endParaRPr>
            </a:p>
            <a:p>
              <a:r>
                <a:rPr lang="en-US" altLang="ja-JP" sz="2800" dirty="0">
                  <a:solidFill>
                    <a:schemeClr val="tx1"/>
                  </a:solidFill>
                  <a:latin typeface="Consolas"/>
                  <a:cs typeface="Consolas"/>
                </a:rPr>
                <a:t> </a:t>
              </a:r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      </a:t>
              </a:r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{</a:t>
              </a:r>
              <a:r>
                <a:rPr lang="en-US" altLang="ja-JP" sz="2800" dirty="0" err="1" smtClean="0">
                  <a:solidFill>
                    <a:schemeClr val="tx1"/>
                  </a:solidFill>
                  <a:latin typeface="Consolas"/>
                  <a:cs typeface="Consolas"/>
                </a:rPr>
                <a:t>xs:slist</a:t>
              </a:r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|(</a:t>
              </a:r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nil </a:t>
              </a:r>
              <a:r>
                <a:rPr lang="en-US" altLang="ja-JP" sz="2800" dirty="0" err="1" smtClean="0">
                  <a:solidFill>
                    <a:schemeClr val="tx1"/>
                  </a:solidFill>
                  <a:latin typeface="Consolas"/>
                  <a:cs typeface="Consolas"/>
                </a:rPr>
                <a:t>xs</a:t>
              </a:r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) or (x </a:t>
              </a:r>
              <a:r>
                <a:rPr lang="en-US" altLang="ja-JP" sz="2800" dirty="0">
                  <a:solidFill>
                    <a:schemeClr val="tx1"/>
                  </a:solidFill>
                  <a:latin typeface="Consolas"/>
                  <a:cs typeface="Consolas"/>
                </a:rPr>
                <a:t>&lt; head </a:t>
              </a:r>
              <a:r>
                <a:rPr lang="en-US" altLang="ja-JP" sz="2800" dirty="0" err="1" smtClean="0">
                  <a:solidFill>
                    <a:schemeClr val="tx1"/>
                  </a:solidFill>
                  <a:latin typeface="Consolas"/>
                  <a:cs typeface="Consolas"/>
                </a:rPr>
                <a:t>xs</a:t>
              </a:r>
              <a:r>
                <a:rPr lang="en-US" altLang="ja-JP" sz="2800" dirty="0" smtClean="0">
                  <a:solidFill>
                    <a:schemeClr val="tx1"/>
                  </a:solidFill>
                  <a:latin typeface="Consolas"/>
                  <a:cs typeface="Consolas"/>
                </a:rPr>
                <a:t>)}</a:t>
              </a:r>
              <a:endParaRPr lang="en-US" altLang="ja-JP" sz="2800" dirty="0">
                <a:solidFill>
                  <a:schemeClr val="tx1"/>
                </a:solidFill>
                <a:latin typeface="Consolas"/>
                <a:cs typeface="Consolas"/>
              </a:endParaRPr>
            </a:p>
            <a:p>
              <a:pPr algn="ctr"/>
              <a:endParaRPr kumimoji="1" lang="ja-JP" altLang="en-US" sz="2800" dirty="0">
                <a:latin typeface="Consolas"/>
                <a:cs typeface="Consolas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93675" y="2875535"/>
              <a:ext cx="7044041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 smtClean="0"/>
                <a:t>Sorted Lists (Manifest </a:t>
              </a:r>
              <a:r>
                <a:rPr kumimoji="1" lang="en-US" altLang="ja-JP" sz="3600" dirty="0" err="1" smtClean="0"/>
                <a:t>Datatype</a:t>
              </a:r>
              <a:r>
                <a:rPr kumimoji="1" lang="en-US" altLang="ja-JP" sz="3600" dirty="0" smtClean="0"/>
                <a:t> ver.)</a:t>
              </a:r>
              <a:endParaRPr kumimoji="1" lang="ja-JP" altLang="en-US" sz="3600" dirty="0"/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1614801" y="4303849"/>
            <a:ext cx="7180372" cy="565160"/>
          </a:xfrm>
          <a:prstGeom prst="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188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Manifest Contracts with </a:t>
            </a:r>
            <a:r>
              <a:rPr kumimoji="1" lang="en-US" altLang="ja-JP" dirty="0" err="1" smtClean="0"/>
              <a:t>Datatypes</a:t>
            </a:r>
            <a:endParaRPr kumimoji="1"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altLang="ja-JP" dirty="0" smtClean="0"/>
              <a:t>Refinement types</a:t>
            </a:r>
          </a:p>
          <a:p>
            <a:pPr marL="914400" lvl="1" indent="-514350">
              <a:buFont typeface="+mj-lt"/>
              <a:buAutoNum type="arabicPeriod"/>
            </a:pPr>
            <a:r>
              <a:rPr kumimoji="1" lang="en-US" altLang="ja-JP" dirty="0" smtClean="0"/>
              <a:t>Manifest </a:t>
            </a:r>
            <a:r>
              <a:rPr kumimoji="1" lang="en-US" altLang="ja-JP" dirty="0" err="1" smtClean="0"/>
              <a:t>Datatypes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>
                <a:solidFill>
                  <a:srgbClr val="FF6600"/>
                </a:solidFill>
              </a:rPr>
              <a:t>Dynamic Type Conversion</a:t>
            </a:r>
          </a:p>
          <a:p>
            <a:pPr marL="914400" lvl="1" indent="-514350">
              <a:buFont typeface="+mj-lt"/>
              <a:buAutoNum type="arabicPeriod"/>
            </a:pPr>
            <a:endParaRPr lang="en-US" altLang="ja-JP" sz="4000" dirty="0" smtClean="0"/>
          </a:p>
          <a:p>
            <a:pPr marL="400050" lvl="1" indent="0" algn="ctr">
              <a:buNone/>
            </a:pPr>
            <a:endParaRPr lang="en-US" altLang="ja-JP" sz="1000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>
                <a:solidFill>
                  <a:srgbClr val="000000"/>
                </a:solidFill>
              </a:rPr>
              <a:t>Syntactic Type Translation</a:t>
            </a:r>
          </a:p>
          <a:p>
            <a:pPr marL="0" indent="0">
              <a:buNone/>
            </a:pPr>
            <a:endParaRPr kumimoji="1" lang="en-US" altLang="ja-JP" dirty="0" smtClean="0">
              <a:solidFill>
                <a:srgbClr val="FF66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721174" y="3593086"/>
            <a:ext cx="4248651" cy="593450"/>
          </a:xfrm>
          <a:prstGeom prst="roundRect">
            <a:avLst/>
          </a:prstGeom>
          <a:noFill/>
          <a:ln w="76200" cmpd="sng"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lvl="1" algn="ctr"/>
            <a:r>
              <a:rPr lang="en-US" altLang="ja-JP" sz="2800" dirty="0">
                <a:solidFill>
                  <a:srgbClr val="000000"/>
                </a:solidFill>
                <a:latin typeface="Consolas"/>
                <a:cs typeface="Consolas"/>
              </a:rPr>
              <a:t>&lt;</a:t>
            </a:r>
            <a:r>
              <a:rPr lang="en-US" altLang="ja-JP" sz="2800" dirty="0" err="1">
                <a:solidFill>
                  <a:srgbClr val="000000"/>
                </a:solidFill>
                <a:latin typeface="Consolas"/>
                <a:cs typeface="Consolas"/>
              </a:rPr>
              <a:t>int</a:t>
            </a:r>
            <a:r>
              <a:rPr lang="en-US" altLang="ja-JP" sz="2800" dirty="0">
                <a:solidFill>
                  <a:srgbClr val="000000"/>
                </a:solidFill>
                <a:latin typeface="Consolas"/>
                <a:cs typeface="Consolas"/>
              </a:rPr>
              <a:t> list </a:t>
            </a:r>
            <a:r>
              <a:rPr lang="en-US" altLang="ja-JP" sz="2800" dirty="0" smtClean="0">
                <a:solidFill>
                  <a:srgbClr val="000000"/>
                </a:solidFill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sz="28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800" dirty="0" err="1">
                <a:solidFill>
                  <a:srgbClr val="000000"/>
                </a:solidFill>
                <a:latin typeface="Consolas"/>
                <a:cs typeface="Consolas"/>
              </a:rPr>
              <a:t>slist</a:t>
            </a:r>
            <a:r>
              <a:rPr lang="en-US" altLang="ja-JP" sz="2800" dirty="0">
                <a:solidFill>
                  <a:srgbClr val="000000"/>
                </a:solidFill>
                <a:latin typeface="Consolas"/>
                <a:cs typeface="Consolas"/>
              </a:rPr>
              <a:t>&gt;</a:t>
            </a:r>
            <a:r>
              <a:rPr lang="en-US" altLang="ja-JP" sz="2800" baseline="30000" dirty="0">
                <a:solidFill>
                  <a:srgbClr val="000000"/>
                </a:solidFill>
                <a:latin typeface="Brush Script MT Italic"/>
                <a:cs typeface="Brush Script MT Italic"/>
              </a:rPr>
              <a:t>l</a:t>
            </a:r>
            <a:r>
              <a:rPr lang="en-US" altLang="ja-JP" sz="28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721174" y="5060588"/>
            <a:ext cx="7760445" cy="595835"/>
          </a:xfrm>
          <a:prstGeom prst="round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lvl="1" algn="ctr"/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{</a:t>
            </a:r>
            <a:r>
              <a:rPr lang="en-US" altLang="ja-JP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x:int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list|sorted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 x} 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  <a:sym typeface="Wingdings"/>
              </a:rPr>
              <a:t> type </a:t>
            </a:r>
            <a:r>
              <a:rPr lang="en-US" altLang="ja-JP" sz="2600" dirty="0" err="1">
                <a:solidFill>
                  <a:schemeClr val="tx1"/>
                </a:solidFill>
                <a:latin typeface="Consolas"/>
                <a:cs typeface="Consolas"/>
                <a:sym typeface="Wingdings"/>
              </a:rPr>
              <a:t>slist</a:t>
            </a:r>
            <a:r>
              <a:rPr lang="en-US" altLang="ja-JP" sz="2600" dirty="0">
                <a:solidFill>
                  <a:schemeClr val="tx1"/>
                </a:solidFill>
                <a:latin typeface="Consolas"/>
                <a:cs typeface="Consolas"/>
                <a:sym typeface="Wingdings"/>
              </a:rPr>
              <a:t> = 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  <a:sym typeface="Wingdings"/>
              </a:rPr>
              <a:t>…</a:t>
            </a:r>
            <a:endParaRPr lang="en-US" altLang="ja-JP" sz="2600" dirty="0">
              <a:solidFill>
                <a:schemeClr val="tx1"/>
              </a:solidFill>
              <a:latin typeface="Consolas"/>
              <a:cs typeface="Consola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785049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Data structures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4"/>
            <a:ext cx="8692777" cy="5314807"/>
          </a:xfrm>
        </p:spPr>
        <p:txBody>
          <a:bodyPr>
            <a:normAutofit/>
          </a:bodyPr>
          <a:lstStyle/>
          <a:p>
            <a:r>
              <a:rPr lang="en-US" altLang="ja-JP" dirty="0"/>
              <a:t>Data structures are crucial to design algorithms</a:t>
            </a:r>
          </a:p>
          <a:p>
            <a:r>
              <a:rPr lang="en-US" altLang="ja-JP" dirty="0"/>
              <a:t>Efficient algorithms need fine-grained specifications on data </a:t>
            </a:r>
            <a:r>
              <a:rPr lang="en-US" altLang="ja-JP" dirty="0" smtClean="0"/>
              <a:t>structures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sz="2000" dirty="0" smtClean="0"/>
          </a:p>
          <a:p>
            <a:pPr marL="457200" lvl="1" indent="0">
              <a:buNone/>
            </a:pPr>
            <a:r>
              <a:rPr lang="en-US" altLang="ja-JP" sz="3200" dirty="0" smtClean="0"/>
              <a:t>E.g., binary search </a:t>
            </a:r>
          </a:p>
          <a:p>
            <a:pPr marL="457200" lvl="1" indent="0" algn="ctr">
              <a:buNone/>
            </a:pPr>
            <a:endParaRPr lang="en-US" altLang="ja-JP" sz="1000" dirty="0" smtClean="0"/>
          </a:p>
          <a:p>
            <a:pPr marL="457200" lvl="1" indent="0">
              <a:buNone/>
            </a:pPr>
            <a:r>
              <a:rPr lang="en-US" altLang="ja-JP" dirty="0" err="1" smtClean="0">
                <a:latin typeface="Consolas"/>
                <a:cs typeface="Consolas"/>
              </a:rPr>
              <a:t>val</a:t>
            </a:r>
            <a:r>
              <a:rPr lang="en-US" altLang="ja-JP" dirty="0" smtClean="0">
                <a:latin typeface="Consolas"/>
                <a:cs typeface="Consolas"/>
              </a:rPr>
              <a:t> </a:t>
            </a:r>
            <a:r>
              <a:rPr lang="en-US" altLang="ja-JP" dirty="0" err="1" smtClean="0">
                <a:latin typeface="Consolas"/>
                <a:cs typeface="Consolas"/>
              </a:rPr>
              <a:t>binary_search</a:t>
            </a:r>
            <a:r>
              <a:rPr lang="en-US" altLang="ja-JP" dirty="0" smtClean="0">
                <a:latin typeface="Consolas"/>
                <a:cs typeface="Consolas"/>
              </a:rPr>
              <a:t> : </a:t>
            </a:r>
            <a:endParaRPr lang="en-US" altLang="ja-JP" dirty="0" smtClean="0">
              <a:latin typeface="Consolas"/>
              <a:cs typeface="Consolas"/>
            </a:endParaRPr>
          </a:p>
          <a:p>
            <a:pPr marL="457200" lvl="1" indent="0">
              <a:buNone/>
            </a:pPr>
            <a:r>
              <a:rPr lang="en-US" altLang="ja-JP" dirty="0">
                <a:latin typeface="Consolas"/>
                <a:cs typeface="Consolas"/>
              </a:rPr>
              <a:t> </a:t>
            </a:r>
            <a:r>
              <a:rPr lang="en-US" altLang="ja-JP" dirty="0" smtClean="0">
                <a:latin typeface="Consolas"/>
                <a:cs typeface="Consolas"/>
              </a:rPr>
              <a:t>   </a:t>
            </a:r>
            <a:r>
              <a:rPr lang="en-US" altLang="ja-JP" dirty="0">
                <a:latin typeface="Consolas"/>
                <a:cs typeface="Consolas"/>
              </a:rPr>
              <a:t> </a:t>
            </a:r>
            <a:r>
              <a:rPr lang="en-US" altLang="ja-JP" dirty="0" smtClean="0">
                <a:latin typeface="Consolas"/>
                <a:cs typeface="Consolas"/>
              </a:rPr>
              <a:t> </a:t>
            </a:r>
            <a:r>
              <a:rPr lang="en-US" altLang="ja-JP" dirty="0" err="1" smtClean="0">
                <a:latin typeface="Consolas"/>
                <a:cs typeface="Consolas"/>
              </a:rPr>
              <a:t>int</a:t>
            </a:r>
            <a:r>
              <a:rPr lang="en-US" altLang="ja-JP" dirty="0" smtClean="0">
                <a:latin typeface="Consolas"/>
                <a:cs typeface="Consolas"/>
              </a:rPr>
              <a:t> </a:t>
            </a:r>
            <a:r>
              <a:rPr lang="en-US" altLang="ja-JP" dirty="0" smtClean="0">
                <a:latin typeface="Consolas"/>
                <a:cs typeface="Consolas"/>
              </a:rPr>
              <a:t>-&gt; </a:t>
            </a:r>
            <a:r>
              <a:rPr lang="en-US" altLang="ja-JP" dirty="0" err="1" smtClean="0">
                <a:latin typeface="Consolas"/>
                <a:cs typeface="Consolas"/>
              </a:rPr>
              <a:t>int</a:t>
            </a:r>
            <a:r>
              <a:rPr lang="en-US" altLang="ja-JP" dirty="0" smtClean="0">
                <a:latin typeface="Consolas"/>
                <a:cs typeface="Consolas"/>
              </a:rPr>
              <a:t> array -&gt; </a:t>
            </a:r>
            <a:r>
              <a:rPr lang="en-US" altLang="ja-JP" dirty="0" err="1" smtClean="0">
                <a:latin typeface="Consolas"/>
                <a:cs typeface="Consolas"/>
              </a:rPr>
              <a:t>int</a:t>
            </a:r>
            <a:r>
              <a:rPr lang="en-US" altLang="ja-JP" dirty="0" smtClean="0">
                <a:latin typeface="Consolas"/>
                <a:cs typeface="Consolas"/>
              </a:rPr>
              <a:t> option</a:t>
            </a:r>
          </a:p>
        </p:txBody>
      </p:sp>
      <p:sp>
        <p:nvSpPr>
          <p:cNvPr id="5" name="線吹き出し 1 (枠付き) 4"/>
          <p:cNvSpPr/>
          <p:nvPr/>
        </p:nvSpPr>
        <p:spPr>
          <a:xfrm>
            <a:off x="2068105" y="5602190"/>
            <a:ext cx="6612965" cy="687869"/>
          </a:xfrm>
          <a:prstGeom prst="borderCallout1">
            <a:avLst>
              <a:gd name="adj1" fmla="val 42832"/>
              <a:gd name="adj2" fmla="val 46926"/>
              <a:gd name="adj3" fmla="val -69761"/>
              <a:gd name="adj4" fmla="val 39883"/>
            </a:avLst>
          </a:prstGeom>
          <a:solidFill>
            <a:schemeClr val="accent1">
              <a:lumMod val="75000"/>
            </a:schemeClr>
          </a:solidFill>
          <a:ln w="76200" cmpd="sng">
            <a:solidFill>
              <a:schemeClr val="accent1">
                <a:lumMod val="7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dirty="0" smtClean="0"/>
              <a:t>An argument array is required to be sorted!</a:t>
            </a:r>
            <a:endParaRPr lang="en-US" altLang="ja-JP" sz="2800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616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1003371" y="3628689"/>
            <a:ext cx="63165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Consolas"/>
                <a:cs typeface="Consolas"/>
              </a:rPr>
              <a:t>&lt;</a:t>
            </a:r>
            <a:r>
              <a:rPr lang="en-US" altLang="ja-JP" sz="2800" dirty="0" smtClean="0">
                <a:latin typeface="Consolas"/>
                <a:cs typeface="Consolas"/>
              </a:rPr>
              <a:t>{x:int|0 </a:t>
            </a:r>
            <a:r>
              <a:rPr lang="en-US" altLang="ja-JP" sz="2800" dirty="0">
                <a:latin typeface="Consolas"/>
                <a:cs typeface="Consolas"/>
              </a:rPr>
              <a:t>&lt; </a:t>
            </a:r>
            <a:r>
              <a:rPr lang="en-US" altLang="ja-JP" sz="2800" dirty="0" smtClean="0">
                <a:latin typeface="Consolas"/>
                <a:cs typeface="Consolas"/>
              </a:rPr>
              <a:t>x} </a:t>
            </a:r>
            <a:r>
              <a:rPr lang="en-US" altLang="ja-JP" sz="2800" dirty="0" smtClean="0"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sz="2800" dirty="0" smtClean="0">
                <a:latin typeface="Consolas"/>
                <a:cs typeface="Consolas"/>
              </a:rPr>
              <a:t> </a:t>
            </a:r>
            <a:r>
              <a:rPr lang="en-US" altLang="ja-JP" sz="2800" dirty="0" err="1">
                <a:latin typeface="Consolas"/>
                <a:cs typeface="Consolas"/>
              </a:rPr>
              <a:t>int</a:t>
            </a:r>
            <a:r>
              <a:rPr lang="en-US" altLang="ja-JP" sz="2800" dirty="0">
                <a:latin typeface="Consolas"/>
                <a:cs typeface="Consolas"/>
              </a:rPr>
              <a:t>&gt;</a:t>
            </a:r>
            <a:r>
              <a:rPr lang="en-US" altLang="ja-JP" sz="2800" baseline="30000" dirty="0">
                <a:latin typeface="Brush Script MT Italic"/>
                <a:cs typeface="Brush Script MT Italic"/>
              </a:rPr>
              <a:t>l</a:t>
            </a:r>
            <a:r>
              <a:rPr lang="ja-JP" altLang="en-US" sz="2800" dirty="0">
                <a:cs typeface="Brush Script MT Italic"/>
              </a:rPr>
              <a:t> </a:t>
            </a:r>
            <a:r>
              <a:rPr lang="en-US" altLang="ja-JP" sz="2800" dirty="0" smtClean="0">
                <a:latin typeface="Consolas"/>
                <a:cs typeface="Consolas"/>
              </a:rPr>
              <a:t> </a:t>
            </a:r>
            <a:r>
              <a:rPr lang="en-US" altLang="ja-JP" sz="2800" dirty="0" smtClean="0">
                <a:latin typeface="Consolas"/>
                <a:cs typeface="Consolas"/>
              </a:rPr>
              <a:t>4</a:t>
            </a:r>
            <a:r>
              <a:rPr lang="en-US" altLang="ja-JP" sz="2800" dirty="0" smtClean="0">
                <a:cs typeface="Brush Script MT Italic"/>
              </a:rPr>
              <a:t>  </a:t>
            </a:r>
            <a:r>
              <a:rPr lang="ja-JP" altLang="en-US" sz="2800" dirty="0" smtClean="0">
                <a:cs typeface="Brush Script MT Italic"/>
              </a:rPr>
              <a:t>     </a:t>
            </a:r>
            <a:r>
              <a:rPr lang="en-US" altLang="ja-JP" sz="2800" dirty="0" smtClean="0">
                <a:cs typeface="Brush Script MT Italic"/>
              </a:rPr>
              <a:t>  </a:t>
            </a:r>
            <a:r>
              <a:rPr lang="ja-JP" altLang="en-US" sz="2800" dirty="0" smtClean="0">
                <a:cs typeface="Brush Script MT Italic"/>
              </a:rPr>
              <a:t>  </a:t>
            </a:r>
            <a:r>
              <a:rPr lang="en-US" altLang="ja-JP" sz="2800" dirty="0" smtClean="0">
                <a:cs typeface="Brush Script MT Italic"/>
              </a:rPr>
              <a:t>4</a:t>
            </a:r>
            <a:endParaRPr lang="en-US" altLang="ja-JP" sz="2800" dirty="0" smtClean="0">
              <a:cs typeface="Brush Script MT Italic"/>
            </a:endParaRPr>
          </a:p>
          <a:p>
            <a:pPr algn="ctr"/>
            <a:endParaRPr lang="en-US" altLang="ja-JP" sz="1000" dirty="0" smtClean="0">
              <a:cs typeface="Brush Script MT Italic"/>
            </a:endParaRPr>
          </a:p>
          <a:p>
            <a:r>
              <a:rPr lang="en-US" altLang="ja-JP" sz="2800" dirty="0" smtClean="0">
                <a:latin typeface="Consolas"/>
                <a:cs typeface="Consolas"/>
              </a:rPr>
              <a:t>&lt;</a:t>
            </a:r>
            <a:r>
              <a:rPr lang="en-US" altLang="ja-JP" sz="2800" dirty="0" smtClean="0">
                <a:latin typeface="Consolas"/>
                <a:cs typeface="Consolas"/>
              </a:rPr>
              <a:t>{x:int|0 </a:t>
            </a:r>
            <a:r>
              <a:rPr lang="en-US" altLang="ja-JP" sz="2800" dirty="0">
                <a:latin typeface="Consolas"/>
                <a:cs typeface="Consolas"/>
              </a:rPr>
              <a:t>&lt; </a:t>
            </a:r>
            <a:r>
              <a:rPr lang="en-US" altLang="ja-JP" sz="2800" dirty="0" smtClean="0">
                <a:latin typeface="Consolas"/>
                <a:cs typeface="Consolas"/>
              </a:rPr>
              <a:t>x}</a:t>
            </a:r>
            <a:r>
              <a:rPr lang="ja-JP" altLang="en-US" sz="2800" dirty="0" smtClean="0">
                <a:latin typeface="Consolas"/>
                <a:cs typeface="Consolas"/>
              </a:rPr>
              <a:t> </a:t>
            </a:r>
            <a:r>
              <a:rPr lang="en-US" altLang="ja-JP" sz="2800" dirty="0" smtClean="0"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sz="2800" dirty="0" smtClean="0">
                <a:latin typeface="Consolas"/>
                <a:cs typeface="Consolas"/>
              </a:rPr>
              <a:t> </a:t>
            </a:r>
            <a:r>
              <a:rPr lang="en-US" altLang="ja-JP" sz="2800" dirty="0" err="1">
                <a:latin typeface="Consolas"/>
                <a:cs typeface="Consolas"/>
              </a:rPr>
              <a:t>int</a:t>
            </a:r>
            <a:r>
              <a:rPr lang="en-US" altLang="ja-JP" sz="2800" dirty="0">
                <a:latin typeface="Consolas"/>
                <a:cs typeface="Consolas"/>
              </a:rPr>
              <a:t>&gt;</a:t>
            </a:r>
            <a:r>
              <a:rPr lang="en-US" altLang="ja-JP" sz="2800" baseline="30000" dirty="0">
                <a:latin typeface="Brush Script MT Italic"/>
                <a:cs typeface="Brush Script MT Italic"/>
              </a:rPr>
              <a:t>l</a:t>
            </a:r>
            <a:r>
              <a:rPr lang="ja-JP" altLang="en-US" sz="2800" dirty="0">
                <a:latin typeface="Consolas"/>
                <a:cs typeface="Consolas"/>
              </a:rPr>
              <a:t> </a:t>
            </a:r>
            <a:r>
              <a:rPr lang="en-US" altLang="ja-JP" sz="2800" dirty="0">
                <a:latin typeface="Consolas"/>
                <a:cs typeface="Consolas"/>
              </a:rPr>
              <a:t>0</a:t>
            </a:r>
            <a:r>
              <a:rPr lang="ja-JP" altLang="en-US" sz="2800" dirty="0">
                <a:cs typeface="Brush Script MT Italic"/>
              </a:rPr>
              <a:t>     </a:t>
            </a:r>
            <a:r>
              <a:rPr lang="en-US" altLang="ja-JP" sz="2800" dirty="0">
                <a:cs typeface="Brush Script MT Italic"/>
              </a:rPr>
              <a:t> </a:t>
            </a:r>
            <a:r>
              <a:rPr lang="ja-JP" altLang="en-US" sz="2800" dirty="0">
                <a:cs typeface="Brush Script MT Italic"/>
              </a:rPr>
              <a:t>  </a:t>
            </a:r>
            <a:r>
              <a:rPr lang="en-US" altLang="ja-JP" sz="2800" dirty="0" smtClean="0">
                <a:cs typeface="Brush Script MT Italic"/>
              </a:rPr>
              <a:t>   </a:t>
            </a:r>
            <a:r>
              <a:rPr lang="ja-JP" altLang="en-US" sz="2800" dirty="0" smtClean="0">
                <a:cs typeface="Brush Script MT Italic"/>
              </a:rPr>
              <a:t> </a:t>
            </a:r>
            <a:r>
              <a:rPr lang="en-US" altLang="ja-JP" sz="2800" dirty="0" smtClean="0">
                <a:cs typeface="Brush Script MT Italic"/>
              </a:rPr>
              <a:t> </a:t>
            </a:r>
            <a:r>
              <a:rPr lang="en-US" altLang="ja-JP" sz="3200" dirty="0" smtClean="0">
                <a:latin typeface="Brush Script MT Italic"/>
                <a:cs typeface="Brush Script MT Italic"/>
              </a:rPr>
              <a:t>l</a:t>
            </a:r>
            <a:endParaRPr lang="en-US" altLang="ja-JP" baseline="30000" dirty="0">
              <a:latin typeface="Brush Script MT Italic"/>
              <a:cs typeface="Brush Script MT Italic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4"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94" b="97938" l="9877" r="89815"/>
                    </a14:imgEffect>
                    <a14:imgEffect>
                      <a14:brightnessContrast bright="-100000" contrast="-7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96139" y="4202938"/>
            <a:ext cx="535827" cy="64166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Type conversion in </a:t>
            </a:r>
            <a:r>
              <a:rPr lang="en-US" altLang="ja-JP" dirty="0"/>
              <a:t>m</a:t>
            </a:r>
            <a:r>
              <a:rPr kumimoji="1" lang="en-US" altLang="ja-JP" dirty="0" smtClean="0"/>
              <a:t>anifest </a:t>
            </a:r>
            <a:r>
              <a:rPr lang="en-US" altLang="ja-JP" dirty="0"/>
              <a:t>c</a:t>
            </a:r>
            <a:r>
              <a:rPr kumimoji="1" lang="en-US" altLang="ja-JP" dirty="0" smtClean="0"/>
              <a:t>ontracts</a:t>
            </a:r>
            <a:endParaRPr kumimoji="1" lang="ja-JP" altLang="en-US" sz="31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5"/>
            <a:ext cx="8872073" cy="24909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sz="4000" dirty="0" smtClean="0">
                <a:latin typeface="Consolas"/>
                <a:cs typeface="Consolas"/>
              </a:rPr>
              <a:t>&lt;T</a:t>
            </a:r>
            <a:r>
              <a:rPr kumimoji="1" lang="en-US" altLang="ja-JP" sz="4000" baseline="-25000" dirty="0" smtClean="0">
                <a:latin typeface="Consolas"/>
                <a:cs typeface="Consolas"/>
              </a:rPr>
              <a:t>1</a:t>
            </a:r>
            <a:r>
              <a:rPr lang="en-US" altLang="ja-JP" sz="4000" dirty="0">
                <a:latin typeface="Consolas"/>
                <a:cs typeface="Consolas"/>
              </a:rPr>
              <a:t> </a:t>
            </a:r>
            <a:r>
              <a:rPr lang="en-US" altLang="ja-JP" sz="4000" dirty="0" smtClean="0">
                <a:latin typeface="Consolas"/>
                <a:cs typeface="Consolas"/>
              </a:rPr>
              <a:t>&lt;=</a:t>
            </a:r>
            <a:r>
              <a:rPr kumimoji="1" lang="en-US" altLang="ja-JP" sz="4000" dirty="0" smtClean="0">
                <a:latin typeface="Consolas"/>
                <a:cs typeface="Consolas"/>
              </a:rPr>
              <a:t> T</a:t>
            </a:r>
            <a:r>
              <a:rPr kumimoji="1" lang="en-US" altLang="ja-JP" sz="4000" baseline="-25000" dirty="0" smtClean="0">
                <a:latin typeface="Consolas"/>
                <a:cs typeface="Consolas"/>
              </a:rPr>
              <a:t>2</a:t>
            </a:r>
            <a:r>
              <a:rPr kumimoji="1" lang="en-US" altLang="ja-JP" sz="4000" dirty="0" smtClean="0">
                <a:latin typeface="Consolas"/>
                <a:cs typeface="Consolas"/>
              </a:rPr>
              <a:t>&gt;</a:t>
            </a:r>
            <a:r>
              <a:rPr kumimoji="1" lang="en-US" altLang="ja-JP" sz="4000" baseline="30000" dirty="0" smtClean="0">
                <a:latin typeface="Brush Script MT Italic"/>
                <a:cs typeface="Brush Script MT Italic"/>
              </a:rPr>
              <a:t>l 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en-US" altLang="ja-JP" dirty="0"/>
              <a:t>c</a:t>
            </a:r>
            <a:r>
              <a:rPr lang="en-US" altLang="ja-JP" dirty="0" smtClean="0"/>
              <a:t>hecks that a value of </a:t>
            </a:r>
            <a:r>
              <a:rPr lang="en-US" altLang="ja-JP" dirty="0" smtClean="0">
                <a:latin typeface="Consolas"/>
                <a:cs typeface="Consolas"/>
              </a:rPr>
              <a:t>T</a:t>
            </a:r>
            <a:r>
              <a:rPr lang="en-US" altLang="ja-JP" baseline="-25000" dirty="0" smtClean="0">
                <a:latin typeface="Consolas"/>
                <a:cs typeface="Consolas"/>
              </a:rPr>
              <a:t>2</a:t>
            </a:r>
            <a:r>
              <a:rPr lang="en-US" altLang="ja-JP" dirty="0" smtClean="0"/>
              <a:t> </a:t>
            </a:r>
            <a:r>
              <a:rPr lang="en-US" altLang="ja-JP" dirty="0" smtClean="0"/>
              <a:t>works as </a:t>
            </a:r>
            <a:r>
              <a:rPr lang="en-US" altLang="ja-JP" dirty="0" smtClean="0">
                <a:latin typeface="Consolas"/>
                <a:cs typeface="Consolas"/>
              </a:rPr>
              <a:t>T</a:t>
            </a:r>
            <a:r>
              <a:rPr lang="en-US" altLang="ja-JP" baseline="-25000" dirty="0" smtClean="0">
                <a:latin typeface="Consolas"/>
                <a:cs typeface="Consolas"/>
              </a:rPr>
              <a:t>1</a:t>
            </a:r>
          </a:p>
          <a:p>
            <a:pPr marL="0" indent="0">
              <a:buNone/>
            </a:pPr>
            <a:endParaRPr lang="en-US" altLang="ja-JP" sz="2000" baseline="-25000" dirty="0" smtClean="0"/>
          </a:p>
          <a:p>
            <a:pPr marL="0" indent="0">
              <a:buNone/>
            </a:pPr>
            <a:r>
              <a:rPr lang="en-US" altLang="ja-JP" dirty="0" smtClean="0"/>
              <a:t>E.g., conversion for base types</a:t>
            </a:r>
            <a:endParaRPr lang="en-US" altLang="ja-JP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631634"/>
              </p:ext>
            </p:extLst>
          </p:nvPr>
        </p:nvGraphicFramePr>
        <p:xfrm>
          <a:off x="5251716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" name="数式" r:id="rId6" imgW="114300" imgH="165100" progId="Equation.3">
                  <p:embed/>
                </p:oleObj>
              </mc:Choice>
              <mc:Fallback>
                <p:oleObj name="数式" r:id="rId6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51716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790641" y="388861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6056834" y="3932650"/>
            <a:ext cx="535735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056834" y="4551106"/>
            <a:ext cx="535735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815238" y="3543657"/>
            <a:ext cx="6757075" cy="1428360"/>
          </a:xfrm>
          <a:prstGeom prst="round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 smtClean="0">
              <a:solidFill>
                <a:srgbClr val="000000"/>
              </a:solidFill>
            </a:endParaRPr>
          </a:p>
        </p:txBody>
      </p:sp>
      <p:grpSp>
        <p:nvGrpSpPr>
          <p:cNvPr id="17" name="図形グループ 16"/>
          <p:cNvGrpSpPr/>
          <p:nvPr/>
        </p:nvGrpSpPr>
        <p:grpSpPr>
          <a:xfrm>
            <a:off x="4623535" y="5297043"/>
            <a:ext cx="4383647" cy="1183546"/>
            <a:chOff x="4623535" y="5135457"/>
            <a:chExt cx="4383647" cy="1183546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4" name="線吹き出し 1 (枠付き) 23"/>
            <p:cNvSpPr/>
            <p:nvPr/>
          </p:nvSpPr>
          <p:spPr>
            <a:xfrm>
              <a:off x="4623535" y="5135457"/>
              <a:ext cx="4383647" cy="1183546"/>
            </a:xfrm>
            <a:prstGeom prst="borderCallout1">
              <a:avLst>
                <a:gd name="adj1" fmla="val 13207"/>
                <a:gd name="adj2" fmla="val 83313"/>
                <a:gd name="adj3" fmla="val -63737"/>
                <a:gd name="adj4" fmla="val 58685"/>
              </a:avLst>
            </a:prstGeom>
            <a:solidFill>
              <a:srgbClr val="376092"/>
            </a:solidFill>
            <a:ln w="76200" cmpd="sng">
              <a:solidFill>
                <a:srgbClr val="376092"/>
              </a:solidFill>
              <a:tailEnd type="arrow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3200" dirty="0">
                  <a:solidFill>
                    <a:schemeClr val="bg1"/>
                  </a:solidFill>
                  <a:latin typeface="Consolas"/>
                  <a:cs typeface="Consolas"/>
                </a:rPr>
                <a:t>4</a:t>
              </a:r>
              <a:r>
                <a:rPr lang="en-US" altLang="ja-JP" sz="3200" dirty="0">
                  <a:solidFill>
                    <a:schemeClr val="bg1"/>
                  </a:solidFill>
                </a:rPr>
                <a:t> is positive, but </a:t>
              </a:r>
              <a:r>
                <a:rPr lang="en-US" altLang="ja-JP" sz="3200" dirty="0">
                  <a:solidFill>
                    <a:schemeClr val="bg1"/>
                  </a:solidFill>
                  <a:latin typeface="Consolas"/>
                  <a:cs typeface="Consolas"/>
                </a:rPr>
                <a:t>0</a:t>
              </a:r>
              <a:r>
                <a:rPr lang="en-US" altLang="ja-JP" sz="3200" dirty="0">
                  <a:solidFill>
                    <a:schemeClr val="bg1"/>
                  </a:solidFill>
                </a:rPr>
                <a:t> is not; so exception </a:t>
              </a:r>
              <a:r>
                <a:rPr lang="ja-JP" altLang="en-US" sz="3200" dirty="0">
                  <a:solidFill>
                    <a:schemeClr val="bg1"/>
                  </a:solidFill>
                </a:rPr>
                <a:t>   </a:t>
              </a:r>
              <a:r>
                <a:rPr lang="en-US" altLang="ja-JP" sz="3200" dirty="0" smtClean="0">
                  <a:solidFill>
                    <a:schemeClr val="bg1"/>
                  </a:solidFill>
                  <a:latin typeface="Brush Script MT Italic"/>
                  <a:cs typeface="Brush Script MT Italic"/>
                </a:rPr>
                <a:t>l</a:t>
              </a:r>
              <a:r>
                <a:rPr lang="en-US" altLang="ja-JP" sz="3200" dirty="0" smtClean="0">
                  <a:solidFill>
                    <a:schemeClr val="bg1"/>
                  </a:solidFill>
                  <a:cs typeface="Brush Script MT Italic"/>
                </a:rPr>
                <a:t>  </a:t>
              </a:r>
              <a:r>
                <a:rPr lang="en-US" altLang="ja-JP" sz="3200" dirty="0">
                  <a:solidFill>
                    <a:schemeClr val="bg1"/>
                  </a:solidFill>
                  <a:cs typeface="Brush Script MT Italic"/>
                </a:rPr>
                <a:t>is raised</a:t>
              </a:r>
              <a:endParaRPr lang="ja-JP" altLang="en-US" sz="3200" dirty="0">
                <a:solidFill>
                  <a:schemeClr val="bg1"/>
                </a:solidFill>
              </a:endParaRPr>
            </a:p>
          </p:txBody>
        </p:sp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8"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794" b="97938" l="9877" r="89815"/>
                      </a14:imgEffect>
                      <a14:imgEffect>
                        <a14:brightnessContrast bright="100000" contrast="-7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831105" y="5677334"/>
              <a:ext cx="535827" cy="641669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</p:pic>
      </p:grpSp>
      <p:sp>
        <p:nvSpPr>
          <p:cNvPr id="5" name="正方形/長方形 4"/>
          <p:cNvSpPr/>
          <p:nvPr/>
        </p:nvSpPr>
        <p:spPr>
          <a:xfrm>
            <a:off x="6775133" y="852976"/>
            <a:ext cx="2189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[Flanagan 2006]</a:t>
            </a:r>
            <a:endParaRPr lang="ja-JP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線吹き出し 1 (枠付き) 5"/>
          <p:cNvSpPr/>
          <p:nvPr/>
        </p:nvSpPr>
        <p:spPr>
          <a:xfrm>
            <a:off x="271927" y="5294278"/>
            <a:ext cx="4083544" cy="1183546"/>
          </a:xfrm>
          <a:prstGeom prst="borderCallout1">
            <a:avLst>
              <a:gd name="adj1" fmla="val 29105"/>
              <a:gd name="adj2" fmla="val 54246"/>
              <a:gd name="adj3" fmla="val -38563"/>
              <a:gd name="adj4" fmla="val 75308"/>
            </a:avLst>
          </a:prstGeom>
          <a:solidFill>
            <a:srgbClr val="953735"/>
          </a:solidFill>
          <a:ln w="76200" cmpd="sng">
            <a:solidFill>
              <a:srgbClr val="953735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/>
              <a:t>checks that given integers are positive</a:t>
            </a:r>
            <a:endParaRPr lang="ja-JP" altLang="en-US" sz="3200" dirty="0"/>
          </a:p>
        </p:txBody>
      </p:sp>
      <p:cxnSp>
        <p:nvCxnSpPr>
          <p:cNvPr id="27" name="直線コネクタ 26"/>
          <p:cNvCxnSpPr/>
          <p:nvPr/>
        </p:nvCxnSpPr>
        <p:spPr>
          <a:xfrm>
            <a:off x="1128792" y="4751391"/>
            <a:ext cx="4158834" cy="0"/>
          </a:xfrm>
          <a:prstGeom prst="line">
            <a:avLst/>
          </a:prstGeom>
          <a:ln w="57150" cmpd="sng">
            <a:solidFill>
              <a:srgbClr val="9537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フッター プレースホルダー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8682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4000" dirty="0" smtClean="0"/>
              <a:t>Type conversion in manifest </a:t>
            </a:r>
            <a:r>
              <a:rPr lang="en-US" altLang="ja-JP" sz="4000" dirty="0"/>
              <a:t>c</a:t>
            </a:r>
            <a:r>
              <a:rPr kumimoji="1" lang="en-US" altLang="ja-JP" sz="4000" dirty="0" smtClean="0"/>
              <a:t>ontracts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5"/>
            <a:ext cx="8872073" cy="24909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sz="4000" dirty="0" smtClean="0">
                <a:latin typeface="Consolas"/>
                <a:cs typeface="Consolas"/>
              </a:rPr>
              <a:t>&lt;T</a:t>
            </a:r>
            <a:r>
              <a:rPr kumimoji="1" lang="en-US" altLang="ja-JP" sz="4000" baseline="-25000" dirty="0" smtClean="0">
                <a:latin typeface="Consolas"/>
                <a:cs typeface="Consolas"/>
              </a:rPr>
              <a:t>1</a:t>
            </a:r>
            <a:r>
              <a:rPr kumimoji="1" lang="en-US" altLang="ja-JP" sz="4000" dirty="0" smtClean="0">
                <a:latin typeface="Consolas"/>
                <a:cs typeface="Consolas"/>
              </a:rPr>
              <a:t> </a:t>
            </a:r>
            <a:r>
              <a:rPr lang="en-US" altLang="ja-JP" sz="4000" dirty="0" smtClean="0">
                <a:latin typeface="Consolas"/>
                <a:ea typeface="ヒラギノ角ゴ Pro W3"/>
                <a:cs typeface="Consolas"/>
              </a:rPr>
              <a:t>&lt;=</a:t>
            </a:r>
            <a:r>
              <a:rPr kumimoji="1" lang="en-US" altLang="ja-JP" sz="4000" dirty="0" smtClean="0">
                <a:latin typeface="Consolas"/>
                <a:cs typeface="Consolas"/>
              </a:rPr>
              <a:t> T</a:t>
            </a:r>
            <a:r>
              <a:rPr kumimoji="1" lang="en-US" altLang="ja-JP" sz="4000" baseline="-25000" dirty="0" smtClean="0">
                <a:latin typeface="Consolas"/>
                <a:cs typeface="Consolas"/>
              </a:rPr>
              <a:t>2</a:t>
            </a:r>
            <a:r>
              <a:rPr kumimoji="1" lang="en-US" altLang="ja-JP" sz="4000" dirty="0" smtClean="0">
                <a:latin typeface="Consolas"/>
                <a:cs typeface="Consolas"/>
              </a:rPr>
              <a:t>&gt;</a:t>
            </a:r>
            <a:r>
              <a:rPr kumimoji="1" lang="en-US" altLang="ja-JP" sz="4000" baseline="30000" dirty="0" smtClean="0">
                <a:latin typeface="Brush Script MT Italic"/>
                <a:cs typeface="Brush Script MT Italic"/>
              </a:rPr>
              <a:t>l 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en-US" altLang="ja-JP" dirty="0"/>
              <a:t>c</a:t>
            </a:r>
            <a:r>
              <a:rPr lang="en-US" altLang="ja-JP" dirty="0" smtClean="0"/>
              <a:t>hecks that a value of </a:t>
            </a:r>
            <a:r>
              <a:rPr lang="en-US" altLang="ja-JP" dirty="0" smtClean="0">
                <a:latin typeface="Consolas"/>
                <a:cs typeface="Consolas"/>
              </a:rPr>
              <a:t>T</a:t>
            </a:r>
            <a:r>
              <a:rPr lang="en-US" altLang="ja-JP" baseline="-25000" dirty="0" smtClean="0">
                <a:latin typeface="Consolas"/>
                <a:cs typeface="Consolas"/>
              </a:rPr>
              <a:t>2</a:t>
            </a:r>
            <a:r>
              <a:rPr lang="en-US" altLang="ja-JP" dirty="0" smtClean="0"/>
              <a:t> works as </a:t>
            </a:r>
            <a:r>
              <a:rPr lang="en-US" altLang="ja-JP" dirty="0" smtClean="0">
                <a:latin typeface="Consolas"/>
                <a:cs typeface="Consolas"/>
              </a:rPr>
              <a:t>T</a:t>
            </a:r>
            <a:r>
              <a:rPr lang="en-US" altLang="ja-JP" baseline="-25000" dirty="0" smtClean="0">
                <a:latin typeface="Consolas"/>
                <a:cs typeface="Consolas"/>
              </a:rPr>
              <a:t>1</a:t>
            </a:r>
          </a:p>
          <a:p>
            <a:pPr marL="0" indent="0">
              <a:buNone/>
            </a:pPr>
            <a:endParaRPr lang="en-US" altLang="ja-JP" sz="2000" baseline="-25000" dirty="0" smtClean="0"/>
          </a:p>
          <a:p>
            <a:pPr marL="0" indent="0">
              <a:buNone/>
            </a:pPr>
            <a:r>
              <a:rPr lang="en-US" altLang="ja-JP" dirty="0" smtClean="0"/>
              <a:t>E.g., conversion for dependent pair types</a:t>
            </a:r>
            <a:endParaRPr lang="en-US" altLang="ja-JP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3799" y="3895236"/>
            <a:ext cx="821070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Consolas"/>
                <a:cs typeface="Consolas"/>
              </a:rPr>
              <a:t>&lt;</a:t>
            </a:r>
            <a:r>
              <a:rPr lang="en-US" altLang="ja-JP" sz="2800" dirty="0" err="1" smtClean="0">
                <a:latin typeface="Consolas"/>
                <a:cs typeface="Consolas"/>
              </a:rPr>
              <a:t>x:int</a:t>
            </a:r>
            <a:r>
              <a:rPr lang="en-US" altLang="ja-JP" sz="2800" dirty="0" smtClean="0">
                <a:latin typeface="Consolas"/>
                <a:cs typeface="Consolas"/>
              </a:rPr>
              <a:t>*{</a:t>
            </a:r>
            <a:r>
              <a:rPr lang="en-US" altLang="ja-JP" sz="2800" dirty="0" err="1" smtClean="0">
                <a:latin typeface="Consolas"/>
                <a:cs typeface="Consolas"/>
              </a:rPr>
              <a:t>y:int</a:t>
            </a:r>
            <a:r>
              <a:rPr lang="en-US" altLang="ja-JP" sz="2800" dirty="0" smtClean="0">
                <a:latin typeface="Consolas"/>
                <a:cs typeface="Consolas"/>
              </a:rPr>
              <a:t>| </a:t>
            </a:r>
            <a:r>
              <a:rPr lang="en-US" altLang="ja-JP" sz="2800" dirty="0" smtClean="0">
                <a:latin typeface="Consolas"/>
                <a:cs typeface="Consolas"/>
              </a:rPr>
              <a:t>x &lt; </a:t>
            </a:r>
            <a:r>
              <a:rPr lang="en-US" altLang="ja-JP" sz="2800" dirty="0" smtClean="0">
                <a:latin typeface="Consolas"/>
                <a:cs typeface="Consolas"/>
              </a:rPr>
              <a:t>y} </a:t>
            </a:r>
            <a:r>
              <a:rPr lang="en-US" altLang="ja-JP" sz="2800" dirty="0" smtClean="0"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sz="2800" dirty="0" smtClean="0">
                <a:latin typeface="Consolas"/>
                <a:cs typeface="Consolas"/>
              </a:rPr>
              <a:t> </a:t>
            </a:r>
            <a:r>
              <a:rPr lang="en-US" altLang="ja-JP" sz="2800" dirty="0" err="1" smtClean="0">
                <a:latin typeface="Consolas"/>
                <a:cs typeface="Consolas"/>
              </a:rPr>
              <a:t>int</a:t>
            </a:r>
            <a:r>
              <a:rPr lang="en-US" altLang="ja-JP" sz="2800" dirty="0" smtClean="0">
                <a:latin typeface="Consolas"/>
                <a:cs typeface="Consolas"/>
              </a:rPr>
              <a:t>*</a:t>
            </a:r>
            <a:r>
              <a:rPr lang="en-US" altLang="ja-JP" sz="2800" dirty="0" err="1" smtClean="0">
                <a:latin typeface="Consolas"/>
                <a:cs typeface="Consolas"/>
              </a:rPr>
              <a:t>int</a:t>
            </a:r>
            <a:r>
              <a:rPr lang="en-US" altLang="ja-JP" sz="2800" dirty="0" smtClean="0">
                <a:latin typeface="Consolas"/>
                <a:cs typeface="Consolas"/>
              </a:rPr>
              <a:t>&gt;</a:t>
            </a:r>
            <a:r>
              <a:rPr lang="en-US" altLang="ja-JP" sz="2800" baseline="30000" dirty="0" smtClean="0">
                <a:latin typeface="Brush Script MT Italic"/>
                <a:cs typeface="Brush Script MT Italic"/>
              </a:rPr>
              <a:t>l</a:t>
            </a:r>
            <a:r>
              <a:rPr lang="en-US" altLang="ja-JP" sz="2800" dirty="0">
                <a:latin typeface="Consolas"/>
                <a:cs typeface="Consolas"/>
              </a:rPr>
              <a:t> </a:t>
            </a:r>
            <a:r>
              <a:rPr lang="en-US" altLang="ja-JP" sz="2800" dirty="0" smtClean="0">
                <a:latin typeface="Consolas"/>
                <a:cs typeface="Consolas"/>
              </a:rPr>
              <a:t>(4,6</a:t>
            </a:r>
            <a:r>
              <a:rPr lang="en-US" altLang="ja-JP" sz="2800" dirty="0" smtClean="0">
                <a:latin typeface="Consolas"/>
                <a:cs typeface="Consolas"/>
              </a:rPr>
              <a:t>)</a:t>
            </a:r>
            <a:r>
              <a:rPr lang="en-US" altLang="ja-JP" sz="2800" dirty="0" smtClean="0">
                <a:cs typeface="Brush Script MT Italic"/>
              </a:rPr>
              <a:t> </a:t>
            </a:r>
          </a:p>
          <a:p>
            <a:endParaRPr lang="en-US" altLang="ja-JP" sz="1000" dirty="0" smtClean="0">
              <a:cs typeface="Brush Script MT Italic"/>
            </a:endParaRPr>
          </a:p>
          <a:p>
            <a:r>
              <a:rPr lang="ja-JP" altLang="en-US" sz="2800" dirty="0" smtClean="0">
                <a:cs typeface="Brush Script MT Italic"/>
              </a:rPr>
              <a:t> </a:t>
            </a:r>
            <a:r>
              <a:rPr lang="en-US" altLang="ja-JP" sz="2800" dirty="0" smtClean="0">
                <a:cs typeface="Brush Script MT Italic"/>
              </a:rPr>
              <a:t>         </a:t>
            </a:r>
            <a:r>
              <a:rPr lang="en-US" altLang="ja-JP" sz="2800" dirty="0" smtClean="0">
                <a:cs typeface="Brush Script MT Italic"/>
              </a:rPr>
              <a:t>  </a:t>
            </a:r>
            <a:r>
              <a:rPr lang="en-US" altLang="ja-JP" sz="2800" dirty="0" smtClean="0">
                <a:latin typeface="Consolas"/>
                <a:cs typeface="Consolas"/>
              </a:rPr>
              <a:t>(</a:t>
            </a:r>
            <a:r>
              <a:rPr lang="en-US" altLang="ja-JP" sz="2800" dirty="0" smtClean="0">
                <a:latin typeface="Consolas"/>
                <a:cs typeface="Consolas"/>
              </a:rPr>
              <a:t>4</a:t>
            </a:r>
            <a:r>
              <a:rPr lang="en-US" altLang="ja-JP" sz="2800" dirty="0" smtClean="0">
                <a:latin typeface="Consolas"/>
                <a:cs typeface="Consolas"/>
              </a:rPr>
              <a:t>,&lt;{y:int|4 </a:t>
            </a:r>
            <a:r>
              <a:rPr lang="en-US" altLang="ja-JP" sz="2800" dirty="0" smtClean="0">
                <a:latin typeface="Consolas"/>
                <a:cs typeface="Consolas"/>
              </a:rPr>
              <a:t>&lt; </a:t>
            </a:r>
            <a:r>
              <a:rPr lang="en-US" altLang="ja-JP" sz="2800" dirty="0" smtClean="0">
                <a:latin typeface="Consolas"/>
                <a:cs typeface="Consolas"/>
              </a:rPr>
              <a:t>y} </a:t>
            </a:r>
            <a:r>
              <a:rPr lang="en-US" altLang="ja-JP" sz="2800" dirty="0" smtClean="0"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sz="2800" dirty="0" smtClean="0">
                <a:latin typeface="Consolas"/>
                <a:cs typeface="Consolas"/>
              </a:rPr>
              <a:t> </a:t>
            </a:r>
            <a:r>
              <a:rPr lang="en-US" altLang="ja-JP" sz="2800" dirty="0" err="1" smtClean="0">
                <a:latin typeface="Consolas"/>
                <a:cs typeface="Consolas"/>
              </a:rPr>
              <a:t>int</a:t>
            </a:r>
            <a:r>
              <a:rPr lang="en-US" altLang="ja-JP" sz="2800" dirty="0" smtClean="0">
                <a:latin typeface="Consolas"/>
                <a:cs typeface="Consolas"/>
              </a:rPr>
              <a:t>&gt;</a:t>
            </a:r>
            <a:r>
              <a:rPr lang="en-US" altLang="ja-JP" sz="2800" baseline="30000" dirty="0" smtClean="0">
                <a:latin typeface="Brush Script MT Italic"/>
                <a:cs typeface="Brush Script MT Italic"/>
              </a:rPr>
              <a:t>l</a:t>
            </a:r>
            <a:r>
              <a:rPr lang="en-US" altLang="ja-JP" sz="2800" dirty="0">
                <a:latin typeface="Consolas"/>
                <a:cs typeface="Consolas"/>
              </a:rPr>
              <a:t> </a:t>
            </a:r>
            <a:r>
              <a:rPr lang="en-US" altLang="ja-JP" sz="2800" dirty="0" smtClean="0">
                <a:latin typeface="Consolas"/>
                <a:cs typeface="Consolas"/>
              </a:rPr>
              <a:t>6</a:t>
            </a:r>
            <a:r>
              <a:rPr lang="en-US" altLang="ja-JP" sz="2800" dirty="0" smtClean="0">
                <a:latin typeface="Consolas"/>
                <a:cs typeface="Consolas"/>
              </a:rPr>
              <a:t>)</a:t>
            </a:r>
            <a:endParaRPr lang="en-US" altLang="ja-JP" sz="2800" dirty="0">
              <a:cs typeface="Brush Script MT Italic"/>
            </a:endParaRPr>
          </a:p>
          <a:p>
            <a:r>
              <a:rPr lang="en-US" altLang="ja-JP" sz="2800" dirty="0" smtClean="0">
                <a:cs typeface="Brush Script MT Italic"/>
              </a:rPr>
              <a:t> </a:t>
            </a:r>
            <a:r>
              <a:rPr lang="en-US" altLang="ja-JP" sz="2800" dirty="0" smtClean="0">
                <a:cs typeface="Brush Script MT Italic"/>
              </a:rPr>
              <a:t>              </a:t>
            </a:r>
            <a:r>
              <a:rPr lang="en-US" altLang="ja-JP" sz="2800" dirty="0" smtClean="0">
                <a:latin typeface="Consolas"/>
                <a:cs typeface="Consolas"/>
              </a:rPr>
              <a:t>(4,6</a:t>
            </a:r>
            <a:r>
              <a:rPr lang="en-US" altLang="ja-JP" sz="2800" dirty="0" smtClean="0">
                <a:latin typeface="Consolas"/>
                <a:cs typeface="Consolas"/>
              </a:rPr>
              <a:t>)</a:t>
            </a:r>
            <a:endParaRPr lang="en-US" altLang="ja-JP" sz="2000" baseline="30000" dirty="0">
              <a:latin typeface="Consolas"/>
              <a:cs typeface="Consolas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1185166" y="4755598"/>
            <a:ext cx="535735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418734" y="3769796"/>
            <a:ext cx="8203984" cy="2000410"/>
          </a:xfrm>
          <a:prstGeom prst="round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 smtClean="0">
              <a:solidFill>
                <a:srgbClr val="000000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1185166" y="5210315"/>
            <a:ext cx="535735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6775133" y="852976"/>
            <a:ext cx="2189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[Flanagan 2006]</a:t>
            </a:r>
            <a:endParaRPr lang="ja-JP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線吹き出し 1 (枠付き) 23"/>
          <p:cNvSpPr/>
          <p:nvPr/>
        </p:nvSpPr>
        <p:spPr>
          <a:xfrm>
            <a:off x="340344" y="5747717"/>
            <a:ext cx="8545970" cy="611623"/>
          </a:xfrm>
          <a:prstGeom prst="borderCallout1">
            <a:avLst>
              <a:gd name="adj1" fmla="val 18421"/>
              <a:gd name="adj2" fmla="val 6273"/>
              <a:gd name="adj3" fmla="val -199951"/>
              <a:gd name="adj4" fmla="val 6308"/>
            </a:avLst>
          </a:prstGeom>
          <a:solidFill>
            <a:srgbClr val="953735"/>
          </a:solidFill>
          <a:ln w="76200" cmpd="sng">
            <a:solidFill>
              <a:srgbClr val="953735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/>
              <a:t>checks that the first integer is less than the second</a:t>
            </a:r>
            <a:endParaRPr lang="ja-JP" altLang="en-US" sz="3200" dirty="0"/>
          </a:p>
        </p:txBody>
      </p:sp>
      <p:cxnSp>
        <p:nvCxnSpPr>
          <p:cNvPr id="25" name="直線コネクタ 24"/>
          <p:cNvCxnSpPr/>
          <p:nvPr/>
        </p:nvCxnSpPr>
        <p:spPr>
          <a:xfrm>
            <a:off x="636585" y="4390375"/>
            <a:ext cx="6528109" cy="0"/>
          </a:xfrm>
          <a:prstGeom prst="line">
            <a:avLst/>
          </a:prstGeom>
          <a:ln w="57150" cmpd="sng">
            <a:solidFill>
              <a:srgbClr val="9537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921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218140" y="1881588"/>
            <a:ext cx="8898965" cy="174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cs typeface="Brush Script MT Italic"/>
              </a:rPr>
              <a:t>r</a:t>
            </a:r>
            <a:r>
              <a:rPr lang="en-US" altLang="ja-JP" dirty="0" smtClean="0">
                <a:cs typeface="Brush Script MT Italic"/>
              </a:rPr>
              <a:t>eplaces each constructor of a given list to corresponding one of </a:t>
            </a:r>
            <a:r>
              <a:rPr lang="en-US" altLang="ja-JP" dirty="0" err="1" smtClean="0">
                <a:cs typeface="Brush Script MT Italic"/>
              </a:rPr>
              <a:t>slist</a:t>
            </a:r>
            <a:endParaRPr lang="en-US" altLang="ja-JP" dirty="0" smtClean="0">
              <a:cs typeface="Brush Script MT Italic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cs typeface="Brush Script MT Italic"/>
              </a:rPr>
              <a:t>c</a:t>
            </a:r>
            <a:r>
              <a:rPr lang="en-US" altLang="ja-JP" dirty="0" smtClean="0">
                <a:cs typeface="Brush Script MT Italic"/>
              </a:rPr>
              <a:t>hecks the contract in the type of the constructor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Type conversion to sorted lists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7"/>
            <a:ext cx="8692777" cy="720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000" dirty="0" smtClean="0">
                <a:latin typeface="Consolas"/>
                <a:cs typeface="Consolas"/>
              </a:rPr>
              <a:t>&lt;</a:t>
            </a:r>
            <a:r>
              <a:rPr lang="ja-JP" altLang="en-US" sz="4000" dirty="0" smtClean="0">
                <a:latin typeface="Consolas"/>
                <a:cs typeface="Consolas"/>
              </a:rPr>
              <a:t> </a:t>
            </a:r>
            <a:r>
              <a:rPr lang="en-US" altLang="ja-JP" sz="4000" dirty="0" err="1" smtClean="0">
                <a:latin typeface="Consolas"/>
                <a:cs typeface="Consolas"/>
              </a:rPr>
              <a:t>slist</a:t>
            </a:r>
            <a:r>
              <a:rPr lang="en-US" altLang="ja-JP" sz="4000" dirty="0" smtClean="0">
                <a:latin typeface="Consolas"/>
                <a:cs typeface="Consolas"/>
              </a:rPr>
              <a:t> </a:t>
            </a:r>
            <a:r>
              <a:rPr lang="en-US" altLang="ja-JP" sz="4000" dirty="0" smtClean="0"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sz="4000" dirty="0" smtClean="0">
                <a:latin typeface="Consolas"/>
                <a:cs typeface="Consolas"/>
              </a:rPr>
              <a:t> </a:t>
            </a:r>
            <a:r>
              <a:rPr lang="en-US" altLang="ja-JP" sz="4000" dirty="0" err="1" smtClean="0">
                <a:latin typeface="Consolas"/>
                <a:cs typeface="Consolas"/>
              </a:rPr>
              <a:t>int</a:t>
            </a:r>
            <a:r>
              <a:rPr lang="en-US" altLang="ja-JP" sz="4000" dirty="0" smtClean="0">
                <a:latin typeface="Consolas"/>
                <a:cs typeface="Consolas"/>
              </a:rPr>
              <a:t> list &gt;</a:t>
            </a:r>
            <a:r>
              <a:rPr lang="en-US" altLang="ja-JP" sz="4000" baseline="30000" dirty="0" smtClean="0">
                <a:latin typeface="Brush Script MT Italic"/>
                <a:cs typeface="Brush Script MT Italic"/>
              </a:rPr>
              <a:t>l</a:t>
            </a:r>
            <a:endParaRPr lang="en-US" altLang="ja-JP" sz="4000" dirty="0" smtClean="0">
              <a:latin typeface="Brush Script MT Italic"/>
              <a:cs typeface="Brush Script MT Italic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69193" y="3625643"/>
            <a:ext cx="7438286" cy="673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altLang="ja-JP" dirty="0" smtClean="0">
                <a:latin typeface="Consolas"/>
                <a:cs typeface="Consolas"/>
              </a:rPr>
              <a:t>&lt;</a:t>
            </a:r>
            <a:r>
              <a:rPr lang="ja-JP" altLang="en-US" dirty="0" smtClean="0">
                <a:latin typeface="Consolas"/>
                <a:cs typeface="Consolas"/>
              </a:rPr>
              <a:t> </a:t>
            </a:r>
            <a:r>
              <a:rPr lang="en-US" altLang="ja-JP" dirty="0" err="1" smtClean="0">
                <a:latin typeface="Consolas"/>
                <a:cs typeface="Consolas"/>
              </a:rPr>
              <a:t>slist</a:t>
            </a:r>
            <a:r>
              <a:rPr lang="en-US" altLang="ja-JP" dirty="0" smtClean="0">
                <a:latin typeface="Consolas"/>
                <a:cs typeface="Consolas"/>
              </a:rPr>
              <a:t> &lt;= </a:t>
            </a:r>
            <a:r>
              <a:rPr lang="en-US" altLang="ja-JP" dirty="0" err="1" smtClean="0">
                <a:latin typeface="Consolas"/>
                <a:cs typeface="Consolas"/>
              </a:rPr>
              <a:t>int</a:t>
            </a:r>
            <a:r>
              <a:rPr lang="en-US" altLang="ja-JP" dirty="0" smtClean="0">
                <a:latin typeface="Consolas"/>
                <a:cs typeface="Consolas"/>
              </a:rPr>
              <a:t> list &gt;</a:t>
            </a:r>
            <a:r>
              <a:rPr lang="en-US" altLang="ja-JP" baseline="30000" dirty="0" smtClean="0">
                <a:latin typeface="Brush Script MT Italic"/>
                <a:cs typeface="Brush Script MT Italic"/>
              </a:rPr>
              <a:t>l</a:t>
            </a:r>
            <a:r>
              <a:rPr lang="en-US" altLang="ja-JP" dirty="0">
                <a:latin typeface="Consolas"/>
                <a:cs typeface="Consolas"/>
              </a:rPr>
              <a:t> </a:t>
            </a:r>
            <a:r>
              <a:rPr lang="en-US" altLang="ja-JP" dirty="0" smtClean="0">
                <a:latin typeface="Consolas"/>
                <a:cs typeface="Consolas"/>
              </a:rPr>
              <a:t>(</a:t>
            </a:r>
            <a:r>
              <a:rPr lang="en-US" altLang="ja-JP" dirty="0" smtClean="0">
                <a:latin typeface="Consolas"/>
                <a:cs typeface="Consolas"/>
              </a:rPr>
              <a:t>1 :: [</a:t>
            </a:r>
            <a:r>
              <a:rPr lang="en-US" altLang="ja-JP" dirty="0" smtClean="0">
                <a:latin typeface="Consolas"/>
                <a:cs typeface="Consolas"/>
              </a:rPr>
              <a:t>])</a:t>
            </a:r>
          </a:p>
        </p:txBody>
      </p:sp>
      <p:sp>
        <p:nvSpPr>
          <p:cNvPr id="12" name="スライド番号プレースホルダー 4"/>
          <p:cNvSpPr txBox="1">
            <a:spLocks/>
          </p:cNvSpPr>
          <p:nvPr/>
        </p:nvSpPr>
        <p:spPr>
          <a:xfrm>
            <a:off x="6983505" y="6739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4572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6D26AF6-7197-E94D-9BE8-C6A5C8445134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701121" y="4660382"/>
            <a:ext cx="535735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218140" y="1881589"/>
            <a:ext cx="8692777" cy="720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altLang="ja-JP" dirty="0" smtClean="0">
                <a:cs typeface="Brush Script MT Italic"/>
              </a:rPr>
              <a:t>checks that integer lists are sorted 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359278" y="1004660"/>
            <a:ext cx="5299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≈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3" name="フッター プレースホルダー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66517" y="5017403"/>
            <a:ext cx="86981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dirty="0" smtClean="0"/>
              <a:t>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type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slist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=</a:t>
            </a:r>
          </a:p>
          <a:p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|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SNil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of 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unit</a:t>
            </a:r>
          </a:p>
          <a:p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|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SCons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of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x:int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* </a:t>
            </a:r>
            <a:endParaRPr lang="en-US" altLang="ja-JP" sz="26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    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{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xs:slist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|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(nil </a:t>
            </a:r>
            <a:r>
              <a:rPr lang="en-US" altLang="ja-JP" sz="2600" dirty="0" err="1" smtClean="0">
                <a:solidFill>
                  <a:srgbClr val="000000"/>
                </a:solidFill>
                <a:latin typeface="Consolas"/>
                <a:cs typeface="Consolas"/>
              </a:rPr>
              <a:t>xs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) or (x 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&lt;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head</a:t>
            </a:r>
            <a:r>
              <a:rPr lang="ja-JP" altLang="en-US" sz="26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err="1" smtClean="0">
                <a:solidFill>
                  <a:srgbClr val="000000"/>
                </a:solidFill>
                <a:latin typeface="Consolas"/>
                <a:cs typeface="Consolas"/>
              </a:rPr>
              <a:t>xs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) }</a:t>
            </a:r>
            <a:endParaRPr lang="en-US" altLang="ja-JP" sz="2600" dirty="0">
              <a:solidFill>
                <a:srgbClr val="000000"/>
              </a:solidFill>
              <a:latin typeface="Consolas"/>
              <a:cs typeface="Consolas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216793" y="5054643"/>
            <a:ext cx="87479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626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6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/>
          <p:cNvSpPr txBox="1"/>
          <p:nvPr/>
        </p:nvSpPr>
        <p:spPr>
          <a:xfrm>
            <a:off x="266517" y="5064443"/>
            <a:ext cx="869818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600" dirty="0" smtClean="0"/>
              <a:t>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type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slist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=</a:t>
            </a:r>
          </a:p>
          <a:p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|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SNil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of 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unit</a:t>
            </a:r>
          </a:p>
          <a:p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|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SCons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of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x:int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* </a:t>
            </a:r>
            <a:endParaRPr lang="en-US" altLang="ja-JP" sz="26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    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{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xs:slist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|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(nil </a:t>
            </a:r>
            <a:r>
              <a:rPr lang="en-US" altLang="ja-JP" sz="2600" dirty="0" err="1" smtClean="0">
                <a:solidFill>
                  <a:srgbClr val="000000"/>
                </a:solidFill>
                <a:latin typeface="Consolas"/>
                <a:cs typeface="Consolas"/>
              </a:rPr>
              <a:t>xs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) or (x 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&lt;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head</a:t>
            </a:r>
            <a:r>
              <a:rPr lang="ja-JP" altLang="en-US" sz="26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err="1" smtClean="0">
                <a:solidFill>
                  <a:srgbClr val="000000"/>
                </a:solidFill>
                <a:latin typeface="Consolas"/>
                <a:cs typeface="Consolas"/>
              </a:rPr>
              <a:t>xs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) }</a:t>
            </a:r>
            <a:endParaRPr lang="en-US" altLang="ja-JP" sz="2600" dirty="0">
              <a:solidFill>
                <a:srgbClr val="000000"/>
              </a:solidFill>
              <a:latin typeface="Consolas"/>
              <a:cs typeface="Consolas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218140" y="1881588"/>
            <a:ext cx="8898965" cy="174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solidFill>
                  <a:srgbClr val="FF0000"/>
                </a:solidFill>
                <a:cs typeface="Brush Script MT Italic"/>
              </a:rPr>
              <a:t>r</a:t>
            </a:r>
            <a:r>
              <a:rPr lang="en-US" altLang="ja-JP" dirty="0" smtClean="0">
                <a:solidFill>
                  <a:srgbClr val="FF0000"/>
                </a:solidFill>
                <a:cs typeface="Brush Script MT Italic"/>
              </a:rPr>
              <a:t>eplaces each constructor of a given list to corresponding one of </a:t>
            </a:r>
            <a:r>
              <a:rPr lang="en-US" altLang="ja-JP" dirty="0" err="1" smtClean="0">
                <a:solidFill>
                  <a:srgbClr val="FF0000"/>
                </a:solidFill>
                <a:cs typeface="Brush Script MT Italic"/>
              </a:rPr>
              <a:t>slist</a:t>
            </a:r>
            <a:endParaRPr lang="en-US" altLang="ja-JP" dirty="0" smtClean="0">
              <a:solidFill>
                <a:srgbClr val="FF0000"/>
              </a:solidFill>
              <a:cs typeface="Brush Script MT Italic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cs typeface="Brush Script MT Italic"/>
              </a:rPr>
              <a:t>c</a:t>
            </a:r>
            <a:r>
              <a:rPr lang="en-US" altLang="ja-JP" dirty="0" smtClean="0">
                <a:cs typeface="Brush Script MT Italic"/>
              </a:rPr>
              <a:t>hecks the contract in the type of the constructor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Type conversion to sorted lists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7"/>
            <a:ext cx="8692777" cy="720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000" dirty="0" smtClean="0">
                <a:latin typeface="Consolas"/>
                <a:cs typeface="Consolas"/>
              </a:rPr>
              <a:t>&lt;</a:t>
            </a:r>
            <a:r>
              <a:rPr lang="ja-JP" altLang="en-US" sz="4000" dirty="0" smtClean="0">
                <a:latin typeface="Consolas"/>
                <a:cs typeface="Consolas"/>
              </a:rPr>
              <a:t> </a:t>
            </a:r>
            <a:r>
              <a:rPr lang="en-US" altLang="ja-JP" sz="4000" dirty="0" err="1" smtClean="0">
                <a:latin typeface="Consolas"/>
                <a:cs typeface="Consolas"/>
              </a:rPr>
              <a:t>slist</a:t>
            </a:r>
            <a:r>
              <a:rPr lang="en-US" altLang="ja-JP" sz="4000" dirty="0" smtClean="0">
                <a:latin typeface="Consolas"/>
                <a:cs typeface="Consolas"/>
              </a:rPr>
              <a:t> </a:t>
            </a:r>
            <a:r>
              <a:rPr lang="en-US" altLang="ja-JP" sz="4000" dirty="0" smtClean="0"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sz="4000" dirty="0" smtClean="0">
                <a:latin typeface="Consolas"/>
                <a:cs typeface="Consolas"/>
              </a:rPr>
              <a:t> </a:t>
            </a:r>
            <a:r>
              <a:rPr lang="en-US" altLang="ja-JP" sz="4000" dirty="0" err="1" smtClean="0">
                <a:latin typeface="Consolas"/>
                <a:cs typeface="Consolas"/>
              </a:rPr>
              <a:t>int</a:t>
            </a:r>
            <a:r>
              <a:rPr lang="en-US" altLang="ja-JP" sz="4000" dirty="0" smtClean="0">
                <a:latin typeface="Consolas"/>
                <a:cs typeface="Consolas"/>
              </a:rPr>
              <a:t> list &gt;</a:t>
            </a:r>
            <a:r>
              <a:rPr lang="en-US" altLang="ja-JP" sz="4000" baseline="30000" dirty="0" smtClean="0">
                <a:latin typeface="Brush Script MT Italic"/>
                <a:cs typeface="Brush Script MT Italic"/>
              </a:rPr>
              <a:t>l</a:t>
            </a:r>
            <a:endParaRPr lang="en-US" altLang="ja-JP" sz="4000" dirty="0" smtClean="0">
              <a:latin typeface="Brush Script MT Italic"/>
              <a:cs typeface="Brush Script MT Italic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69193" y="3625643"/>
            <a:ext cx="8300558" cy="673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altLang="ja-JP" dirty="0" smtClean="0">
                <a:latin typeface="Consolas"/>
                <a:cs typeface="Consolas"/>
              </a:rPr>
              <a:t>&lt;</a:t>
            </a:r>
            <a:r>
              <a:rPr lang="ja-JP" altLang="en-US" dirty="0" smtClean="0">
                <a:latin typeface="Consolas"/>
                <a:cs typeface="Consolas"/>
              </a:rPr>
              <a:t> </a:t>
            </a:r>
            <a:r>
              <a:rPr lang="en-US" altLang="ja-JP" dirty="0" err="1" smtClean="0">
                <a:latin typeface="Consolas"/>
                <a:cs typeface="Consolas"/>
              </a:rPr>
              <a:t>slist</a:t>
            </a:r>
            <a:r>
              <a:rPr lang="en-US" altLang="ja-JP" dirty="0" smtClean="0">
                <a:latin typeface="Consolas"/>
                <a:cs typeface="Consolas"/>
              </a:rPr>
              <a:t> &lt;= </a:t>
            </a:r>
            <a:r>
              <a:rPr lang="en-US" altLang="ja-JP" dirty="0" err="1" smtClean="0">
                <a:latin typeface="Consolas"/>
                <a:cs typeface="Consolas"/>
              </a:rPr>
              <a:t>int</a:t>
            </a:r>
            <a:r>
              <a:rPr lang="en-US" altLang="ja-JP" dirty="0" smtClean="0">
                <a:latin typeface="Consolas"/>
                <a:cs typeface="Consolas"/>
              </a:rPr>
              <a:t> list &gt;</a:t>
            </a:r>
            <a:r>
              <a:rPr lang="en-US" altLang="ja-JP" baseline="30000" dirty="0" smtClean="0">
                <a:latin typeface="Brush Script MT Italic"/>
                <a:cs typeface="Brush Script MT Italic"/>
              </a:rPr>
              <a:t>l</a:t>
            </a:r>
            <a:r>
              <a:rPr lang="en-US" altLang="ja-JP" dirty="0">
                <a:latin typeface="Consolas"/>
                <a:cs typeface="Consolas"/>
              </a:rPr>
              <a:t> </a:t>
            </a:r>
            <a:r>
              <a:rPr lang="en-US" altLang="ja-JP" dirty="0" smtClean="0">
                <a:latin typeface="Consolas"/>
                <a:cs typeface="Consolas"/>
              </a:rPr>
              <a:t>(1 :: [])</a:t>
            </a:r>
          </a:p>
        </p:txBody>
      </p:sp>
      <p:sp>
        <p:nvSpPr>
          <p:cNvPr id="12" name="スライド番号プレースホルダー 4"/>
          <p:cNvSpPr txBox="1">
            <a:spLocks/>
          </p:cNvSpPr>
          <p:nvPr/>
        </p:nvSpPr>
        <p:spPr>
          <a:xfrm>
            <a:off x="6983505" y="6739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4572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6D26AF6-7197-E94D-9BE8-C6A5C8445134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701121" y="4660382"/>
            <a:ext cx="535735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フリーフォーム 17"/>
          <p:cNvSpPr>
            <a:spLocks/>
          </p:cNvSpPr>
          <p:nvPr/>
        </p:nvSpPr>
        <p:spPr>
          <a:xfrm flipH="1">
            <a:off x="1991064" y="4193404"/>
            <a:ext cx="3793995" cy="1639522"/>
          </a:xfrm>
          <a:custGeom>
            <a:avLst/>
            <a:gdLst>
              <a:gd name="connsiteX0" fmla="*/ 830917 w 830917"/>
              <a:gd name="connsiteY0" fmla="*/ 0 h 3967017"/>
              <a:gd name="connsiteX1" fmla="*/ 689818 w 830917"/>
              <a:gd name="connsiteY1" fmla="*/ 31360 h 3967017"/>
              <a:gd name="connsiteX2" fmla="*/ 642785 w 830917"/>
              <a:gd name="connsiteY2" fmla="*/ 62719 h 3967017"/>
              <a:gd name="connsiteX3" fmla="*/ 580074 w 830917"/>
              <a:gd name="connsiteY3" fmla="*/ 94079 h 3967017"/>
              <a:gd name="connsiteX4" fmla="*/ 533041 w 830917"/>
              <a:gd name="connsiteY4" fmla="*/ 141119 h 3967017"/>
              <a:gd name="connsiteX5" fmla="*/ 470330 w 830917"/>
              <a:gd name="connsiteY5" fmla="*/ 172479 h 3967017"/>
              <a:gd name="connsiteX6" fmla="*/ 438975 w 830917"/>
              <a:gd name="connsiteY6" fmla="*/ 219519 h 3967017"/>
              <a:gd name="connsiteX7" fmla="*/ 391942 w 830917"/>
              <a:gd name="connsiteY7" fmla="*/ 250878 h 3967017"/>
              <a:gd name="connsiteX8" fmla="*/ 282198 w 830917"/>
              <a:gd name="connsiteY8" fmla="*/ 391998 h 3967017"/>
              <a:gd name="connsiteX9" fmla="*/ 235165 w 830917"/>
              <a:gd name="connsiteY9" fmla="*/ 454717 h 3967017"/>
              <a:gd name="connsiteX10" fmla="*/ 141099 w 830917"/>
              <a:gd name="connsiteY10" fmla="*/ 611516 h 3967017"/>
              <a:gd name="connsiteX11" fmla="*/ 47033 w 830917"/>
              <a:gd name="connsiteY11" fmla="*/ 721276 h 3967017"/>
              <a:gd name="connsiteX12" fmla="*/ 0 w 830917"/>
              <a:gd name="connsiteY12" fmla="*/ 862395 h 3967017"/>
              <a:gd name="connsiteX13" fmla="*/ 15678 w 830917"/>
              <a:gd name="connsiteY13" fmla="*/ 1442551 h 3967017"/>
              <a:gd name="connsiteX14" fmla="*/ 47033 w 830917"/>
              <a:gd name="connsiteY14" fmla="*/ 1615030 h 3967017"/>
              <a:gd name="connsiteX15" fmla="*/ 78389 w 830917"/>
              <a:gd name="connsiteY15" fmla="*/ 1693430 h 3967017"/>
              <a:gd name="connsiteX16" fmla="*/ 94066 w 830917"/>
              <a:gd name="connsiteY16" fmla="*/ 1771829 h 3967017"/>
              <a:gd name="connsiteX17" fmla="*/ 109744 w 830917"/>
              <a:gd name="connsiteY17" fmla="*/ 2947823 h 3967017"/>
              <a:gd name="connsiteX18" fmla="*/ 188132 w 830917"/>
              <a:gd name="connsiteY18" fmla="*/ 3151661 h 3967017"/>
              <a:gd name="connsiteX19" fmla="*/ 219488 w 830917"/>
              <a:gd name="connsiteY19" fmla="*/ 3198701 h 3967017"/>
              <a:gd name="connsiteX20" fmla="*/ 266521 w 830917"/>
              <a:gd name="connsiteY20" fmla="*/ 3308461 h 3967017"/>
              <a:gd name="connsiteX21" fmla="*/ 438975 w 830917"/>
              <a:gd name="connsiteY21" fmla="*/ 3496619 h 3967017"/>
              <a:gd name="connsiteX22" fmla="*/ 517363 w 830917"/>
              <a:gd name="connsiteY22" fmla="*/ 3575019 h 3967017"/>
              <a:gd name="connsiteX23" fmla="*/ 564396 w 830917"/>
              <a:gd name="connsiteY23" fmla="*/ 3622059 h 3967017"/>
              <a:gd name="connsiteX24" fmla="*/ 627107 w 830917"/>
              <a:gd name="connsiteY24" fmla="*/ 3716138 h 3967017"/>
              <a:gd name="connsiteX25" fmla="*/ 658462 w 830917"/>
              <a:gd name="connsiteY25" fmla="*/ 3810218 h 3967017"/>
              <a:gd name="connsiteX26" fmla="*/ 674140 w 830917"/>
              <a:gd name="connsiteY26" fmla="*/ 3857257 h 3967017"/>
              <a:gd name="connsiteX27" fmla="*/ 736851 w 830917"/>
              <a:gd name="connsiteY27" fmla="*/ 3967017 h 3967017"/>
              <a:gd name="connsiteX0" fmla="*/ 815239 w 815239"/>
              <a:gd name="connsiteY0" fmla="*/ 0 h 3967017"/>
              <a:gd name="connsiteX1" fmla="*/ 674140 w 815239"/>
              <a:gd name="connsiteY1" fmla="*/ 31360 h 3967017"/>
              <a:gd name="connsiteX2" fmla="*/ 627107 w 815239"/>
              <a:gd name="connsiteY2" fmla="*/ 62719 h 3967017"/>
              <a:gd name="connsiteX3" fmla="*/ 564396 w 815239"/>
              <a:gd name="connsiteY3" fmla="*/ 94079 h 3967017"/>
              <a:gd name="connsiteX4" fmla="*/ 517363 w 815239"/>
              <a:gd name="connsiteY4" fmla="*/ 141119 h 3967017"/>
              <a:gd name="connsiteX5" fmla="*/ 454652 w 815239"/>
              <a:gd name="connsiteY5" fmla="*/ 172479 h 3967017"/>
              <a:gd name="connsiteX6" fmla="*/ 423297 w 815239"/>
              <a:gd name="connsiteY6" fmla="*/ 219519 h 3967017"/>
              <a:gd name="connsiteX7" fmla="*/ 376264 w 815239"/>
              <a:gd name="connsiteY7" fmla="*/ 250878 h 3967017"/>
              <a:gd name="connsiteX8" fmla="*/ 266520 w 815239"/>
              <a:gd name="connsiteY8" fmla="*/ 391998 h 3967017"/>
              <a:gd name="connsiteX9" fmla="*/ 219487 w 815239"/>
              <a:gd name="connsiteY9" fmla="*/ 454717 h 3967017"/>
              <a:gd name="connsiteX10" fmla="*/ 125421 w 815239"/>
              <a:gd name="connsiteY10" fmla="*/ 611516 h 3967017"/>
              <a:gd name="connsiteX11" fmla="*/ 31355 w 815239"/>
              <a:gd name="connsiteY11" fmla="*/ 721276 h 3967017"/>
              <a:gd name="connsiteX12" fmla="*/ 0 w 815239"/>
              <a:gd name="connsiteY12" fmla="*/ 1442551 h 3967017"/>
              <a:gd name="connsiteX13" fmla="*/ 31355 w 815239"/>
              <a:gd name="connsiteY13" fmla="*/ 1615030 h 3967017"/>
              <a:gd name="connsiteX14" fmla="*/ 62711 w 815239"/>
              <a:gd name="connsiteY14" fmla="*/ 1693430 h 3967017"/>
              <a:gd name="connsiteX15" fmla="*/ 78388 w 815239"/>
              <a:gd name="connsiteY15" fmla="*/ 1771829 h 3967017"/>
              <a:gd name="connsiteX16" fmla="*/ 94066 w 815239"/>
              <a:gd name="connsiteY16" fmla="*/ 2947823 h 3967017"/>
              <a:gd name="connsiteX17" fmla="*/ 172454 w 815239"/>
              <a:gd name="connsiteY17" fmla="*/ 3151661 h 3967017"/>
              <a:gd name="connsiteX18" fmla="*/ 203810 w 815239"/>
              <a:gd name="connsiteY18" fmla="*/ 3198701 h 3967017"/>
              <a:gd name="connsiteX19" fmla="*/ 250843 w 815239"/>
              <a:gd name="connsiteY19" fmla="*/ 3308461 h 3967017"/>
              <a:gd name="connsiteX20" fmla="*/ 423297 w 815239"/>
              <a:gd name="connsiteY20" fmla="*/ 3496619 h 3967017"/>
              <a:gd name="connsiteX21" fmla="*/ 501685 w 815239"/>
              <a:gd name="connsiteY21" fmla="*/ 3575019 h 3967017"/>
              <a:gd name="connsiteX22" fmla="*/ 548718 w 815239"/>
              <a:gd name="connsiteY22" fmla="*/ 3622059 h 3967017"/>
              <a:gd name="connsiteX23" fmla="*/ 611429 w 815239"/>
              <a:gd name="connsiteY23" fmla="*/ 3716138 h 3967017"/>
              <a:gd name="connsiteX24" fmla="*/ 642784 w 815239"/>
              <a:gd name="connsiteY24" fmla="*/ 3810218 h 3967017"/>
              <a:gd name="connsiteX25" fmla="*/ 658462 w 815239"/>
              <a:gd name="connsiteY25" fmla="*/ 3857257 h 3967017"/>
              <a:gd name="connsiteX26" fmla="*/ 721173 w 815239"/>
              <a:gd name="connsiteY26" fmla="*/ 3967017 h 3967017"/>
              <a:gd name="connsiteX0" fmla="*/ 819428 w 819428"/>
              <a:gd name="connsiteY0" fmla="*/ 0 h 3967017"/>
              <a:gd name="connsiteX1" fmla="*/ 678329 w 819428"/>
              <a:gd name="connsiteY1" fmla="*/ 31360 h 3967017"/>
              <a:gd name="connsiteX2" fmla="*/ 631296 w 819428"/>
              <a:gd name="connsiteY2" fmla="*/ 62719 h 3967017"/>
              <a:gd name="connsiteX3" fmla="*/ 568585 w 819428"/>
              <a:gd name="connsiteY3" fmla="*/ 94079 h 3967017"/>
              <a:gd name="connsiteX4" fmla="*/ 521552 w 819428"/>
              <a:gd name="connsiteY4" fmla="*/ 141119 h 3967017"/>
              <a:gd name="connsiteX5" fmla="*/ 458841 w 819428"/>
              <a:gd name="connsiteY5" fmla="*/ 172479 h 3967017"/>
              <a:gd name="connsiteX6" fmla="*/ 427486 w 819428"/>
              <a:gd name="connsiteY6" fmla="*/ 219519 h 3967017"/>
              <a:gd name="connsiteX7" fmla="*/ 380453 w 819428"/>
              <a:gd name="connsiteY7" fmla="*/ 250878 h 3967017"/>
              <a:gd name="connsiteX8" fmla="*/ 270709 w 819428"/>
              <a:gd name="connsiteY8" fmla="*/ 391998 h 3967017"/>
              <a:gd name="connsiteX9" fmla="*/ 223676 w 819428"/>
              <a:gd name="connsiteY9" fmla="*/ 454717 h 3967017"/>
              <a:gd name="connsiteX10" fmla="*/ 129610 w 819428"/>
              <a:gd name="connsiteY10" fmla="*/ 611516 h 3967017"/>
              <a:gd name="connsiteX11" fmla="*/ 4189 w 819428"/>
              <a:gd name="connsiteY11" fmla="*/ 1442551 h 3967017"/>
              <a:gd name="connsiteX12" fmla="*/ 35544 w 819428"/>
              <a:gd name="connsiteY12" fmla="*/ 1615030 h 3967017"/>
              <a:gd name="connsiteX13" fmla="*/ 66900 w 819428"/>
              <a:gd name="connsiteY13" fmla="*/ 1693430 h 3967017"/>
              <a:gd name="connsiteX14" fmla="*/ 82577 w 819428"/>
              <a:gd name="connsiteY14" fmla="*/ 1771829 h 3967017"/>
              <a:gd name="connsiteX15" fmla="*/ 98255 w 819428"/>
              <a:gd name="connsiteY15" fmla="*/ 2947823 h 3967017"/>
              <a:gd name="connsiteX16" fmla="*/ 176643 w 819428"/>
              <a:gd name="connsiteY16" fmla="*/ 3151661 h 3967017"/>
              <a:gd name="connsiteX17" fmla="*/ 207999 w 819428"/>
              <a:gd name="connsiteY17" fmla="*/ 3198701 h 3967017"/>
              <a:gd name="connsiteX18" fmla="*/ 255032 w 819428"/>
              <a:gd name="connsiteY18" fmla="*/ 3308461 h 3967017"/>
              <a:gd name="connsiteX19" fmla="*/ 427486 w 819428"/>
              <a:gd name="connsiteY19" fmla="*/ 3496619 h 3967017"/>
              <a:gd name="connsiteX20" fmla="*/ 505874 w 819428"/>
              <a:gd name="connsiteY20" fmla="*/ 3575019 h 3967017"/>
              <a:gd name="connsiteX21" fmla="*/ 552907 w 819428"/>
              <a:gd name="connsiteY21" fmla="*/ 3622059 h 3967017"/>
              <a:gd name="connsiteX22" fmla="*/ 615618 w 819428"/>
              <a:gd name="connsiteY22" fmla="*/ 3716138 h 3967017"/>
              <a:gd name="connsiteX23" fmla="*/ 646973 w 819428"/>
              <a:gd name="connsiteY23" fmla="*/ 3810218 h 3967017"/>
              <a:gd name="connsiteX24" fmla="*/ 662651 w 819428"/>
              <a:gd name="connsiteY24" fmla="*/ 3857257 h 3967017"/>
              <a:gd name="connsiteX25" fmla="*/ 725362 w 819428"/>
              <a:gd name="connsiteY25" fmla="*/ 3967017 h 3967017"/>
              <a:gd name="connsiteX0" fmla="*/ 819292 w 819292"/>
              <a:gd name="connsiteY0" fmla="*/ 0 h 3967017"/>
              <a:gd name="connsiteX1" fmla="*/ 678193 w 819292"/>
              <a:gd name="connsiteY1" fmla="*/ 31360 h 3967017"/>
              <a:gd name="connsiteX2" fmla="*/ 631160 w 819292"/>
              <a:gd name="connsiteY2" fmla="*/ 62719 h 3967017"/>
              <a:gd name="connsiteX3" fmla="*/ 568449 w 819292"/>
              <a:gd name="connsiteY3" fmla="*/ 94079 h 3967017"/>
              <a:gd name="connsiteX4" fmla="*/ 521416 w 819292"/>
              <a:gd name="connsiteY4" fmla="*/ 141119 h 3967017"/>
              <a:gd name="connsiteX5" fmla="*/ 458705 w 819292"/>
              <a:gd name="connsiteY5" fmla="*/ 172479 h 3967017"/>
              <a:gd name="connsiteX6" fmla="*/ 427350 w 819292"/>
              <a:gd name="connsiteY6" fmla="*/ 219519 h 3967017"/>
              <a:gd name="connsiteX7" fmla="*/ 380317 w 819292"/>
              <a:gd name="connsiteY7" fmla="*/ 250878 h 3967017"/>
              <a:gd name="connsiteX8" fmla="*/ 270573 w 819292"/>
              <a:gd name="connsiteY8" fmla="*/ 391998 h 3967017"/>
              <a:gd name="connsiteX9" fmla="*/ 223540 w 819292"/>
              <a:gd name="connsiteY9" fmla="*/ 454717 h 3967017"/>
              <a:gd name="connsiteX10" fmla="*/ 129474 w 819292"/>
              <a:gd name="connsiteY10" fmla="*/ 611516 h 3967017"/>
              <a:gd name="connsiteX11" fmla="*/ 4053 w 819292"/>
              <a:gd name="connsiteY11" fmla="*/ 1442551 h 3967017"/>
              <a:gd name="connsiteX12" fmla="*/ 35408 w 819292"/>
              <a:gd name="connsiteY12" fmla="*/ 1615030 h 3967017"/>
              <a:gd name="connsiteX13" fmla="*/ 82441 w 819292"/>
              <a:gd name="connsiteY13" fmla="*/ 1771829 h 3967017"/>
              <a:gd name="connsiteX14" fmla="*/ 98119 w 819292"/>
              <a:gd name="connsiteY14" fmla="*/ 2947823 h 3967017"/>
              <a:gd name="connsiteX15" fmla="*/ 176507 w 819292"/>
              <a:gd name="connsiteY15" fmla="*/ 3151661 h 3967017"/>
              <a:gd name="connsiteX16" fmla="*/ 207863 w 819292"/>
              <a:gd name="connsiteY16" fmla="*/ 3198701 h 3967017"/>
              <a:gd name="connsiteX17" fmla="*/ 254896 w 819292"/>
              <a:gd name="connsiteY17" fmla="*/ 3308461 h 3967017"/>
              <a:gd name="connsiteX18" fmla="*/ 427350 w 819292"/>
              <a:gd name="connsiteY18" fmla="*/ 3496619 h 3967017"/>
              <a:gd name="connsiteX19" fmla="*/ 505738 w 819292"/>
              <a:gd name="connsiteY19" fmla="*/ 3575019 h 3967017"/>
              <a:gd name="connsiteX20" fmla="*/ 552771 w 819292"/>
              <a:gd name="connsiteY20" fmla="*/ 3622059 h 3967017"/>
              <a:gd name="connsiteX21" fmla="*/ 615482 w 819292"/>
              <a:gd name="connsiteY21" fmla="*/ 3716138 h 3967017"/>
              <a:gd name="connsiteX22" fmla="*/ 646837 w 819292"/>
              <a:gd name="connsiteY22" fmla="*/ 3810218 h 3967017"/>
              <a:gd name="connsiteX23" fmla="*/ 662515 w 819292"/>
              <a:gd name="connsiteY23" fmla="*/ 3857257 h 3967017"/>
              <a:gd name="connsiteX24" fmla="*/ 725226 w 819292"/>
              <a:gd name="connsiteY24" fmla="*/ 3967017 h 3967017"/>
              <a:gd name="connsiteX0" fmla="*/ 819512 w 819512"/>
              <a:gd name="connsiteY0" fmla="*/ 0 h 3967017"/>
              <a:gd name="connsiteX1" fmla="*/ 678413 w 819512"/>
              <a:gd name="connsiteY1" fmla="*/ 31360 h 3967017"/>
              <a:gd name="connsiteX2" fmla="*/ 631380 w 819512"/>
              <a:gd name="connsiteY2" fmla="*/ 62719 h 3967017"/>
              <a:gd name="connsiteX3" fmla="*/ 568669 w 819512"/>
              <a:gd name="connsiteY3" fmla="*/ 94079 h 3967017"/>
              <a:gd name="connsiteX4" fmla="*/ 521636 w 819512"/>
              <a:gd name="connsiteY4" fmla="*/ 141119 h 3967017"/>
              <a:gd name="connsiteX5" fmla="*/ 458925 w 819512"/>
              <a:gd name="connsiteY5" fmla="*/ 172479 h 3967017"/>
              <a:gd name="connsiteX6" fmla="*/ 427570 w 819512"/>
              <a:gd name="connsiteY6" fmla="*/ 219519 h 3967017"/>
              <a:gd name="connsiteX7" fmla="*/ 380537 w 819512"/>
              <a:gd name="connsiteY7" fmla="*/ 250878 h 3967017"/>
              <a:gd name="connsiteX8" fmla="*/ 270793 w 819512"/>
              <a:gd name="connsiteY8" fmla="*/ 391998 h 3967017"/>
              <a:gd name="connsiteX9" fmla="*/ 223760 w 819512"/>
              <a:gd name="connsiteY9" fmla="*/ 454717 h 3967017"/>
              <a:gd name="connsiteX10" fmla="*/ 129694 w 819512"/>
              <a:gd name="connsiteY10" fmla="*/ 611516 h 3967017"/>
              <a:gd name="connsiteX11" fmla="*/ 4273 w 819512"/>
              <a:gd name="connsiteY11" fmla="*/ 1442551 h 3967017"/>
              <a:gd name="connsiteX12" fmla="*/ 35628 w 819512"/>
              <a:gd name="connsiteY12" fmla="*/ 1615030 h 3967017"/>
              <a:gd name="connsiteX13" fmla="*/ 98339 w 819512"/>
              <a:gd name="connsiteY13" fmla="*/ 2947823 h 3967017"/>
              <a:gd name="connsiteX14" fmla="*/ 176727 w 819512"/>
              <a:gd name="connsiteY14" fmla="*/ 3151661 h 3967017"/>
              <a:gd name="connsiteX15" fmla="*/ 208083 w 819512"/>
              <a:gd name="connsiteY15" fmla="*/ 3198701 h 3967017"/>
              <a:gd name="connsiteX16" fmla="*/ 255116 w 819512"/>
              <a:gd name="connsiteY16" fmla="*/ 3308461 h 3967017"/>
              <a:gd name="connsiteX17" fmla="*/ 427570 w 819512"/>
              <a:gd name="connsiteY17" fmla="*/ 3496619 h 3967017"/>
              <a:gd name="connsiteX18" fmla="*/ 505958 w 819512"/>
              <a:gd name="connsiteY18" fmla="*/ 3575019 h 3967017"/>
              <a:gd name="connsiteX19" fmla="*/ 552991 w 819512"/>
              <a:gd name="connsiteY19" fmla="*/ 3622059 h 3967017"/>
              <a:gd name="connsiteX20" fmla="*/ 615702 w 819512"/>
              <a:gd name="connsiteY20" fmla="*/ 3716138 h 3967017"/>
              <a:gd name="connsiteX21" fmla="*/ 647057 w 819512"/>
              <a:gd name="connsiteY21" fmla="*/ 3810218 h 3967017"/>
              <a:gd name="connsiteX22" fmla="*/ 662735 w 819512"/>
              <a:gd name="connsiteY22" fmla="*/ 3857257 h 3967017"/>
              <a:gd name="connsiteX23" fmla="*/ 725446 w 819512"/>
              <a:gd name="connsiteY23" fmla="*/ 3967017 h 3967017"/>
              <a:gd name="connsiteX0" fmla="*/ 815515 w 815515"/>
              <a:gd name="connsiteY0" fmla="*/ 0 h 3967017"/>
              <a:gd name="connsiteX1" fmla="*/ 674416 w 815515"/>
              <a:gd name="connsiteY1" fmla="*/ 31360 h 3967017"/>
              <a:gd name="connsiteX2" fmla="*/ 627383 w 815515"/>
              <a:gd name="connsiteY2" fmla="*/ 62719 h 3967017"/>
              <a:gd name="connsiteX3" fmla="*/ 564672 w 815515"/>
              <a:gd name="connsiteY3" fmla="*/ 94079 h 3967017"/>
              <a:gd name="connsiteX4" fmla="*/ 517639 w 815515"/>
              <a:gd name="connsiteY4" fmla="*/ 141119 h 3967017"/>
              <a:gd name="connsiteX5" fmla="*/ 454928 w 815515"/>
              <a:gd name="connsiteY5" fmla="*/ 172479 h 3967017"/>
              <a:gd name="connsiteX6" fmla="*/ 423573 w 815515"/>
              <a:gd name="connsiteY6" fmla="*/ 219519 h 3967017"/>
              <a:gd name="connsiteX7" fmla="*/ 376540 w 815515"/>
              <a:gd name="connsiteY7" fmla="*/ 250878 h 3967017"/>
              <a:gd name="connsiteX8" fmla="*/ 266796 w 815515"/>
              <a:gd name="connsiteY8" fmla="*/ 391998 h 3967017"/>
              <a:gd name="connsiteX9" fmla="*/ 219763 w 815515"/>
              <a:gd name="connsiteY9" fmla="*/ 454717 h 3967017"/>
              <a:gd name="connsiteX10" fmla="*/ 125697 w 815515"/>
              <a:gd name="connsiteY10" fmla="*/ 611516 h 3967017"/>
              <a:gd name="connsiteX11" fmla="*/ 276 w 815515"/>
              <a:gd name="connsiteY11" fmla="*/ 1442551 h 3967017"/>
              <a:gd name="connsiteX12" fmla="*/ 94342 w 815515"/>
              <a:gd name="connsiteY12" fmla="*/ 2947823 h 3967017"/>
              <a:gd name="connsiteX13" fmla="*/ 172730 w 815515"/>
              <a:gd name="connsiteY13" fmla="*/ 3151661 h 3967017"/>
              <a:gd name="connsiteX14" fmla="*/ 204086 w 815515"/>
              <a:gd name="connsiteY14" fmla="*/ 3198701 h 3967017"/>
              <a:gd name="connsiteX15" fmla="*/ 251119 w 815515"/>
              <a:gd name="connsiteY15" fmla="*/ 3308461 h 3967017"/>
              <a:gd name="connsiteX16" fmla="*/ 423573 w 815515"/>
              <a:gd name="connsiteY16" fmla="*/ 3496619 h 3967017"/>
              <a:gd name="connsiteX17" fmla="*/ 501961 w 815515"/>
              <a:gd name="connsiteY17" fmla="*/ 3575019 h 3967017"/>
              <a:gd name="connsiteX18" fmla="*/ 548994 w 815515"/>
              <a:gd name="connsiteY18" fmla="*/ 3622059 h 3967017"/>
              <a:gd name="connsiteX19" fmla="*/ 611705 w 815515"/>
              <a:gd name="connsiteY19" fmla="*/ 3716138 h 3967017"/>
              <a:gd name="connsiteX20" fmla="*/ 643060 w 815515"/>
              <a:gd name="connsiteY20" fmla="*/ 3810218 h 3967017"/>
              <a:gd name="connsiteX21" fmla="*/ 658738 w 815515"/>
              <a:gd name="connsiteY21" fmla="*/ 3857257 h 3967017"/>
              <a:gd name="connsiteX22" fmla="*/ 721449 w 815515"/>
              <a:gd name="connsiteY22" fmla="*/ 3967017 h 3967017"/>
              <a:gd name="connsiteX0" fmla="*/ 815515 w 815515"/>
              <a:gd name="connsiteY0" fmla="*/ 0 h 3967017"/>
              <a:gd name="connsiteX1" fmla="*/ 674416 w 815515"/>
              <a:gd name="connsiteY1" fmla="*/ 31360 h 3967017"/>
              <a:gd name="connsiteX2" fmla="*/ 627383 w 815515"/>
              <a:gd name="connsiteY2" fmla="*/ 62719 h 3967017"/>
              <a:gd name="connsiteX3" fmla="*/ 564672 w 815515"/>
              <a:gd name="connsiteY3" fmla="*/ 94079 h 3967017"/>
              <a:gd name="connsiteX4" fmla="*/ 517639 w 815515"/>
              <a:gd name="connsiteY4" fmla="*/ 141119 h 3967017"/>
              <a:gd name="connsiteX5" fmla="*/ 454928 w 815515"/>
              <a:gd name="connsiteY5" fmla="*/ 172479 h 3967017"/>
              <a:gd name="connsiteX6" fmla="*/ 423573 w 815515"/>
              <a:gd name="connsiteY6" fmla="*/ 219519 h 3967017"/>
              <a:gd name="connsiteX7" fmla="*/ 376540 w 815515"/>
              <a:gd name="connsiteY7" fmla="*/ 250878 h 3967017"/>
              <a:gd name="connsiteX8" fmla="*/ 266796 w 815515"/>
              <a:gd name="connsiteY8" fmla="*/ 391998 h 3967017"/>
              <a:gd name="connsiteX9" fmla="*/ 219763 w 815515"/>
              <a:gd name="connsiteY9" fmla="*/ 454717 h 3967017"/>
              <a:gd name="connsiteX10" fmla="*/ 125697 w 815515"/>
              <a:gd name="connsiteY10" fmla="*/ 611516 h 3967017"/>
              <a:gd name="connsiteX11" fmla="*/ 276 w 815515"/>
              <a:gd name="connsiteY11" fmla="*/ 1442551 h 3967017"/>
              <a:gd name="connsiteX12" fmla="*/ 94342 w 815515"/>
              <a:gd name="connsiteY12" fmla="*/ 2947823 h 3967017"/>
              <a:gd name="connsiteX13" fmla="*/ 172730 w 815515"/>
              <a:gd name="connsiteY13" fmla="*/ 3151661 h 3967017"/>
              <a:gd name="connsiteX14" fmla="*/ 204086 w 815515"/>
              <a:gd name="connsiteY14" fmla="*/ 3198701 h 3967017"/>
              <a:gd name="connsiteX15" fmla="*/ 251119 w 815515"/>
              <a:gd name="connsiteY15" fmla="*/ 3308461 h 3967017"/>
              <a:gd name="connsiteX16" fmla="*/ 423573 w 815515"/>
              <a:gd name="connsiteY16" fmla="*/ 3496619 h 3967017"/>
              <a:gd name="connsiteX17" fmla="*/ 501961 w 815515"/>
              <a:gd name="connsiteY17" fmla="*/ 3575019 h 3967017"/>
              <a:gd name="connsiteX18" fmla="*/ 611705 w 815515"/>
              <a:gd name="connsiteY18" fmla="*/ 3716138 h 3967017"/>
              <a:gd name="connsiteX19" fmla="*/ 643060 w 815515"/>
              <a:gd name="connsiteY19" fmla="*/ 3810218 h 3967017"/>
              <a:gd name="connsiteX20" fmla="*/ 658738 w 815515"/>
              <a:gd name="connsiteY20" fmla="*/ 3857257 h 3967017"/>
              <a:gd name="connsiteX21" fmla="*/ 721449 w 815515"/>
              <a:gd name="connsiteY21" fmla="*/ 3967017 h 3967017"/>
              <a:gd name="connsiteX0" fmla="*/ 815515 w 815515"/>
              <a:gd name="connsiteY0" fmla="*/ 0 h 3967017"/>
              <a:gd name="connsiteX1" fmla="*/ 674416 w 815515"/>
              <a:gd name="connsiteY1" fmla="*/ 31360 h 3967017"/>
              <a:gd name="connsiteX2" fmla="*/ 627383 w 815515"/>
              <a:gd name="connsiteY2" fmla="*/ 62719 h 3967017"/>
              <a:gd name="connsiteX3" fmla="*/ 564672 w 815515"/>
              <a:gd name="connsiteY3" fmla="*/ 94079 h 3967017"/>
              <a:gd name="connsiteX4" fmla="*/ 517639 w 815515"/>
              <a:gd name="connsiteY4" fmla="*/ 141119 h 3967017"/>
              <a:gd name="connsiteX5" fmla="*/ 454928 w 815515"/>
              <a:gd name="connsiteY5" fmla="*/ 172479 h 3967017"/>
              <a:gd name="connsiteX6" fmla="*/ 423573 w 815515"/>
              <a:gd name="connsiteY6" fmla="*/ 219519 h 3967017"/>
              <a:gd name="connsiteX7" fmla="*/ 376540 w 815515"/>
              <a:gd name="connsiteY7" fmla="*/ 250878 h 3967017"/>
              <a:gd name="connsiteX8" fmla="*/ 266796 w 815515"/>
              <a:gd name="connsiteY8" fmla="*/ 391998 h 3967017"/>
              <a:gd name="connsiteX9" fmla="*/ 219763 w 815515"/>
              <a:gd name="connsiteY9" fmla="*/ 454717 h 3967017"/>
              <a:gd name="connsiteX10" fmla="*/ 125697 w 815515"/>
              <a:gd name="connsiteY10" fmla="*/ 611516 h 3967017"/>
              <a:gd name="connsiteX11" fmla="*/ 276 w 815515"/>
              <a:gd name="connsiteY11" fmla="*/ 1442551 h 3967017"/>
              <a:gd name="connsiteX12" fmla="*/ 94342 w 815515"/>
              <a:gd name="connsiteY12" fmla="*/ 2947823 h 3967017"/>
              <a:gd name="connsiteX13" fmla="*/ 172730 w 815515"/>
              <a:gd name="connsiteY13" fmla="*/ 3151661 h 3967017"/>
              <a:gd name="connsiteX14" fmla="*/ 204086 w 815515"/>
              <a:gd name="connsiteY14" fmla="*/ 3198701 h 3967017"/>
              <a:gd name="connsiteX15" fmla="*/ 251119 w 815515"/>
              <a:gd name="connsiteY15" fmla="*/ 3308461 h 3967017"/>
              <a:gd name="connsiteX16" fmla="*/ 501961 w 815515"/>
              <a:gd name="connsiteY16" fmla="*/ 3575019 h 3967017"/>
              <a:gd name="connsiteX17" fmla="*/ 611705 w 815515"/>
              <a:gd name="connsiteY17" fmla="*/ 3716138 h 3967017"/>
              <a:gd name="connsiteX18" fmla="*/ 643060 w 815515"/>
              <a:gd name="connsiteY18" fmla="*/ 3810218 h 3967017"/>
              <a:gd name="connsiteX19" fmla="*/ 658738 w 815515"/>
              <a:gd name="connsiteY19" fmla="*/ 3857257 h 3967017"/>
              <a:gd name="connsiteX20" fmla="*/ 721449 w 815515"/>
              <a:gd name="connsiteY20" fmla="*/ 3967017 h 3967017"/>
              <a:gd name="connsiteX0" fmla="*/ 815515 w 815515"/>
              <a:gd name="connsiteY0" fmla="*/ 0 h 3967017"/>
              <a:gd name="connsiteX1" fmla="*/ 674416 w 815515"/>
              <a:gd name="connsiteY1" fmla="*/ 31360 h 3967017"/>
              <a:gd name="connsiteX2" fmla="*/ 627383 w 815515"/>
              <a:gd name="connsiteY2" fmla="*/ 62719 h 3967017"/>
              <a:gd name="connsiteX3" fmla="*/ 564672 w 815515"/>
              <a:gd name="connsiteY3" fmla="*/ 94079 h 3967017"/>
              <a:gd name="connsiteX4" fmla="*/ 517639 w 815515"/>
              <a:gd name="connsiteY4" fmla="*/ 141119 h 3967017"/>
              <a:gd name="connsiteX5" fmla="*/ 454928 w 815515"/>
              <a:gd name="connsiteY5" fmla="*/ 172479 h 3967017"/>
              <a:gd name="connsiteX6" fmla="*/ 423573 w 815515"/>
              <a:gd name="connsiteY6" fmla="*/ 219519 h 3967017"/>
              <a:gd name="connsiteX7" fmla="*/ 376540 w 815515"/>
              <a:gd name="connsiteY7" fmla="*/ 250878 h 3967017"/>
              <a:gd name="connsiteX8" fmla="*/ 266796 w 815515"/>
              <a:gd name="connsiteY8" fmla="*/ 391998 h 3967017"/>
              <a:gd name="connsiteX9" fmla="*/ 219763 w 815515"/>
              <a:gd name="connsiteY9" fmla="*/ 454717 h 3967017"/>
              <a:gd name="connsiteX10" fmla="*/ 125697 w 815515"/>
              <a:gd name="connsiteY10" fmla="*/ 611516 h 3967017"/>
              <a:gd name="connsiteX11" fmla="*/ 276 w 815515"/>
              <a:gd name="connsiteY11" fmla="*/ 1442551 h 3967017"/>
              <a:gd name="connsiteX12" fmla="*/ 94342 w 815515"/>
              <a:gd name="connsiteY12" fmla="*/ 2947823 h 3967017"/>
              <a:gd name="connsiteX13" fmla="*/ 172730 w 815515"/>
              <a:gd name="connsiteY13" fmla="*/ 3151661 h 3967017"/>
              <a:gd name="connsiteX14" fmla="*/ 204086 w 815515"/>
              <a:gd name="connsiteY14" fmla="*/ 3198701 h 3967017"/>
              <a:gd name="connsiteX15" fmla="*/ 251119 w 815515"/>
              <a:gd name="connsiteY15" fmla="*/ 3308461 h 3967017"/>
              <a:gd name="connsiteX16" fmla="*/ 611705 w 815515"/>
              <a:gd name="connsiteY16" fmla="*/ 3716138 h 3967017"/>
              <a:gd name="connsiteX17" fmla="*/ 643060 w 815515"/>
              <a:gd name="connsiteY17" fmla="*/ 3810218 h 3967017"/>
              <a:gd name="connsiteX18" fmla="*/ 658738 w 815515"/>
              <a:gd name="connsiteY18" fmla="*/ 3857257 h 3967017"/>
              <a:gd name="connsiteX19" fmla="*/ 721449 w 815515"/>
              <a:gd name="connsiteY19" fmla="*/ 3967017 h 3967017"/>
              <a:gd name="connsiteX0" fmla="*/ 815515 w 815515"/>
              <a:gd name="connsiteY0" fmla="*/ 0 h 3967017"/>
              <a:gd name="connsiteX1" fmla="*/ 674416 w 815515"/>
              <a:gd name="connsiteY1" fmla="*/ 31360 h 3967017"/>
              <a:gd name="connsiteX2" fmla="*/ 627383 w 815515"/>
              <a:gd name="connsiteY2" fmla="*/ 62719 h 3967017"/>
              <a:gd name="connsiteX3" fmla="*/ 564672 w 815515"/>
              <a:gd name="connsiteY3" fmla="*/ 94079 h 3967017"/>
              <a:gd name="connsiteX4" fmla="*/ 517639 w 815515"/>
              <a:gd name="connsiteY4" fmla="*/ 141119 h 3967017"/>
              <a:gd name="connsiteX5" fmla="*/ 454928 w 815515"/>
              <a:gd name="connsiteY5" fmla="*/ 172479 h 3967017"/>
              <a:gd name="connsiteX6" fmla="*/ 423573 w 815515"/>
              <a:gd name="connsiteY6" fmla="*/ 219519 h 3967017"/>
              <a:gd name="connsiteX7" fmla="*/ 376540 w 815515"/>
              <a:gd name="connsiteY7" fmla="*/ 250878 h 3967017"/>
              <a:gd name="connsiteX8" fmla="*/ 266796 w 815515"/>
              <a:gd name="connsiteY8" fmla="*/ 391998 h 3967017"/>
              <a:gd name="connsiteX9" fmla="*/ 219763 w 815515"/>
              <a:gd name="connsiteY9" fmla="*/ 454717 h 3967017"/>
              <a:gd name="connsiteX10" fmla="*/ 125697 w 815515"/>
              <a:gd name="connsiteY10" fmla="*/ 611516 h 3967017"/>
              <a:gd name="connsiteX11" fmla="*/ 276 w 815515"/>
              <a:gd name="connsiteY11" fmla="*/ 1442551 h 3967017"/>
              <a:gd name="connsiteX12" fmla="*/ 94342 w 815515"/>
              <a:gd name="connsiteY12" fmla="*/ 2947823 h 3967017"/>
              <a:gd name="connsiteX13" fmla="*/ 172730 w 815515"/>
              <a:gd name="connsiteY13" fmla="*/ 3151661 h 3967017"/>
              <a:gd name="connsiteX14" fmla="*/ 204086 w 815515"/>
              <a:gd name="connsiteY14" fmla="*/ 3198701 h 3967017"/>
              <a:gd name="connsiteX15" fmla="*/ 251119 w 815515"/>
              <a:gd name="connsiteY15" fmla="*/ 3308461 h 3967017"/>
              <a:gd name="connsiteX16" fmla="*/ 643060 w 815515"/>
              <a:gd name="connsiteY16" fmla="*/ 3810218 h 3967017"/>
              <a:gd name="connsiteX17" fmla="*/ 658738 w 815515"/>
              <a:gd name="connsiteY17" fmla="*/ 3857257 h 3967017"/>
              <a:gd name="connsiteX18" fmla="*/ 721449 w 815515"/>
              <a:gd name="connsiteY18" fmla="*/ 3967017 h 3967017"/>
              <a:gd name="connsiteX0" fmla="*/ 815515 w 815515"/>
              <a:gd name="connsiteY0" fmla="*/ 0 h 3967017"/>
              <a:gd name="connsiteX1" fmla="*/ 674416 w 815515"/>
              <a:gd name="connsiteY1" fmla="*/ 31360 h 3967017"/>
              <a:gd name="connsiteX2" fmla="*/ 627383 w 815515"/>
              <a:gd name="connsiteY2" fmla="*/ 62719 h 3967017"/>
              <a:gd name="connsiteX3" fmla="*/ 564672 w 815515"/>
              <a:gd name="connsiteY3" fmla="*/ 94079 h 3967017"/>
              <a:gd name="connsiteX4" fmla="*/ 517639 w 815515"/>
              <a:gd name="connsiteY4" fmla="*/ 141119 h 3967017"/>
              <a:gd name="connsiteX5" fmla="*/ 454928 w 815515"/>
              <a:gd name="connsiteY5" fmla="*/ 172479 h 3967017"/>
              <a:gd name="connsiteX6" fmla="*/ 423573 w 815515"/>
              <a:gd name="connsiteY6" fmla="*/ 219519 h 3967017"/>
              <a:gd name="connsiteX7" fmla="*/ 376540 w 815515"/>
              <a:gd name="connsiteY7" fmla="*/ 250878 h 3967017"/>
              <a:gd name="connsiteX8" fmla="*/ 266796 w 815515"/>
              <a:gd name="connsiteY8" fmla="*/ 391998 h 3967017"/>
              <a:gd name="connsiteX9" fmla="*/ 219763 w 815515"/>
              <a:gd name="connsiteY9" fmla="*/ 454717 h 3967017"/>
              <a:gd name="connsiteX10" fmla="*/ 125697 w 815515"/>
              <a:gd name="connsiteY10" fmla="*/ 611516 h 3967017"/>
              <a:gd name="connsiteX11" fmla="*/ 276 w 815515"/>
              <a:gd name="connsiteY11" fmla="*/ 1442551 h 3967017"/>
              <a:gd name="connsiteX12" fmla="*/ 94342 w 815515"/>
              <a:gd name="connsiteY12" fmla="*/ 2947823 h 3967017"/>
              <a:gd name="connsiteX13" fmla="*/ 172730 w 815515"/>
              <a:gd name="connsiteY13" fmla="*/ 3151661 h 3967017"/>
              <a:gd name="connsiteX14" fmla="*/ 204086 w 815515"/>
              <a:gd name="connsiteY14" fmla="*/ 3198701 h 3967017"/>
              <a:gd name="connsiteX15" fmla="*/ 643060 w 815515"/>
              <a:gd name="connsiteY15" fmla="*/ 3810218 h 3967017"/>
              <a:gd name="connsiteX16" fmla="*/ 658738 w 815515"/>
              <a:gd name="connsiteY16" fmla="*/ 3857257 h 3967017"/>
              <a:gd name="connsiteX17" fmla="*/ 721449 w 815515"/>
              <a:gd name="connsiteY17" fmla="*/ 3967017 h 3967017"/>
              <a:gd name="connsiteX0" fmla="*/ 815515 w 815515"/>
              <a:gd name="connsiteY0" fmla="*/ 0 h 3967017"/>
              <a:gd name="connsiteX1" fmla="*/ 674416 w 815515"/>
              <a:gd name="connsiteY1" fmla="*/ 31360 h 3967017"/>
              <a:gd name="connsiteX2" fmla="*/ 627383 w 815515"/>
              <a:gd name="connsiteY2" fmla="*/ 62719 h 3967017"/>
              <a:gd name="connsiteX3" fmla="*/ 564672 w 815515"/>
              <a:gd name="connsiteY3" fmla="*/ 94079 h 3967017"/>
              <a:gd name="connsiteX4" fmla="*/ 517639 w 815515"/>
              <a:gd name="connsiteY4" fmla="*/ 141119 h 3967017"/>
              <a:gd name="connsiteX5" fmla="*/ 454928 w 815515"/>
              <a:gd name="connsiteY5" fmla="*/ 172479 h 3967017"/>
              <a:gd name="connsiteX6" fmla="*/ 423573 w 815515"/>
              <a:gd name="connsiteY6" fmla="*/ 219519 h 3967017"/>
              <a:gd name="connsiteX7" fmla="*/ 376540 w 815515"/>
              <a:gd name="connsiteY7" fmla="*/ 250878 h 3967017"/>
              <a:gd name="connsiteX8" fmla="*/ 266796 w 815515"/>
              <a:gd name="connsiteY8" fmla="*/ 391998 h 3967017"/>
              <a:gd name="connsiteX9" fmla="*/ 219763 w 815515"/>
              <a:gd name="connsiteY9" fmla="*/ 454717 h 3967017"/>
              <a:gd name="connsiteX10" fmla="*/ 125697 w 815515"/>
              <a:gd name="connsiteY10" fmla="*/ 611516 h 3967017"/>
              <a:gd name="connsiteX11" fmla="*/ 276 w 815515"/>
              <a:gd name="connsiteY11" fmla="*/ 1442551 h 3967017"/>
              <a:gd name="connsiteX12" fmla="*/ 94342 w 815515"/>
              <a:gd name="connsiteY12" fmla="*/ 2947823 h 3967017"/>
              <a:gd name="connsiteX13" fmla="*/ 172730 w 815515"/>
              <a:gd name="connsiteY13" fmla="*/ 3151661 h 3967017"/>
              <a:gd name="connsiteX14" fmla="*/ 643060 w 815515"/>
              <a:gd name="connsiteY14" fmla="*/ 3810218 h 3967017"/>
              <a:gd name="connsiteX15" fmla="*/ 658738 w 815515"/>
              <a:gd name="connsiteY15" fmla="*/ 3857257 h 3967017"/>
              <a:gd name="connsiteX16" fmla="*/ 721449 w 815515"/>
              <a:gd name="connsiteY16" fmla="*/ 3967017 h 3967017"/>
              <a:gd name="connsiteX0" fmla="*/ 817830 w 817830"/>
              <a:gd name="connsiteY0" fmla="*/ 0 h 3967017"/>
              <a:gd name="connsiteX1" fmla="*/ 676731 w 817830"/>
              <a:gd name="connsiteY1" fmla="*/ 31360 h 3967017"/>
              <a:gd name="connsiteX2" fmla="*/ 629698 w 817830"/>
              <a:gd name="connsiteY2" fmla="*/ 62719 h 3967017"/>
              <a:gd name="connsiteX3" fmla="*/ 566987 w 817830"/>
              <a:gd name="connsiteY3" fmla="*/ 94079 h 3967017"/>
              <a:gd name="connsiteX4" fmla="*/ 519954 w 817830"/>
              <a:gd name="connsiteY4" fmla="*/ 141119 h 3967017"/>
              <a:gd name="connsiteX5" fmla="*/ 457243 w 817830"/>
              <a:gd name="connsiteY5" fmla="*/ 172479 h 3967017"/>
              <a:gd name="connsiteX6" fmla="*/ 425888 w 817830"/>
              <a:gd name="connsiteY6" fmla="*/ 219519 h 3967017"/>
              <a:gd name="connsiteX7" fmla="*/ 378855 w 817830"/>
              <a:gd name="connsiteY7" fmla="*/ 250878 h 3967017"/>
              <a:gd name="connsiteX8" fmla="*/ 269111 w 817830"/>
              <a:gd name="connsiteY8" fmla="*/ 391998 h 3967017"/>
              <a:gd name="connsiteX9" fmla="*/ 222078 w 817830"/>
              <a:gd name="connsiteY9" fmla="*/ 454717 h 3967017"/>
              <a:gd name="connsiteX10" fmla="*/ 128012 w 817830"/>
              <a:gd name="connsiteY10" fmla="*/ 611516 h 3967017"/>
              <a:gd name="connsiteX11" fmla="*/ 2591 w 817830"/>
              <a:gd name="connsiteY11" fmla="*/ 1442551 h 3967017"/>
              <a:gd name="connsiteX12" fmla="*/ 96657 w 817830"/>
              <a:gd name="connsiteY12" fmla="*/ 2947823 h 3967017"/>
              <a:gd name="connsiteX13" fmla="*/ 645375 w 817830"/>
              <a:gd name="connsiteY13" fmla="*/ 3810218 h 3967017"/>
              <a:gd name="connsiteX14" fmla="*/ 661053 w 817830"/>
              <a:gd name="connsiteY14" fmla="*/ 3857257 h 3967017"/>
              <a:gd name="connsiteX15" fmla="*/ 723764 w 817830"/>
              <a:gd name="connsiteY15" fmla="*/ 3967017 h 3967017"/>
              <a:gd name="connsiteX0" fmla="*/ 817830 w 817830"/>
              <a:gd name="connsiteY0" fmla="*/ 0 h 3967017"/>
              <a:gd name="connsiteX1" fmla="*/ 676731 w 817830"/>
              <a:gd name="connsiteY1" fmla="*/ 31360 h 3967017"/>
              <a:gd name="connsiteX2" fmla="*/ 629698 w 817830"/>
              <a:gd name="connsiteY2" fmla="*/ 62719 h 3967017"/>
              <a:gd name="connsiteX3" fmla="*/ 566987 w 817830"/>
              <a:gd name="connsiteY3" fmla="*/ 94079 h 3967017"/>
              <a:gd name="connsiteX4" fmla="*/ 519954 w 817830"/>
              <a:gd name="connsiteY4" fmla="*/ 141119 h 3967017"/>
              <a:gd name="connsiteX5" fmla="*/ 457243 w 817830"/>
              <a:gd name="connsiteY5" fmla="*/ 172479 h 3967017"/>
              <a:gd name="connsiteX6" fmla="*/ 425888 w 817830"/>
              <a:gd name="connsiteY6" fmla="*/ 219519 h 3967017"/>
              <a:gd name="connsiteX7" fmla="*/ 269111 w 817830"/>
              <a:gd name="connsiteY7" fmla="*/ 391998 h 3967017"/>
              <a:gd name="connsiteX8" fmla="*/ 222078 w 817830"/>
              <a:gd name="connsiteY8" fmla="*/ 454717 h 3967017"/>
              <a:gd name="connsiteX9" fmla="*/ 128012 w 817830"/>
              <a:gd name="connsiteY9" fmla="*/ 611516 h 3967017"/>
              <a:gd name="connsiteX10" fmla="*/ 2591 w 817830"/>
              <a:gd name="connsiteY10" fmla="*/ 1442551 h 3967017"/>
              <a:gd name="connsiteX11" fmla="*/ 96657 w 817830"/>
              <a:gd name="connsiteY11" fmla="*/ 2947823 h 3967017"/>
              <a:gd name="connsiteX12" fmla="*/ 645375 w 817830"/>
              <a:gd name="connsiteY12" fmla="*/ 3810218 h 3967017"/>
              <a:gd name="connsiteX13" fmla="*/ 661053 w 817830"/>
              <a:gd name="connsiteY13" fmla="*/ 3857257 h 3967017"/>
              <a:gd name="connsiteX14" fmla="*/ 723764 w 817830"/>
              <a:gd name="connsiteY14" fmla="*/ 3967017 h 3967017"/>
              <a:gd name="connsiteX0" fmla="*/ 817830 w 817830"/>
              <a:gd name="connsiteY0" fmla="*/ 0 h 3967017"/>
              <a:gd name="connsiteX1" fmla="*/ 676731 w 817830"/>
              <a:gd name="connsiteY1" fmla="*/ 31360 h 3967017"/>
              <a:gd name="connsiteX2" fmla="*/ 629698 w 817830"/>
              <a:gd name="connsiteY2" fmla="*/ 62719 h 3967017"/>
              <a:gd name="connsiteX3" fmla="*/ 566987 w 817830"/>
              <a:gd name="connsiteY3" fmla="*/ 94079 h 3967017"/>
              <a:gd name="connsiteX4" fmla="*/ 457243 w 817830"/>
              <a:gd name="connsiteY4" fmla="*/ 172479 h 3967017"/>
              <a:gd name="connsiteX5" fmla="*/ 425888 w 817830"/>
              <a:gd name="connsiteY5" fmla="*/ 219519 h 3967017"/>
              <a:gd name="connsiteX6" fmla="*/ 269111 w 817830"/>
              <a:gd name="connsiteY6" fmla="*/ 391998 h 3967017"/>
              <a:gd name="connsiteX7" fmla="*/ 222078 w 817830"/>
              <a:gd name="connsiteY7" fmla="*/ 454717 h 3967017"/>
              <a:gd name="connsiteX8" fmla="*/ 128012 w 817830"/>
              <a:gd name="connsiteY8" fmla="*/ 611516 h 3967017"/>
              <a:gd name="connsiteX9" fmla="*/ 2591 w 817830"/>
              <a:gd name="connsiteY9" fmla="*/ 1442551 h 3967017"/>
              <a:gd name="connsiteX10" fmla="*/ 96657 w 817830"/>
              <a:gd name="connsiteY10" fmla="*/ 2947823 h 3967017"/>
              <a:gd name="connsiteX11" fmla="*/ 645375 w 817830"/>
              <a:gd name="connsiteY11" fmla="*/ 3810218 h 3967017"/>
              <a:gd name="connsiteX12" fmla="*/ 661053 w 817830"/>
              <a:gd name="connsiteY12" fmla="*/ 3857257 h 3967017"/>
              <a:gd name="connsiteX13" fmla="*/ 723764 w 817830"/>
              <a:gd name="connsiteY13" fmla="*/ 3967017 h 3967017"/>
              <a:gd name="connsiteX0" fmla="*/ 817830 w 817830"/>
              <a:gd name="connsiteY0" fmla="*/ 0 h 3967017"/>
              <a:gd name="connsiteX1" fmla="*/ 676731 w 817830"/>
              <a:gd name="connsiteY1" fmla="*/ 31360 h 3967017"/>
              <a:gd name="connsiteX2" fmla="*/ 629698 w 817830"/>
              <a:gd name="connsiteY2" fmla="*/ 62719 h 3967017"/>
              <a:gd name="connsiteX3" fmla="*/ 566987 w 817830"/>
              <a:gd name="connsiteY3" fmla="*/ 94079 h 3967017"/>
              <a:gd name="connsiteX4" fmla="*/ 457243 w 817830"/>
              <a:gd name="connsiteY4" fmla="*/ 172479 h 3967017"/>
              <a:gd name="connsiteX5" fmla="*/ 425888 w 817830"/>
              <a:gd name="connsiteY5" fmla="*/ 219519 h 3967017"/>
              <a:gd name="connsiteX6" fmla="*/ 269111 w 817830"/>
              <a:gd name="connsiteY6" fmla="*/ 391998 h 3967017"/>
              <a:gd name="connsiteX7" fmla="*/ 128012 w 817830"/>
              <a:gd name="connsiteY7" fmla="*/ 611516 h 3967017"/>
              <a:gd name="connsiteX8" fmla="*/ 2591 w 817830"/>
              <a:gd name="connsiteY8" fmla="*/ 1442551 h 3967017"/>
              <a:gd name="connsiteX9" fmla="*/ 96657 w 817830"/>
              <a:gd name="connsiteY9" fmla="*/ 2947823 h 3967017"/>
              <a:gd name="connsiteX10" fmla="*/ 645375 w 817830"/>
              <a:gd name="connsiteY10" fmla="*/ 3810218 h 3967017"/>
              <a:gd name="connsiteX11" fmla="*/ 661053 w 817830"/>
              <a:gd name="connsiteY11" fmla="*/ 3857257 h 3967017"/>
              <a:gd name="connsiteX12" fmla="*/ 723764 w 817830"/>
              <a:gd name="connsiteY12" fmla="*/ 3967017 h 3967017"/>
              <a:gd name="connsiteX0" fmla="*/ 817830 w 817830"/>
              <a:gd name="connsiteY0" fmla="*/ 0 h 3967017"/>
              <a:gd name="connsiteX1" fmla="*/ 676731 w 817830"/>
              <a:gd name="connsiteY1" fmla="*/ 31360 h 3967017"/>
              <a:gd name="connsiteX2" fmla="*/ 629698 w 817830"/>
              <a:gd name="connsiteY2" fmla="*/ 62719 h 3967017"/>
              <a:gd name="connsiteX3" fmla="*/ 566987 w 817830"/>
              <a:gd name="connsiteY3" fmla="*/ 94079 h 3967017"/>
              <a:gd name="connsiteX4" fmla="*/ 457243 w 817830"/>
              <a:gd name="connsiteY4" fmla="*/ 172479 h 3967017"/>
              <a:gd name="connsiteX5" fmla="*/ 425888 w 817830"/>
              <a:gd name="connsiteY5" fmla="*/ 219519 h 3967017"/>
              <a:gd name="connsiteX6" fmla="*/ 128012 w 817830"/>
              <a:gd name="connsiteY6" fmla="*/ 611516 h 3967017"/>
              <a:gd name="connsiteX7" fmla="*/ 2591 w 817830"/>
              <a:gd name="connsiteY7" fmla="*/ 1442551 h 3967017"/>
              <a:gd name="connsiteX8" fmla="*/ 96657 w 817830"/>
              <a:gd name="connsiteY8" fmla="*/ 2947823 h 3967017"/>
              <a:gd name="connsiteX9" fmla="*/ 645375 w 817830"/>
              <a:gd name="connsiteY9" fmla="*/ 3810218 h 3967017"/>
              <a:gd name="connsiteX10" fmla="*/ 661053 w 817830"/>
              <a:gd name="connsiteY10" fmla="*/ 3857257 h 3967017"/>
              <a:gd name="connsiteX11" fmla="*/ 723764 w 817830"/>
              <a:gd name="connsiteY11" fmla="*/ 3967017 h 3967017"/>
              <a:gd name="connsiteX0" fmla="*/ 817830 w 817830"/>
              <a:gd name="connsiteY0" fmla="*/ 0 h 3967017"/>
              <a:gd name="connsiteX1" fmla="*/ 676731 w 817830"/>
              <a:gd name="connsiteY1" fmla="*/ 31360 h 3967017"/>
              <a:gd name="connsiteX2" fmla="*/ 629698 w 817830"/>
              <a:gd name="connsiteY2" fmla="*/ 62719 h 3967017"/>
              <a:gd name="connsiteX3" fmla="*/ 566987 w 817830"/>
              <a:gd name="connsiteY3" fmla="*/ 94079 h 3967017"/>
              <a:gd name="connsiteX4" fmla="*/ 457243 w 817830"/>
              <a:gd name="connsiteY4" fmla="*/ 172479 h 3967017"/>
              <a:gd name="connsiteX5" fmla="*/ 128012 w 817830"/>
              <a:gd name="connsiteY5" fmla="*/ 611516 h 3967017"/>
              <a:gd name="connsiteX6" fmla="*/ 2591 w 817830"/>
              <a:gd name="connsiteY6" fmla="*/ 1442551 h 3967017"/>
              <a:gd name="connsiteX7" fmla="*/ 96657 w 817830"/>
              <a:gd name="connsiteY7" fmla="*/ 2947823 h 3967017"/>
              <a:gd name="connsiteX8" fmla="*/ 645375 w 817830"/>
              <a:gd name="connsiteY8" fmla="*/ 3810218 h 3967017"/>
              <a:gd name="connsiteX9" fmla="*/ 661053 w 817830"/>
              <a:gd name="connsiteY9" fmla="*/ 3857257 h 3967017"/>
              <a:gd name="connsiteX10" fmla="*/ 723764 w 817830"/>
              <a:gd name="connsiteY10" fmla="*/ 3967017 h 3967017"/>
              <a:gd name="connsiteX0" fmla="*/ 817830 w 817830"/>
              <a:gd name="connsiteY0" fmla="*/ 0 h 3967017"/>
              <a:gd name="connsiteX1" fmla="*/ 676731 w 817830"/>
              <a:gd name="connsiteY1" fmla="*/ 31360 h 3967017"/>
              <a:gd name="connsiteX2" fmla="*/ 629698 w 817830"/>
              <a:gd name="connsiteY2" fmla="*/ 62719 h 3967017"/>
              <a:gd name="connsiteX3" fmla="*/ 566987 w 817830"/>
              <a:gd name="connsiteY3" fmla="*/ 94079 h 3967017"/>
              <a:gd name="connsiteX4" fmla="*/ 128012 w 817830"/>
              <a:gd name="connsiteY4" fmla="*/ 611516 h 3967017"/>
              <a:gd name="connsiteX5" fmla="*/ 2591 w 817830"/>
              <a:gd name="connsiteY5" fmla="*/ 1442551 h 3967017"/>
              <a:gd name="connsiteX6" fmla="*/ 96657 w 817830"/>
              <a:gd name="connsiteY6" fmla="*/ 2947823 h 3967017"/>
              <a:gd name="connsiteX7" fmla="*/ 645375 w 817830"/>
              <a:gd name="connsiteY7" fmla="*/ 3810218 h 3967017"/>
              <a:gd name="connsiteX8" fmla="*/ 661053 w 817830"/>
              <a:gd name="connsiteY8" fmla="*/ 3857257 h 3967017"/>
              <a:gd name="connsiteX9" fmla="*/ 723764 w 817830"/>
              <a:gd name="connsiteY9" fmla="*/ 3967017 h 3967017"/>
              <a:gd name="connsiteX0" fmla="*/ 817830 w 817830"/>
              <a:gd name="connsiteY0" fmla="*/ 0 h 3967017"/>
              <a:gd name="connsiteX1" fmla="*/ 676731 w 817830"/>
              <a:gd name="connsiteY1" fmla="*/ 31360 h 3967017"/>
              <a:gd name="connsiteX2" fmla="*/ 566987 w 817830"/>
              <a:gd name="connsiteY2" fmla="*/ 94079 h 3967017"/>
              <a:gd name="connsiteX3" fmla="*/ 128012 w 817830"/>
              <a:gd name="connsiteY3" fmla="*/ 611516 h 3967017"/>
              <a:gd name="connsiteX4" fmla="*/ 2591 w 817830"/>
              <a:gd name="connsiteY4" fmla="*/ 1442551 h 3967017"/>
              <a:gd name="connsiteX5" fmla="*/ 96657 w 817830"/>
              <a:gd name="connsiteY5" fmla="*/ 2947823 h 3967017"/>
              <a:gd name="connsiteX6" fmla="*/ 645375 w 817830"/>
              <a:gd name="connsiteY6" fmla="*/ 3810218 h 3967017"/>
              <a:gd name="connsiteX7" fmla="*/ 661053 w 817830"/>
              <a:gd name="connsiteY7" fmla="*/ 3857257 h 3967017"/>
              <a:gd name="connsiteX8" fmla="*/ 723764 w 817830"/>
              <a:gd name="connsiteY8" fmla="*/ 3967017 h 3967017"/>
              <a:gd name="connsiteX0" fmla="*/ 817830 w 817830"/>
              <a:gd name="connsiteY0" fmla="*/ 20700 h 3987717"/>
              <a:gd name="connsiteX1" fmla="*/ 676731 w 817830"/>
              <a:gd name="connsiteY1" fmla="*/ 52060 h 3987717"/>
              <a:gd name="connsiteX2" fmla="*/ 128012 w 817830"/>
              <a:gd name="connsiteY2" fmla="*/ 632216 h 3987717"/>
              <a:gd name="connsiteX3" fmla="*/ 2591 w 817830"/>
              <a:gd name="connsiteY3" fmla="*/ 1463251 h 3987717"/>
              <a:gd name="connsiteX4" fmla="*/ 96657 w 817830"/>
              <a:gd name="connsiteY4" fmla="*/ 2968523 h 3987717"/>
              <a:gd name="connsiteX5" fmla="*/ 645375 w 817830"/>
              <a:gd name="connsiteY5" fmla="*/ 3830918 h 3987717"/>
              <a:gd name="connsiteX6" fmla="*/ 661053 w 817830"/>
              <a:gd name="connsiteY6" fmla="*/ 3877957 h 3987717"/>
              <a:gd name="connsiteX7" fmla="*/ 723764 w 817830"/>
              <a:gd name="connsiteY7" fmla="*/ 3987717 h 3987717"/>
              <a:gd name="connsiteX0" fmla="*/ 817830 w 817830"/>
              <a:gd name="connsiteY0" fmla="*/ 0 h 3967017"/>
              <a:gd name="connsiteX1" fmla="*/ 128012 w 817830"/>
              <a:gd name="connsiteY1" fmla="*/ 611516 h 3967017"/>
              <a:gd name="connsiteX2" fmla="*/ 2591 w 817830"/>
              <a:gd name="connsiteY2" fmla="*/ 1442551 h 3967017"/>
              <a:gd name="connsiteX3" fmla="*/ 96657 w 817830"/>
              <a:gd name="connsiteY3" fmla="*/ 2947823 h 3967017"/>
              <a:gd name="connsiteX4" fmla="*/ 645375 w 817830"/>
              <a:gd name="connsiteY4" fmla="*/ 3810218 h 3967017"/>
              <a:gd name="connsiteX5" fmla="*/ 661053 w 817830"/>
              <a:gd name="connsiteY5" fmla="*/ 3857257 h 3967017"/>
              <a:gd name="connsiteX6" fmla="*/ 723764 w 817830"/>
              <a:gd name="connsiteY6" fmla="*/ 3967017 h 3967017"/>
              <a:gd name="connsiteX0" fmla="*/ 832416 w 832416"/>
              <a:gd name="connsiteY0" fmla="*/ 0 h 3967017"/>
              <a:gd name="connsiteX1" fmla="*/ 345606 w 832416"/>
              <a:gd name="connsiteY1" fmla="*/ 407678 h 3967017"/>
              <a:gd name="connsiteX2" fmla="*/ 17177 w 832416"/>
              <a:gd name="connsiteY2" fmla="*/ 1442551 h 3967017"/>
              <a:gd name="connsiteX3" fmla="*/ 111243 w 832416"/>
              <a:gd name="connsiteY3" fmla="*/ 2947823 h 3967017"/>
              <a:gd name="connsiteX4" fmla="*/ 659961 w 832416"/>
              <a:gd name="connsiteY4" fmla="*/ 3810218 h 3967017"/>
              <a:gd name="connsiteX5" fmla="*/ 675639 w 832416"/>
              <a:gd name="connsiteY5" fmla="*/ 3857257 h 3967017"/>
              <a:gd name="connsiteX6" fmla="*/ 738350 w 832416"/>
              <a:gd name="connsiteY6" fmla="*/ 3967017 h 3967017"/>
              <a:gd name="connsiteX0" fmla="*/ 833405 w 833405"/>
              <a:gd name="connsiteY0" fmla="*/ 0 h 3967017"/>
              <a:gd name="connsiteX1" fmla="*/ 360129 w 833405"/>
              <a:gd name="connsiteY1" fmla="*/ 533118 h 3967017"/>
              <a:gd name="connsiteX2" fmla="*/ 18166 w 833405"/>
              <a:gd name="connsiteY2" fmla="*/ 1442551 h 3967017"/>
              <a:gd name="connsiteX3" fmla="*/ 112232 w 833405"/>
              <a:gd name="connsiteY3" fmla="*/ 2947823 h 3967017"/>
              <a:gd name="connsiteX4" fmla="*/ 660950 w 833405"/>
              <a:gd name="connsiteY4" fmla="*/ 3810218 h 3967017"/>
              <a:gd name="connsiteX5" fmla="*/ 676628 w 833405"/>
              <a:gd name="connsiteY5" fmla="*/ 3857257 h 3967017"/>
              <a:gd name="connsiteX6" fmla="*/ 739339 w 833405"/>
              <a:gd name="connsiteY6" fmla="*/ 3967017 h 3967017"/>
              <a:gd name="connsiteX0" fmla="*/ 833884 w 833884"/>
              <a:gd name="connsiteY0" fmla="*/ 0 h 3967017"/>
              <a:gd name="connsiteX1" fmla="*/ 360608 w 833884"/>
              <a:gd name="connsiteY1" fmla="*/ 533118 h 3967017"/>
              <a:gd name="connsiteX2" fmla="*/ 18645 w 833884"/>
              <a:gd name="connsiteY2" fmla="*/ 1442551 h 3967017"/>
              <a:gd name="connsiteX3" fmla="*/ 112711 w 833884"/>
              <a:gd name="connsiteY3" fmla="*/ 2947823 h 3967017"/>
              <a:gd name="connsiteX4" fmla="*/ 677107 w 833884"/>
              <a:gd name="connsiteY4" fmla="*/ 3857257 h 3967017"/>
              <a:gd name="connsiteX5" fmla="*/ 739818 w 833884"/>
              <a:gd name="connsiteY5" fmla="*/ 3967017 h 3967017"/>
              <a:gd name="connsiteX0" fmla="*/ 835955 w 835955"/>
              <a:gd name="connsiteY0" fmla="*/ 0 h 3967017"/>
              <a:gd name="connsiteX1" fmla="*/ 362679 w 835955"/>
              <a:gd name="connsiteY1" fmla="*/ 533118 h 3967017"/>
              <a:gd name="connsiteX2" fmla="*/ 20716 w 835955"/>
              <a:gd name="connsiteY2" fmla="*/ 1442551 h 3967017"/>
              <a:gd name="connsiteX3" fmla="*/ 114782 w 835955"/>
              <a:gd name="connsiteY3" fmla="*/ 2947823 h 3967017"/>
              <a:gd name="connsiteX4" fmla="*/ 741889 w 835955"/>
              <a:gd name="connsiteY4" fmla="*/ 3967017 h 3967017"/>
              <a:gd name="connsiteX0" fmla="*/ 820627 w 820627"/>
              <a:gd name="connsiteY0" fmla="*/ 0 h 3967017"/>
              <a:gd name="connsiteX1" fmla="*/ 347351 w 820627"/>
              <a:gd name="connsiteY1" fmla="*/ 533118 h 3967017"/>
              <a:gd name="connsiteX2" fmla="*/ 5388 w 820627"/>
              <a:gd name="connsiteY2" fmla="*/ 1442551 h 3967017"/>
              <a:gd name="connsiteX3" fmla="*/ 180657 w 820627"/>
              <a:gd name="connsiteY3" fmla="*/ 3120302 h 3967017"/>
              <a:gd name="connsiteX4" fmla="*/ 726561 w 820627"/>
              <a:gd name="connsiteY4" fmla="*/ 3967017 h 3967017"/>
              <a:gd name="connsiteX0" fmla="*/ 820627 w 820627"/>
              <a:gd name="connsiteY0" fmla="*/ 0 h 3967017"/>
              <a:gd name="connsiteX1" fmla="*/ 347351 w 820627"/>
              <a:gd name="connsiteY1" fmla="*/ 533118 h 3967017"/>
              <a:gd name="connsiteX2" fmla="*/ 5388 w 820627"/>
              <a:gd name="connsiteY2" fmla="*/ 1803188 h 3967017"/>
              <a:gd name="connsiteX3" fmla="*/ 180657 w 820627"/>
              <a:gd name="connsiteY3" fmla="*/ 3120302 h 3967017"/>
              <a:gd name="connsiteX4" fmla="*/ 726561 w 820627"/>
              <a:gd name="connsiteY4" fmla="*/ 3967017 h 3967017"/>
              <a:gd name="connsiteX0" fmla="*/ 746203 w 746203"/>
              <a:gd name="connsiteY0" fmla="*/ 0 h 3967017"/>
              <a:gd name="connsiteX1" fmla="*/ 272927 w 746203"/>
              <a:gd name="connsiteY1" fmla="*/ 533118 h 3967017"/>
              <a:gd name="connsiteX2" fmla="*/ 12167 w 746203"/>
              <a:gd name="connsiteY2" fmla="*/ 1520950 h 3967017"/>
              <a:gd name="connsiteX3" fmla="*/ 106233 w 746203"/>
              <a:gd name="connsiteY3" fmla="*/ 3120302 h 3967017"/>
              <a:gd name="connsiteX4" fmla="*/ 652137 w 746203"/>
              <a:gd name="connsiteY4" fmla="*/ 3967017 h 3967017"/>
              <a:gd name="connsiteX0" fmla="*/ 735071 w 735071"/>
              <a:gd name="connsiteY0" fmla="*/ 0 h 3967017"/>
              <a:gd name="connsiteX1" fmla="*/ 261795 w 735071"/>
              <a:gd name="connsiteY1" fmla="*/ 533118 h 3967017"/>
              <a:gd name="connsiteX2" fmla="*/ 1035 w 735071"/>
              <a:gd name="connsiteY2" fmla="*/ 1520950 h 3967017"/>
              <a:gd name="connsiteX3" fmla="*/ 189838 w 735071"/>
              <a:gd name="connsiteY3" fmla="*/ 3245741 h 3967017"/>
              <a:gd name="connsiteX4" fmla="*/ 641005 w 735071"/>
              <a:gd name="connsiteY4" fmla="*/ 3967017 h 3967017"/>
              <a:gd name="connsiteX0" fmla="*/ 721659 w 721659"/>
              <a:gd name="connsiteY0" fmla="*/ 0 h 3967017"/>
              <a:gd name="connsiteX1" fmla="*/ 248383 w 721659"/>
              <a:gd name="connsiteY1" fmla="*/ 533118 h 3967017"/>
              <a:gd name="connsiteX2" fmla="*/ 1157 w 721659"/>
              <a:gd name="connsiteY2" fmla="*/ 2022707 h 3967017"/>
              <a:gd name="connsiteX3" fmla="*/ 176426 w 721659"/>
              <a:gd name="connsiteY3" fmla="*/ 3245741 h 3967017"/>
              <a:gd name="connsiteX4" fmla="*/ 627593 w 721659"/>
              <a:gd name="connsiteY4" fmla="*/ 3967017 h 3967017"/>
              <a:gd name="connsiteX0" fmla="*/ 721607 w 721607"/>
              <a:gd name="connsiteY0" fmla="*/ 0 h 3967017"/>
              <a:gd name="connsiteX1" fmla="*/ 248331 w 721607"/>
              <a:gd name="connsiteY1" fmla="*/ 533118 h 3967017"/>
              <a:gd name="connsiteX2" fmla="*/ 1105 w 721607"/>
              <a:gd name="connsiteY2" fmla="*/ 2022707 h 3967017"/>
              <a:gd name="connsiteX3" fmla="*/ 338780 w 721607"/>
              <a:gd name="connsiteY3" fmla="*/ 3465260 h 3967017"/>
              <a:gd name="connsiteX4" fmla="*/ 627541 w 721607"/>
              <a:gd name="connsiteY4" fmla="*/ 3967017 h 3967017"/>
              <a:gd name="connsiteX0" fmla="*/ 720587 w 720587"/>
              <a:gd name="connsiteY0" fmla="*/ 0 h 3967017"/>
              <a:gd name="connsiteX1" fmla="*/ 369115 w 720587"/>
              <a:gd name="connsiteY1" fmla="*/ 376319 h 3967017"/>
              <a:gd name="connsiteX2" fmla="*/ 85 w 720587"/>
              <a:gd name="connsiteY2" fmla="*/ 2022707 h 3967017"/>
              <a:gd name="connsiteX3" fmla="*/ 337760 w 720587"/>
              <a:gd name="connsiteY3" fmla="*/ 3465260 h 3967017"/>
              <a:gd name="connsiteX4" fmla="*/ 626521 w 720587"/>
              <a:gd name="connsiteY4" fmla="*/ 3967017 h 3967017"/>
              <a:gd name="connsiteX0" fmla="*/ 720587 w 720587"/>
              <a:gd name="connsiteY0" fmla="*/ 0 h 3967017"/>
              <a:gd name="connsiteX1" fmla="*/ 490510 w 720587"/>
              <a:gd name="connsiteY1" fmla="*/ 109759 h 3967017"/>
              <a:gd name="connsiteX2" fmla="*/ 369115 w 720587"/>
              <a:gd name="connsiteY2" fmla="*/ 376319 h 3967017"/>
              <a:gd name="connsiteX3" fmla="*/ 85 w 720587"/>
              <a:gd name="connsiteY3" fmla="*/ 2022707 h 3967017"/>
              <a:gd name="connsiteX4" fmla="*/ 337760 w 720587"/>
              <a:gd name="connsiteY4" fmla="*/ 3465260 h 3967017"/>
              <a:gd name="connsiteX5" fmla="*/ 626521 w 720587"/>
              <a:gd name="connsiteY5" fmla="*/ 3967017 h 3967017"/>
              <a:gd name="connsiteX0" fmla="*/ 720587 w 720587"/>
              <a:gd name="connsiteY0" fmla="*/ 0 h 3967017"/>
              <a:gd name="connsiteX1" fmla="*/ 558180 w 720587"/>
              <a:gd name="connsiteY1" fmla="*/ 172479 h 3967017"/>
              <a:gd name="connsiteX2" fmla="*/ 369115 w 720587"/>
              <a:gd name="connsiteY2" fmla="*/ 376319 h 3967017"/>
              <a:gd name="connsiteX3" fmla="*/ 85 w 720587"/>
              <a:gd name="connsiteY3" fmla="*/ 2022707 h 3967017"/>
              <a:gd name="connsiteX4" fmla="*/ 337760 w 720587"/>
              <a:gd name="connsiteY4" fmla="*/ 3465260 h 3967017"/>
              <a:gd name="connsiteX5" fmla="*/ 626521 w 720587"/>
              <a:gd name="connsiteY5" fmla="*/ 3967017 h 3967017"/>
              <a:gd name="connsiteX0" fmla="*/ 720587 w 720587"/>
              <a:gd name="connsiteY0" fmla="*/ 0 h 3967017"/>
              <a:gd name="connsiteX1" fmla="*/ 531111 w 720587"/>
              <a:gd name="connsiteY1" fmla="*/ 125439 h 3967017"/>
              <a:gd name="connsiteX2" fmla="*/ 369115 w 720587"/>
              <a:gd name="connsiteY2" fmla="*/ 376319 h 3967017"/>
              <a:gd name="connsiteX3" fmla="*/ 85 w 720587"/>
              <a:gd name="connsiteY3" fmla="*/ 2022707 h 3967017"/>
              <a:gd name="connsiteX4" fmla="*/ 337760 w 720587"/>
              <a:gd name="connsiteY4" fmla="*/ 3465260 h 3967017"/>
              <a:gd name="connsiteX5" fmla="*/ 626521 w 720587"/>
              <a:gd name="connsiteY5" fmla="*/ 3967017 h 3967017"/>
              <a:gd name="connsiteX0" fmla="*/ 720587 w 720587"/>
              <a:gd name="connsiteY0" fmla="*/ 0 h 3967017"/>
              <a:gd name="connsiteX1" fmla="*/ 369115 w 720587"/>
              <a:gd name="connsiteY1" fmla="*/ 376319 h 3967017"/>
              <a:gd name="connsiteX2" fmla="*/ 85 w 720587"/>
              <a:gd name="connsiteY2" fmla="*/ 2022707 h 3967017"/>
              <a:gd name="connsiteX3" fmla="*/ 337760 w 720587"/>
              <a:gd name="connsiteY3" fmla="*/ 3465260 h 3967017"/>
              <a:gd name="connsiteX4" fmla="*/ 626521 w 720587"/>
              <a:gd name="connsiteY4" fmla="*/ 3967017 h 3967017"/>
              <a:gd name="connsiteX0" fmla="*/ 585249 w 626521"/>
              <a:gd name="connsiteY0" fmla="*/ 0 h 3967017"/>
              <a:gd name="connsiteX1" fmla="*/ 369115 w 626521"/>
              <a:gd name="connsiteY1" fmla="*/ 376319 h 3967017"/>
              <a:gd name="connsiteX2" fmla="*/ 85 w 626521"/>
              <a:gd name="connsiteY2" fmla="*/ 2022707 h 3967017"/>
              <a:gd name="connsiteX3" fmla="*/ 337760 w 626521"/>
              <a:gd name="connsiteY3" fmla="*/ 3465260 h 3967017"/>
              <a:gd name="connsiteX4" fmla="*/ 626521 w 626521"/>
              <a:gd name="connsiteY4" fmla="*/ 3967017 h 3967017"/>
              <a:gd name="connsiteX0" fmla="*/ 2993070 w 2993070"/>
              <a:gd name="connsiteY0" fmla="*/ 0 h 4515814"/>
              <a:gd name="connsiteX1" fmla="*/ 381443 w 2993070"/>
              <a:gd name="connsiteY1" fmla="*/ 925116 h 4515814"/>
              <a:gd name="connsiteX2" fmla="*/ 12413 w 2993070"/>
              <a:gd name="connsiteY2" fmla="*/ 2571504 h 4515814"/>
              <a:gd name="connsiteX3" fmla="*/ 350088 w 2993070"/>
              <a:gd name="connsiteY3" fmla="*/ 4014057 h 4515814"/>
              <a:gd name="connsiteX4" fmla="*/ 638849 w 2993070"/>
              <a:gd name="connsiteY4" fmla="*/ 4515814 h 4515814"/>
              <a:gd name="connsiteX0" fmla="*/ 2665440 w 2665440"/>
              <a:gd name="connsiteY0" fmla="*/ 0 h 4515814"/>
              <a:gd name="connsiteX1" fmla="*/ 53813 w 2665440"/>
              <a:gd name="connsiteY1" fmla="*/ 925116 h 4515814"/>
              <a:gd name="connsiteX2" fmla="*/ 835161 w 2665440"/>
              <a:gd name="connsiteY2" fmla="*/ 1803189 h 4515814"/>
              <a:gd name="connsiteX3" fmla="*/ 22458 w 2665440"/>
              <a:gd name="connsiteY3" fmla="*/ 4014057 h 4515814"/>
              <a:gd name="connsiteX4" fmla="*/ 311219 w 2665440"/>
              <a:gd name="connsiteY4" fmla="*/ 4515814 h 4515814"/>
              <a:gd name="connsiteX0" fmla="*/ 2661344 w 2661344"/>
              <a:gd name="connsiteY0" fmla="*/ 0 h 4515814"/>
              <a:gd name="connsiteX1" fmla="*/ 1673780 w 2661344"/>
              <a:gd name="connsiteY1" fmla="*/ 658557 h 4515814"/>
              <a:gd name="connsiteX2" fmla="*/ 831065 w 2661344"/>
              <a:gd name="connsiteY2" fmla="*/ 1803189 h 4515814"/>
              <a:gd name="connsiteX3" fmla="*/ 18362 w 2661344"/>
              <a:gd name="connsiteY3" fmla="*/ 4014057 h 4515814"/>
              <a:gd name="connsiteX4" fmla="*/ 307123 w 2661344"/>
              <a:gd name="connsiteY4" fmla="*/ 4515814 h 4515814"/>
              <a:gd name="connsiteX0" fmla="*/ 2411936 w 2411936"/>
              <a:gd name="connsiteY0" fmla="*/ 0 h 4515814"/>
              <a:gd name="connsiteX1" fmla="*/ 1424372 w 2411936"/>
              <a:gd name="connsiteY1" fmla="*/ 658557 h 4515814"/>
              <a:gd name="connsiteX2" fmla="*/ 581657 w 2411936"/>
              <a:gd name="connsiteY2" fmla="*/ 1803189 h 4515814"/>
              <a:gd name="connsiteX3" fmla="*/ 134369 w 2411936"/>
              <a:gd name="connsiteY3" fmla="*/ 2900784 h 4515814"/>
              <a:gd name="connsiteX4" fmla="*/ 57715 w 2411936"/>
              <a:gd name="connsiteY4" fmla="*/ 4515814 h 4515814"/>
              <a:gd name="connsiteX0" fmla="*/ 2699873 w 2699873"/>
              <a:gd name="connsiteY0" fmla="*/ 0 h 4515814"/>
              <a:gd name="connsiteX1" fmla="*/ 1712309 w 2699873"/>
              <a:gd name="connsiteY1" fmla="*/ 658557 h 4515814"/>
              <a:gd name="connsiteX2" fmla="*/ 869594 w 2699873"/>
              <a:gd name="connsiteY2" fmla="*/ 1803189 h 4515814"/>
              <a:gd name="connsiteX3" fmla="*/ 16290 w 2699873"/>
              <a:gd name="connsiteY3" fmla="*/ 2900784 h 4515814"/>
              <a:gd name="connsiteX4" fmla="*/ 345652 w 2699873"/>
              <a:gd name="connsiteY4" fmla="*/ 4515814 h 4515814"/>
              <a:gd name="connsiteX0" fmla="*/ 2686591 w 2686591"/>
              <a:gd name="connsiteY0" fmla="*/ 0 h 4515814"/>
              <a:gd name="connsiteX1" fmla="*/ 1699027 w 2686591"/>
              <a:gd name="connsiteY1" fmla="*/ 658557 h 4515814"/>
              <a:gd name="connsiteX2" fmla="*/ 856312 w 2686591"/>
              <a:gd name="connsiteY2" fmla="*/ 1803189 h 4515814"/>
              <a:gd name="connsiteX3" fmla="*/ 209892 w 2686591"/>
              <a:gd name="connsiteY3" fmla="*/ 1364152 h 4515814"/>
              <a:gd name="connsiteX4" fmla="*/ 3008 w 2686591"/>
              <a:gd name="connsiteY4" fmla="*/ 2900784 h 4515814"/>
              <a:gd name="connsiteX5" fmla="*/ 332370 w 2686591"/>
              <a:gd name="connsiteY5" fmla="*/ 4515814 h 4515814"/>
              <a:gd name="connsiteX0" fmla="*/ 2686591 w 2686591"/>
              <a:gd name="connsiteY0" fmla="*/ 0 h 4515814"/>
              <a:gd name="connsiteX1" fmla="*/ 1468952 w 2686591"/>
              <a:gd name="connsiteY1" fmla="*/ 235200 h 4515814"/>
              <a:gd name="connsiteX2" fmla="*/ 856312 w 2686591"/>
              <a:gd name="connsiteY2" fmla="*/ 1803189 h 4515814"/>
              <a:gd name="connsiteX3" fmla="*/ 209892 w 2686591"/>
              <a:gd name="connsiteY3" fmla="*/ 1364152 h 4515814"/>
              <a:gd name="connsiteX4" fmla="*/ 3008 w 2686591"/>
              <a:gd name="connsiteY4" fmla="*/ 2900784 h 4515814"/>
              <a:gd name="connsiteX5" fmla="*/ 332370 w 2686591"/>
              <a:gd name="connsiteY5" fmla="*/ 4515814 h 4515814"/>
              <a:gd name="connsiteX0" fmla="*/ 2686591 w 2686591"/>
              <a:gd name="connsiteY0" fmla="*/ 0 h 4515814"/>
              <a:gd name="connsiteX1" fmla="*/ 1468952 w 2686591"/>
              <a:gd name="connsiteY1" fmla="*/ 235200 h 4515814"/>
              <a:gd name="connsiteX2" fmla="*/ 693905 w 2686591"/>
              <a:gd name="connsiteY2" fmla="*/ 783995 h 4515814"/>
              <a:gd name="connsiteX3" fmla="*/ 209892 w 2686591"/>
              <a:gd name="connsiteY3" fmla="*/ 1364152 h 4515814"/>
              <a:gd name="connsiteX4" fmla="*/ 3008 w 2686591"/>
              <a:gd name="connsiteY4" fmla="*/ 2900784 h 4515814"/>
              <a:gd name="connsiteX5" fmla="*/ 332370 w 2686591"/>
              <a:gd name="connsiteY5" fmla="*/ 4515814 h 4515814"/>
              <a:gd name="connsiteX0" fmla="*/ 2750296 w 2750296"/>
              <a:gd name="connsiteY0" fmla="*/ 0 h 4437414"/>
              <a:gd name="connsiteX1" fmla="*/ 1532657 w 2750296"/>
              <a:gd name="connsiteY1" fmla="*/ 235200 h 4437414"/>
              <a:gd name="connsiteX2" fmla="*/ 757610 w 2750296"/>
              <a:gd name="connsiteY2" fmla="*/ 783995 h 4437414"/>
              <a:gd name="connsiteX3" fmla="*/ 273597 w 2750296"/>
              <a:gd name="connsiteY3" fmla="*/ 1364152 h 4437414"/>
              <a:gd name="connsiteX4" fmla="*/ 66713 w 2750296"/>
              <a:gd name="connsiteY4" fmla="*/ 2900784 h 4437414"/>
              <a:gd name="connsiteX5" fmla="*/ 1397581 w 2750296"/>
              <a:gd name="connsiteY5" fmla="*/ 4437414 h 4437414"/>
              <a:gd name="connsiteX0" fmla="*/ 2750296 w 3150282"/>
              <a:gd name="connsiteY0" fmla="*/ 0 h 4437414"/>
              <a:gd name="connsiteX1" fmla="*/ 3061983 w 3150282"/>
              <a:gd name="connsiteY1" fmla="*/ 595838 h 4437414"/>
              <a:gd name="connsiteX2" fmla="*/ 757610 w 3150282"/>
              <a:gd name="connsiteY2" fmla="*/ 783995 h 4437414"/>
              <a:gd name="connsiteX3" fmla="*/ 273597 w 3150282"/>
              <a:gd name="connsiteY3" fmla="*/ 1364152 h 4437414"/>
              <a:gd name="connsiteX4" fmla="*/ 66713 w 3150282"/>
              <a:gd name="connsiteY4" fmla="*/ 2900784 h 4437414"/>
              <a:gd name="connsiteX5" fmla="*/ 1397581 w 3150282"/>
              <a:gd name="connsiteY5" fmla="*/ 4437414 h 4437414"/>
              <a:gd name="connsiteX0" fmla="*/ 2750296 w 3069912"/>
              <a:gd name="connsiteY0" fmla="*/ 0 h 4437414"/>
              <a:gd name="connsiteX1" fmla="*/ 3061983 w 3069912"/>
              <a:gd name="connsiteY1" fmla="*/ 595838 h 4437414"/>
              <a:gd name="connsiteX2" fmla="*/ 2706487 w 3069912"/>
              <a:gd name="connsiteY2" fmla="*/ 1850228 h 4437414"/>
              <a:gd name="connsiteX3" fmla="*/ 273597 w 3069912"/>
              <a:gd name="connsiteY3" fmla="*/ 1364152 h 4437414"/>
              <a:gd name="connsiteX4" fmla="*/ 66713 w 3069912"/>
              <a:gd name="connsiteY4" fmla="*/ 2900784 h 4437414"/>
              <a:gd name="connsiteX5" fmla="*/ 1397581 w 3069912"/>
              <a:gd name="connsiteY5" fmla="*/ 4437414 h 4437414"/>
              <a:gd name="connsiteX0" fmla="*/ 2698367 w 3010154"/>
              <a:gd name="connsiteY0" fmla="*/ 0 h 4437414"/>
              <a:gd name="connsiteX1" fmla="*/ 3010054 w 3010154"/>
              <a:gd name="connsiteY1" fmla="*/ 595838 h 4437414"/>
              <a:gd name="connsiteX2" fmla="*/ 2654558 w 3010154"/>
              <a:gd name="connsiteY2" fmla="*/ 1850228 h 4437414"/>
              <a:gd name="connsiteX3" fmla="*/ 2373553 w 3010154"/>
              <a:gd name="connsiteY3" fmla="*/ 3041902 h 4437414"/>
              <a:gd name="connsiteX4" fmla="*/ 14784 w 3010154"/>
              <a:gd name="connsiteY4" fmla="*/ 2900784 h 4437414"/>
              <a:gd name="connsiteX5" fmla="*/ 1345652 w 3010154"/>
              <a:gd name="connsiteY5" fmla="*/ 4437414 h 4437414"/>
              <a:gd name="connsiteX0" fmla="*/ 2698367 w 3176510"/>
              <a:gd name="connsiteY0" fmla="*/ 0 h 4437414"/>
              <a:gd name="connsiteX1" fmla="*/ 3010054 w 3176510"/>
              <a:gd name="connsiteY1" fmla="*/ 595838 h 4437414"/>
              <a:gd name="connsiteX2" fmla="*/ 3141777 w 3176510"/>
              <a:gd name="connsiteY2" fmla="*/ 1928628 h 4437414"/>
              <a:gd name="connsiteX3" fmla="*/ 2373553 w 3176510"/>
              <a:gd name="connsiteY3" fmla="*/ 3041902 h 4437414"/>
              <a:gd name="connsiteX4" fmla="*/ 14784 w 3176510"/>
              <a:gd name="connsiteY4" fmla="*/ 2900784 h 4437414"/>
              <a:gd name="connsiteX5" fmla="*/ 1345652 w 3176510"/>
              <a:gd name="connsiteY5" fmla="*/ 4437414 h 4437414"/>
              <a:gd name="connsiteX0" fmla="*/ 2701283 w 3172092"/>
              <a:gd name="connsiteY0" fmla="*/ 0 h 4437414"/>
              <a:gd name="connsiteX1" fmla="*/ 3012970 w 3172092"/>
              <a:gd name="connsiteY1" fmla="*/ 595838 h 4437414"/>
              <a:gd name="connsiteX2" fmla="*/ 3144693 w 3172092"/>
              <a:gd name="connsiteY2" fmla="*/ 1928628 h 4437414"/>
              <a:gd name="connsiteX3" fmla="*/ 2484741 w 3172092"/>
              <a:gd name="connsiteY3" fmla="*/ 3245740 h 4437414"/>
              <a:gd name="connsiteX4" fmla="*/ 17700 w 3172092"/>
              <a:gd name="connsiteY4" fmla="*/ 2900784 h 4437414"/>
              <a:gd name="connsiteX5" fmla="*/ 1348568 w 3172092"/>
              <a:gd name="connsiteY5" fmla="*/ 4437414 h 4437414"/>
              <a:gd name="connsiteX0" fmla="*/ 1384504 w 1855313"/>
              <a:gd name="connsiteY0" fmla="*/ 0 h 4437414"/>
              <a:gd name="connsiteX1" fmla="*/ 1696191 w 1855313"/>
              <a:gd name="connsiteY1" fmla="*/ 595838 h 4437414"/>
              <a:gd name="connsiteX2" fmla="*/ 1827914 w 1855313"/>
              <a:gd name="connsiteY2" fmla="*/ 1928628 h 4437414"/>
              <a:gd name="connsiteX3" fmla="*/ 1167962 w 1855313"/>
              <a:gd name="connsiteY3" fmla="*/ 3245740 h 4437414"/>
              <a:gd name="connsiteX4" fmla="*/ 392655 w 1855313"/>
              <a:gd name="connsiteY4" fmla="*/ 4014058 h 4437414"/>
              <a:gd name="connsiteX5" fmla="*/ 31789 w 1855313"/>
              <a:gd name="connsiteY5" fmla="*/ 4437414 h 4437414"/>
              <a:gd name="connsiteX0" fmla="*/ 1352715 w 1823524"/>
              <a:gd name="connsiteY0" fmla="*/ 0 h 4437414"/>
              <a:gd name="connsiteX1" fmla="*/ 1664402 w 1823524"/>
              <a:gd name="connsiteY1" fmla="*/ 595838 h 4437414"/>
              <a:gd name="connsiteX2" fmla="*/ 1796125 w 1823524"/>
              <a:gd name="connsiteY2" fmla="*/ 1928628 h 4437414"/>
              <a:gd name="connsiteX3" fmla="*/ 1136173 w 1823524"/>
              <a:gd name="connsiteY3" fmla="*/ 3245740 h 4437414"/>
              <a:gd name="connsiteX4" fmla="*/ 0 w 1823524"/>
              <a:gd name="connsiteY4" fmla="*/ 4437414 h 4437414"/>
              <a:gd name="connsiteX0" fmla="*/ 1352715 w 1798492"/>
              <a:gd name="connsiteY0" fmla="*/ 0 h 4437414"/>
              <a:gd name="connsiteX1" fmla="*/ 1796125 w 1798492"/>
              <a:gd name="connsiteY1" fmla="*/ 1928628 h 4437414"/>
              <a:gd name="connsiteX2" fmla="*/ 1136173 w 1798492"/>
              <a:gd name="connsiteY2" fmla="*/ 3245740 h 4437414"/>
              <a:gd name="connsiteX3" fmla="*/ 0 w 1798492"/>
              <a:gd name="connsiteY3" fmla="*/ 4437414 h 4437414"/>
              <a:gd name="connsiteX0" fmla="*/ 1352715 w 1597741"/>
              <a:gd name="connsiteY0" fmla="*/ 0 h 4437414"/>
              <a:gd name="connsiteX1" fmla="*/ 1593117 w 1597741"/>
              <a:gd name="connsiteY1" fmla="*/ 2069747 h 4437414"/>
              <a:gd name="connsiteX2" fmla="*/ 1136173 w 1597741"/>
              <a:gd name="connsiteY2" fmla="*/ 3245740 h 4437414"/>
              <a:gd name="connsiteX3" fmla="*/ 0 w 1597741"/>
              <a:gd name="connsiteY3" fmla="*/ 4437414 h 4437414"/>
              <a:gd name="connsiteX0" fmla="*/ 243151 w 1837751"/>
              <a:gd name="connsiteY0" fmla="*/ 0 h 3449579"/>
              <a:gd name="connsiteX1" fmla="*/ 483553 w 1837751"/>
              <a:gd name="connsiteY1" fmla="*/ 2069747 h 3449579"/>
              <a:gd name="connsiteX2" fmla="*/ 26609 w 1837751"/>
              <a:gd name="connsiteY2" fmla="*/ 3245740 h 3449579"/>
              <a:gd name="connsiteX3" fmla="*/ 1820833 w 1837751"/>
              <a:gd name="connsiteY3" fmla="*/ 3449579 h 3449579"/>
              <a:gd name="connsiteX0" fmla="*/ 0 w 1611723"/>
              <a:gd name="connsiteY0" fmla="*/ 0 h 3449579"/>
              <a:gd name="connsiteX1" fmla="*/ 240402 w 1611723"/>
              <a:gd name="connsiteY1" fmla="*/ 2069747 h 3449579"/>
              <a:gd name="connsiteX2" fmla="*/ 1027873 w 1611723"/>
              <a:gd name="connsiteY2" fmla="*/ 1897268 h 3449579"/>
              <a:gd name="connsiteX3" fmla="*/ 1577682 w 1611723"/>
              <a:gd name="connsiteY3" fmla="*/ 3449579 h 3449579"/>
              <a:gd name="connsiteX0" fmla="*/ 0 w 1631042"/>
              <a:gd name="connsiteY0" fmla="*/ 0 h 3449579"/>
              <a:gd name="connsiteX1" fmla="*/ 240402 w 1631042"/>
              <a:gd name="connsiteY1" fmla="*/ 2069747 h 3449579"/>
              <a:gd name="connsiteX2" fmla="*/ 1027873 w 1631042"/>
              <a:gd name="connsiteY2" fmla="*/ 1897268 h 3449579"/>
              <a:gd name="connsiteX3" fmla="*/ 1577682 w 1631042"/>
              <a:gd name="connsiteY3" fmla="*/ 3449579 h 3449579"/>
              <a:gd name="connsiteX0" fmla="*/ 0 w 1577682"/>
              <a:gd name="connsiteY0" fmla="*/ 0 h 3449579"/>
              <a:gd name="connsiteX1" fmla="*/ 240402 w 1577682"/>
              <a:gd name="connsiteY1" fmla="*/ 2069747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1123535 w 1577682"/>
              <a:gd name="connsiteY1" fmla="*/ 1615030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1123535 w 1577682"/>
              <a:gd name="connsiteY1" fmla="*/ 1615030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1123535 w 1577682"/>
              <a:gd name="connsiteY1" fmla="*/ 1615030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1123535 w 1577682"/>
              <a:gd name="connsiteY1" fmla="*/ 1615030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1123535 w 1577682"/>
              <a:gd name="connsiteY1" fmla="*/ 1615030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1070012 w 1577682"/>
              <a:gd name="connsiteY1" fmla="*/ 1473911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1070012 w 1577682"/>
              <a:gd name="connsiteY1" fmla="*/ 1473911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1029870 w 1577682"/>
              <a:gd name="connsiteY1" fmla="*/ 1473911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936204 w 1577682"/>
              <a:gd name="connsiteY1" fmla="*/ 1535112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922823 w 1577682"/>
              <a:gd name="connsiteY1" fmla="*/ 1635031 h 3449579"/>
              <a:gd name="connsiteX2" fmla="*/ 1577682 w 1577682"/>
              <a:gd name="connsiteY2" fmla="*/ 3449579 h 3449579"/>
              <a:gd name="connsiteX0" fmla="*/ 0 w 1577682"/>
              <a:gd name="connsiteY0" fmla="*/ 0 h 3449579"/>
              <a:gd name="connsiteX1" fmla="*/ 922823 w 1577682"/>
              <a:gd name="connsiteY1" fmla="*/ 1635031 h 3449579"/>
              <a:gd name="connsiteX2" fmla="*/ 1577682 w 1577682"/>
              <a:gd name="connsiteY2" fmla="*/ 3449579 h 3449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682" h="3449579">
                <a:moveTo>
                  <a:pt x="0" y="0"/>
                </a:moveTo>
                <a:cubicBezTo>
                  <a:pt x="239566" y="370437"/>
                  <a:pt x="632133" y="973237"/>
                  <a:pt x="922823" y="1635031"/>
                </a:cubicBezTo>
                <a:cubicBezTo>
                  <a:pt x="1227376" y="2328386"/>
                  <a:pt x="1459651" y="3036675"/>
                  <a:pt x="1577682" y="3449579"/>
                </a:cubicBezTo>
              </a:path>
            </a:pathLst>
          </a:custGeom>
          <a:ln w="76200" cmpd="sng">
            <a:solidFill>
              <a:srgbClr val="376092"/>
            </a:solidFill>
            <a:headEnd type="arrow" w="lg" len="lg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6035901" y="3677437"/>
            <a:ext cx="540175" cy="595154"/>
          </a:xfrm>
          <a:prstGeom prst="rect">
            <a:avLst/>
          </a:prstGeom>
          <a:noFill/>
          <a:ln w="76200">
            <a:solidFill>
              <a:srgbClr val="3760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547772" y="5832926"/>
            <a:ext cx="1221388" cy="595154"/>
          </a:xfrm>
          <a:prstGeom prst="rect">
            <a:avLst/>
          </a:prstGeom>
          <a:noFill/>
          <a:ln w="76200">
            <a:solidFill>
              <a:srgbClr val="3760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359278" y="1004660"/>
            <a:ext cx="5299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≈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3" name="フッター プレースホルダー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cxnSp>
        <p:nvCxnSpPr>
          <p:cNvPr id="27" name="直線コネクタ 26"/>
          <p:cNvCxnSpPr/>
          <p:nvPr/>
        </p:nvCxnSpPr>
        <p:spPr>
          <a:xfrm>
            <a:off x="216793" y="5054643"/>
            <a:ext cx="87479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399195" y="4339352"/>
            <a:ext cx="1485495" cy="673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err="1" smtClean="0">
                <a:latin typeface="Consolas"/>
                <a:cs typeface="Consolas"/>
              </a:rPr>
              <a:t>SCons</a:t>
            </a:r>
            <a:endParaRPr lang="en-US" altLang="ja-JP" dirty="0" smtClean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514016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/>
          <p:cNvSpPr txBox="1"/>
          <p:nvPr/>
        </p:nvSpPr>
        <p:spPr>
          <a:xfrm>
            <a:off x="266517" y="5017403"/>
            <a:ext cx="86981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dirty="0" smtClean="0"/>
              <a:t>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type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slist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</a:p>
          <a:p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|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SNil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of 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unit</a:t>
            </a:r>
          </a:p>
          <a:p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|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SCons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of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x:int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* </a:t>
            </a:r>
            <a:endParaRPr lang="en-US" altLang="ja-JP" sz="26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    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{ </a:t>
            </a:r>
            <a:r>
              <a:rPr lang="en-US" altLang="ja-JP" sz="2600" dirty="0" err="1">
                <a:solidFill>
                  <a:srgbClr val="000000"/>
                </a:solidFill>
                <a:latin typeface="Consolas"/>
                <a:cs typeface="Consolas"/>
              </a:rPr>
              <a:t>xs:slist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 |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(nil </a:t>
            </a:r>
            <a:r>
              <a:rPr lang="en-US" altLang="ja-JP" sz="2600" dirty="0" err="1" smtClean="0">
                <a:solidFill>
                  <a:srgbClr val="000000"/>
                </a:solidFill>
                <a:latin typeface="Consolas"/>
                <a:cs typeface="Consolas"/>
              </a:rPr>
              <a:t>xs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) or (x </a:t>
            </a:r>
            <a:r>
              <a:rPr lang="en-US" altLang="ja-JP" sz="2600" dirty="0">
                <a:solidFill>
                  <a:srgbClr val="000000"/>
                </a:solidFill>
                <a:latin typeface="Consolas"/>
                <a:cs typeface="Consolas"/>
              </a:rPr>
              <a:t>&lt; 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head</a:t>
            </a:r>
            <a:r>
              <a:rPr lang="ja-JP" altLang="en-US" sz="26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err="1" smtClean="0">
                <a:solidFill>
                  <a:srgbClr val="000000"/>
                </a:solidFill>
                <a:latin typeface="Consolas"/>
                <a:cs typeface="Consolas"/>
              </a:rPr>
              <a:t>xs</a:t>
            </a:r>
            <a:r>
              <a:rPr lang="en-US" altLang="ja-JP" sz="2600" dirty="0" smtClean="0">
                <a:solidFill>
                  <a:srgbClr val="000000"/>
                </a:solidFill>
                <a:latin typeface="Consolas"/>
                <a:cs typeface="Consolas"/>
              </a:rPr>
              <a:t>) }</a:t>
            </a:r>
            <a:endParaRPr lang="en-US" altLang="ja-JP" sz="2600" dirty="0">
              <a:solidFill>
                <a:srgbClr val="000000"/>
              </a:solidFill>
              <a:latin typeface="Consolas"/>
              <a:cs typeface="Consolas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218140" y="1881588"/>
            <a:ext cx="8898965" cy="174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cs typeface="Brush Script MT Italic"/>
              </a:rPr>
              <a:t>r</a:t>
            </a:r>
            <a:r>
              <a:rPr lang="en-US" altLang="ja-JP" dirty="0" smtClean="0">
                <a:cs typeface="Brush Script MT Italic"/>
              </a:rPr>
              <a:t>eplaces each constructor of a given list to corresponding one of </a:t>
            </a:r>
            <a:r>
              <a:rPr lang="en-US" altLang="ja-JP" dirty="0" err="1" smtClean="0">
                <a:cs typeface="Brush Script MT Italic"/>
              </a:rPr>
              <a:t>slist</a:t>
            </a:r>
            <a:endParaRPr lang="en-US" altLang="ja-JP" dirty="0" smtClean="0">
              <a:cs typeface="Brush Script MT Italic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solidFill>
                  <a:srgbClr val="FF0000"/>
                </a:solidFill>
                <a:cs typeface="Brush Script MT Italic"/>
              </a:rPr>
              <a:t>c</a:t>
            </a:r>
            <a:r>
              <a:rPr lang="en-US" altLang="ja-JP" dirty="0" smtClean="0">
                <a:solidFill>
                  <a:srgbClr val="FF0000"/>
                </a:solidFill>
                <a:cs typeface="Brush Script MT Italic"/>
              </a:rPr>
              <a:t>hecks the contract in the type of the constructor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Type conversion to sorted lists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7"/>
            <a:ext cx="8692777" cy="720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000" dirty="0" smtClean="0">
                <a:latin typeface="Consolas"/>
                <a:cs typeface="Consolas"/>
              </a:rPr>
              <a:t>&lt;</a:t>
            </a:r>
            <a:r>
              <a:rPr lang="ja-JP" altLang="en-US" sz="4000" dirty="0" smtClean="0">
                <a:latin typeface="Consolas"/>
                <a:cs typeface="Consolas"/>
              </a:rPr>
              <a:t> </a:t>
            </a:r>
            <a:r>
              <a:rPr lang="en-US" altLang="ja-JP" sz="4000" dirty="0" err="1" smtClean="0">
                <a:latin typeface="Consolas"/>
                <a:cs typeface="Consolas"/>
              </a:rPr>
              <a:t>slist</a:t>
            </a:r>
            <a:r>
              <a:rPr lang="en-US" altLang="ja-JP" sz="4000" dirty="0" smtClean="0">
                <a:latin typeface="Consolas"/>
                <a:cs typeface="Consolas"/>
              </a:rPr>
              <a:t> </a:t>
            </a:r>
            <a:r>
              <a:rPr lang="en-US" altLang="ja-JP" sz="4000" dirty="0" smtClean="0"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sz="4000" dirty="0" smtClean="0">
                <a:latin typeface="Consolas"/>
                <a:cs typeface="Consolas"/>
              </a:rPr>
              <a:t> </a:t>
            </a:r>
            <a:r>
              <a:rPr lang="en-US" altLang="ja-JP" sz="4000" dirty="0" err="1" smtClean="0">
                <a:latin typeface="Consolas"/>
                <a:cs typeface="Consolas"/>
              </a:rPr>
              <a:t>int</a:t>
            </a:r>
            <a:r>
              <a:rPr lang="en-US" altLang="ja-JP" sz="4000" dirty="0" smtClean="0">
                <a:latin typeface="Consolas"/>
                <a:cs typeface="Consolas"/>
              </a:rPr>
              <a:t> list &gt;</a:t>
            </a:r>
            <a:r>
              <a:rPr lang="en-US" altLang="ja-JP" sz="4000" baseline="30000" dirty="0" smtClean="0">
                <a:latin typeface="Brush Script MT Italic"/>
                <a:cs typeface="Brush Script MT Italic"/>
              </a:rPr>
              <a:t>l</a:t>
            </a:r>
            <a:endParaRPr lang="en-US" altLang="ja-JP" sz="4000" dirty="0" smtClean="0">
              <a:latin typeface="Brush Script MT Italic"/>
              <a:cs typeface="Brush Script MT Italic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69193" y="3625643"/>
            <a:ext cx="8049715" cy="673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altLang="ja-JP" dirty="0" smtClean="0">
                <a:latin typeface="Consolas"/>
                <a:cs typeface="Consolas"/>
              </a:rPr>
              <a:t>&lt;</a:t>
            </a:r>
            <a:r>
              <a:rPr lang="ja-JP" altLang="en-US" dirty="0" smtClean="0">
                <a:latin typeface="Consolas"/>
                <a:cs typeface="Consolas"/>
              </a:rPr>
              <a:t> </a:t>
            </a:r>
            <a:r>
              <a:rPr lang="en-US" altLang="ja-JP" dirty="0" err="1" smtClean="0">
                <a:latin typeface="Consolas"/>
                <a:cs typeface="Consolas"/>
              </a:rPr>
              <a:t>slist</a:t>
            </a:r>
            <a:r>
              <a:rPr lang="en-US" altLang="ja-JP" dirty="0" smtClean="0">
                <a:latin typeface="Consolas"/>
                <a:cs typeface="Consolas"/>
              </a:rPr>
              <a:t> &lt;= </a:t>
            </a:r>
            <a:r>
              <a:rPr lang="en-US" altLang="ja-JP" dirty="0" err="1" smtClean="0">
                <a:latin typeface="Consolas"/>
                <a:cs typeface="Consolas"/>
              </a:rPr>
              <a:t>int</a:t>
            </a:r>
            <a:r>
              <a:rPr lang="en-US" altLang="ja-JP" dirty="0" smtClean="0">
                <a:latin typeface="Consolas"/>
                <a:cs typeface="Consolas"/>
              </a:rPr>
              <a:t> list &gt;</a:t>
            </a:r>
            <a:r>
              <a:rPr lang="en-US" altLang="ja-JP" baseline="30000" dirty="0" smtClean="0">
                <a:latin typeface="Brush Script MT Italic"/>
                <a:cs typeface="Brush Script MT Italic"/>
              </a:rPr>
              <a:t>l</a:t>
            </a:r>
            <a:r>
              <a:rPr lang="en-US" altLang="ja-JP" dirty="0">
                <a:latin typeface="Consolas"/>
                <a:cs typeface="Consolas"/>
              </a:rPr>
              <a:t> </a:t>
            </a:r>
            <a:r>
              <a:rPr lang="en-US" altLang="ja-JP" dirty="0" smtClean="0">
                <a:latin typeface="Consolas"/>
                <a:cs typeface="Consolas"/>
              </a:rPr>
              <a:t>(1 :: [])</a:t>
            </a:r>
          </a:p>
        </p:txBody>
      </p:sp>
      <p:sp>
        <p:nvSpPr>
          <p:cNvPr id="12" name="スライド番号プレースホルダー 4"/>
          <p:cNvSpPr txBox="1">
            <a:spLocks/>
          </p:cNvSpPr>
          <p:nvPr/>
        </p:nvSpPr>
        <p:spPr>
          <a:xfrm>
            <a:off x="6983505" y="6739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4572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6D26AF6-7197-E94D-9BE8-C6A5C8445134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701121" y="4660382"/>
            <a:ext cx="535735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359278" y="1004660"/>
            <a:ext cx="5299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≈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3" name="フッター プレースホルダー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1399195" y="4339352"/>
            <a:ext cx="1485495" cy="673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err="1" smtClean="0">
                <a:latin typeface="Consolas"/>
                <a:cs typeface="Consolas"/>
              </a:rPr>
              <a:t>SCons</a:t>
            </a:r>
            <a:endParaRPr lang="en-US" altLang="ja-JP" dirty="0" smtClean="0">
              <a:latin typeface="Consolas"/>
              <a:cs typeface="Consolas"/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2633358" y="4299063"/>
            <a:ext cx="6483747" cy="6734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Consolas"/>
                <a:cs typeface="Consolas"/>
              </a:rPr>
              <a:t>(&lt;T </a:t>
            </a:r>
            <a:r>
              <a:rPr lang="en-US" altLang="ja-JP" dirty="0" smtClean="0">
                <a:latin typeface="Consolas"/>
                <a:ea typeface="ヒラギノ角ゴ Pro W3"/>
                <a:cs typeface="Consolas"/>
              </a:rPr>
              <a:t>&lt;=</a:t>
            </a:r>
            <a:r>
              <a:rPr lang="en-US" altLang="ja-JP" dirty="0" smtClean="0">
                <a:latin typeface="Consolas"/>
                <a:cs typeface="Consolas"/>
              </a:rPr>
              <a:t> </a:t>
            </a:r>
            <a:r>
              <a:rPr lang="en-US" altLang="ja-JP" dirty="0" err="1" smtClean="0">
                <a:latin typeface="Consolas"/>
                <a:cs typeface="Consolas"/>
              </a:rPr>
              <a:t>int</a:t>
            </a:r>
            <a:r>
              <a:rPr lang="en-US" altLang="ja-JP" dirty="0" smtClean="0">
                <a:latin typeface="Consolas"/>
                <a:cs typeface="Consolas"/>
              </a:rPr>
              <a:t>*</a:t>
            </a:r>
            <a:r>
              <a:rPr lang="en-US" altLang="ja-JP" dirty="0" err="1" smtClean="0">
                <a:latin typeface="Consolas"/>
                <a:cs typeface="Consolas"/>
              </a:rPr>
              <a:t>int</a:t>
            </a:r>
            <a:r>
              <a:rPr lang="en-US" altLang="ja-JP" dirty="0" smtClean="0">
                <a:latin typeface="Consolas"/>
                <a:cs typeface="Consolas"/>
              </a:rPr>
              <a:t> list&gt;</a:t>
            </a:r>
            <a:r>
              <a:rPr lang="en-US" altLang="ja-JP" baseline="30000" dirty="0" smtClean="0">
                <a:latin typeface="Brush Script MT Italic"/>
                <a:cs typeface="Brush Script MT Italic"/>
              </a:rPr>
              <a:t>l</a:t>
            </a:r>
            <a:r>
              <a:rPr lang="en-US" altLang="ja-JP" dirty="0" smtClean="0">
                <a:latin typeface="Consolas"/>
                <a:cs typeface="Consolas"/>
              </a:rPr>
              <a:t> (</a:t>
            </a:r>
            <a:r>
              <a:rPr lang="en-US" altLang="ja-JP" dirty="0" smtClean="0">
                <a:latin typeface="Consolas"/>
                <a:cs typeface="Consolas"/>
              </a:rPr>
              <a:t>1, []))</a:t>
            </a:r>
          </a:p>
        </p:txBody>
      </p:sp>
      <p:grpSp>
        <p:nvGrpSpPr>
          <p:cNvPr id="4" name="図形グループ 3"/>
          <p:cNvGrpSpPr/>
          <p:nvPr/>
        </p:nvGrpSpPr>
        <p:grpSpPr>
          <a:xfrm>
            <a:off x="1367839" y="4300957"/>
            <a:ext cx="7458688" cy="2518288"/>
            <a:chOff x="1367839" y="4300957"/>
            <a:chExt cx="7458688" cy="2518288"/>
          </a:xfrm>
        </p:grpSpPr>
        <p:sp>
          <p:nvSpPr>
            <p:cNvPr id="17" name="正方形/長方形 16"/>
            <p:cNvSpPr/>
            <p:nvPr/>
          </p:nvSpPr>
          <p:spPr>
            <a:xfrm>
              <a:off x="2969055" y="4300957"/>
              <a:ext cx="540175" cy="595154"/>
            </a:xfrm>
            <a:prstGeom prst="rect">
              <a:avLst/>
            </a:prstGeom>
            <a:noFill/>
            <a:ln w="76200">
              <a:solidFill>
                <a:srgbClr val="37609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フリーフォーム 17"/>
            <p:cNvSpPr>
              <a:spLocks/>
            </p:cNvSpPr>
            <p:nvPr/>
          </p:nvSpPr>
          <p:spPr>
            <a:xfrm>
              <a:off x="3254821" y="4909763"/>
              <a:ext cx="946794" cy="1314328"/>
            </a:xfrm>
            <a:custGeom>
              <a:avLst/>
              <a:gdLst>
                <a:gd name="connsiteX0" fmla="*/ 830917 w 830917"/>
                <a:gd name="connsiteY0" fmla="*/ 0 h 3967017"/>
                <a:gd name="connsiteX1" fmla="*/ 689818 w 830917"/>
                <a:gd name="connsiteY1" fmla="*/ 31360 h 3967017"/>
                <a:gd name="connsiteX2" fmla="*/ 642785 w 830917"/>
                <a:gd name="connsiteY2" fmla="*/ 62719 h 3967017"/>
                <a:gd name="connsiteX3" fmla="*/ 580074 w 830917"/>
                <a:gd name="connsiteY3" fmla="*/ 94079 h 3967017"/>
                <a:gd name="connsiteX4" fmla="*/ 533041 w 830917"/>
                <a:gd name="connsiteY4" fmla="*/ 141119 h 3967017"/>
                <a:gd name="connsiteX5" fmla="*/ 470330 w 830917"/>
                <a:gd name="connsiteY5" fmla="*/ 172479 h 3967017"/>
                <a:gd name="connsiteX6" fmla="*/ 438975 w 830917"/>
                <a:gd name="connsiteY6" fmla="*/ 219519 h 3967017"/>
                <a:gd name="connsiteX7" fmla="*/ 391942 w 830917"/>
                <a:gd name="connsiteY7" fmla="*/ 250878 h 3967017"/>
                <a:gd name="connsiteX8" fmla="*/ 282198 w 830917"/>
                <a:gd name="connsiteY8" fmla="*/ 391998 h 3967017"/>
                <a:gd name="connsiteX9" fmla="*/ 235165 w 830917"/>
                <a:gd name="connsiteY9" fmla="*/ 454717 h 3967017"/>
                <a:gd name="connsiteX10" fmla="*/ 141099 w 830917"/>
                <a:gd name="connsiteY10" fmla="*/ 611516 h 3967017"/>
                <a:gd name="connsiteX11" fmla="*/ 47033 w 830917"/>
                <a:gd name="connsiteY11" fmla="*/ 721276 h 3967017"/>
                <a:gd name="connsiteX12" fmla="*/ 0 w 830917"/>
                <a:gd name="connsiteY12" fmla="*/ 862395 h 3967017"/>
                <a:gd name="connsiteX13" fmla="*/ 15678 w 830917"/>
                <a:gd name="connsiteY13" fmla="*/ 1442551 h 3967017"/>
                <a:gd name="connsiteX14" fmla="*/ 47033 w 830917"/>
                <a:gd name="connsiteY14" fmla="*/ 1615030 h 3967017"/>
                <a:gd name="connsiteX15" fmla="*/ 78389 w 830917"/>
                <a:gd name="connsiteY15" fmla="*/ 1693430 h 3967017"/>
                <a:gd name="connsiteX16" fmla="*/ 94066 w 830917"/>
                <a:gd name="connsiteY16" fmla="*/ 1771829 h 3967017"/>
                <a:gd name="connsiteX17" fmla="*/ 109744 w 830917"/>
                <a:gd name="connsiteY17" fmla="*/ 2947823 h 3967017"/>
                <a:gd name="connsiteX18" fmla="*/ 188132 w 830917"/>
                <a:gd name="connsiteY18" fmla="*/ 3151661 h 3967017"/>
                <a:gd name="connsiteX19" fmla="*/ 219488 w 830917"/>
                <a:gd name="connsiteY19" fmla="*/ 3198701 h 3967017"/>
                <a:gd name="connsiteX20" fmla="*/ 266521 w 830917"/>
                <a:gd name="connsiteY20" fmla="*/ 3308461 h 3967017"/>
                <a:gd name="connsiteX21" fmla="*/ 438975 w 830917"/>
                <a:gd name="connsiteY21" fmla="*/ 3496619 h 3967017"/>
                <a:gd name="connsiteX22" fmla="*/ 517363 w 830917"/>
                <a:gd name="connsiteY22" fmla="*/ 3575019 h 3967017"/>
                <a:gd name="connsiteX23" fmla="*/ 564396 w 830917"/>
                <a:gd name="connsiteY23" fmla="*/ 3622059 h 3967017"/>
                <a:gd name="connsiteX24" fmla="*/ 627107 w 830917"/>
                <a:gd name="connsiteY24" fmla="*/ 3716138 h 3967017"/>
                <a:gd name="connsiteX25" fmla="*/ 658462 w 830917"/>
                <a:gd name="connsiteY25" fmla="*/ 3810218 h 3967017"/>
                <a:gd name="connsiteX26" fmla="*/ 674140 w 830917"/>
                <a:gd name="connsiteY26" fmla="*/ 3857257 h 3967017"/>
                <a:gd name="connsiteX27" fmla="*/ 736851 w 830917"/>
                <a:gd name="connsiteY27" fmla="*/ 3967017 h 3967017"/>
                <a:gd name="connsiteX0" fmla="*/ 815239 w 815239"/>
                <a:gd name="connsiteY0" fmla="*/ 0 h 3967017"/>
                <a:gd name="connsiteX1" fmla="*/ 674140 w 815239"/>
                <a:gd name="connsiteY1" fmla="*/ 31360 h 3967017"/>
                <a:gd name="connsiteX2" fmla="*/ 627107 w 815239"/>
                <a:gd name="connsiteY2" fmla="*/ 62719 h 3967017"/>
                <a:gd name="connsiteX3" fmla="*/ 564396 w 815239"/>
                <a:gd name="connsiteY3" fmla="*/ 94079 h 3967017"/>
                <a:gd name="connsiteX4" fmla="*/ 517363 w 815239"/>
                <a:gd name="connsiteY4" fmla="*/ 141119 h 3967017"/>
                <a:gd name="connsiteX5" fmla="*/ 454652 w 815239"/>
                <a:gd name="connsiteY5" fmla="*/ 172479 h 3967017"/>
                <a:gd name="connsiteX6" fmla="*/ 423297 w 815239"/>
                <a:gd name="connsiteY6" fmla="*/ 219519 h 3967017"/>
                <a:gd name="connsiteX7" fmla="*/ 376264 w 815239"/>
                <a:gd name="connsiteY7" fmla="*/ 250878 h 3967017"/>
                <a:gd name="connsiteX8" fmla="*/ 266520 w 815239"/>
                <a:gd name="connsiteY8" fmla="*/ 391998 h 3967017"/>
                <a:gd name="connsiteX9" fmla="*/ 219487 w 815239"/>
                <a:gd name="connsiteY9" fmla="*/ 454717 h 3967017"/>
                <a:gd name="connsiteX10" fmla="*/ 125421 w 815239"/>
                <a:gd name="connsiteY10" fmla="*/ 611516 h 3967017"/>
                <a:gd name="connsiteX11" fmla="*/ 31355 w 815239"/>
                <a:gd name="connsiteY11" fmla="*/ 721276 h 3967017"/>
                <a:gd name="connsiteX12" fmla="*/ 0 w 815239"/>
                <a:gd name="connsiteY12" fmla="*/ 1442551 h 3967017"/>
                <a:gd name="connsiteX13" fmla="*/ 31355 w 815239"/>
                <a:gd name="connsiteY13" fmla="*/ 1615030 h 3967017"/>
                <a:gd name="connsiteX14" fmla="*/ 62711 w 815239"/>
                <a:gd name="connsiteY14" fmla="*/ 1693430 h 3967017"/>
                <a:gd name="connsiteX15" fmla="*/ 78388 w 815239"/>
                <a:gd name="connsiteY15" fmla="*/ 1771829 h 3967017"/>
                <a:gd name="connsiteX16" fmla="*/ 94066 w 815239"/>
                <a:gd name="connsiteY16" fmla="*/ 2947823 h 3967017"/>
                <a:gd name="connsiteX17" fmla="*/ 172454 w 815239"/>
                <a:gd name="connsiteY17" fmla="*/ 3151661 h 3967017"/>
                <a:gd name="connsiteX18" fmla="*/ 203810 w 815239"/>
                <a:gd name="connsiteY18" fmla="*/ 3198701 h 3967017"/>
                <a:gd name="connsiteX19" fmla="*/ 250843 w 815239"/>
                <a:gd name="connsiteY19" fmla="*/ 3308461 h 3967017"/>
                <a:gd name="connsiteX20" fmla="*/ 423297 w 815239"/>
                <a:gd name="connsiteY20" fmla="*/ 3496619 h 3967017"/>
                <a:gd name="connsiteX21" fmla="*/ 501685 w 815239"/>
                <a:gd name="connsiteY21" fmla="*/ 3575019 h 3967017"/>
                <a:gd name="connsiteX22" fmla="*/ 548718 w 815239"/>
                <a:gd name="connsiteY22" fmla="*/ 3622059 h 3967017"/>
                <a:gd name="connsiteX23" fmla="*/ 611429 w 815239"/>
                <a:gd name="connsiteY23" fmla="*/ 3716138 h 3967017"/>
                <a:gd name="connsiteX24" fmla="*/ 642784 w 815239"/>
                <a:gd name="connsiteY24" fmla="*/ 3810218 h 3967017"/>
                <a:gd name="connsiteX25" fmla="*/ 658462 w 815239"/>
                <a:gd name="connsiteY25" fmla="*/ 3857257 h 3967017"/>
                <a:gd name="connsiteX26" fmla="*/ 721173 w 815239"/>
                <a:gd name="connsiteY26" fmla="*/ 3967017 h 3967017"/>
                <a:gd name="connsiteX0" fmla="*/ 819428 w 819428"/>
                <a:gd name="connsiteY0" fmla="*/ 0 h 3967017"/>
                <a:gd name="connsiteX1" fmla="*/ 678329 w 819428"/>
                <a:gd name="connsiteY1" fmla="*/ 31360 h 3967017"/>
                <a:gd name="connsiteX2" fmla="*/ 631296 w 819428"/>
                <a:gd name="connsiteY2" fmla="*/ 62719 h 3967017"/>
                <a:gd name="connsiteX3" fmla="*/ 568585 w 819428"/>
                <a:gd name="connsiteY3" fmla="*/ 94079 h 3967017"/>
                <a:gd name="connsiteX4" fmla="*/ 521552 w 819428"/>
                <a:gd name="connsiteY4" fmla="*/ 141119 h 3967017"/>
                <a:gd name="connsiteX5" fmla="*/ 458841 w 819428"/>
                <a:gd name="connsiteY5" fmla="*/ 172479 h 3967017"/>
                <a:gd name="connsiteX6" fmla="*/ 427486 w 819428"/>
                <a:gd name="connsiteY6" fmla="*/ 219519 h 3967017"/>
                <a:gd name="connsiteX7" fmla="*/ 380453 w 819428"/>
                <a:gd name="connsiteY7" fmla="*/ 250878 h 3967017"/>
                <a:gd name="connsiteX8" fmla="*/ 270709 w 819428"/>
                <a:gd name="connsiteY8" fmla="*/ 391998 h 3967017"/>
                <a:gd name="connsiteX9" fmla="*/ 223676 w 819428"/>
                <a:gd name="connsiteY9" fmla="*/ 454717 h 3967017"/>
                <a:gd name="connsiteX10" fmla="*/ 129610 w 819428"/>
                <a:gd name="connsiteY10" fmla="*/ 611516 h 3967017"/>
                <a:gd name="connsiteX11" fmla="*/ 4189 w 819428"/>
                <a:gd name="connsiteY11" fmla="*/ 1442551 h 3967017"/>
                <a:gd name="connsiteX12" fmla="*/ 35544 w 819428"/>
                <a:gd name="connsiteY12" fmla="*/ 1615030 h 3967017"/>
                <a:gd name="connsiteX13" fmla="*/ 66900 w 819428"/>
                <a:gd name="connsiteY13" fmla="*/ 1693430 h 3967017"/>
                <a:gd name="connsiteX14" fmla="*/ 82577 w 819428"/>
                <a:gd name="connsiteY14" fmla="*/ 1771829 h 3967017"/>
                <a:gd name="connsiteX15" fmla="*/ 98255 w 819428"/>
                <a:gd name="connsiteY15" fmla="*/ 2947823 h 3967017"/>
                <a:gd name="connsiteX16" fmla="*/ 176643 w 819428"/>
                <a:gd name="connsiteY16" fmla="*/ 3151661 h 3967017"/>
                <a:gd name="connsiteX17" fmla="*/ 207999 w 819428"/>
                <a:gd name="connsiteY17" fmla="*/ 3198701 h 3967017"/>
                <a:gd name="connsiteX18" fmla="*/ 255032 w 819428"/>
                <a:gd name="connsiteY18" fmla="*/ 3308461 h 3967017"/>
                <a:gd name="connsiteX19" fmla="*/ 427486 w 819428"/>
                <a:gd name="connsiteY19" fmla="*/ 3496619 h 3967017"/>
                <a:gd name="connsiteX20" fmla="*/ 505874 w 819428"/>
                <a:gd name="connsiteY20" fmla="*/ 3575019 h 3967017"/>
                <a:gd name="connsiteX21" fmla="*/ 552907 w 819428"/>
                <a:gd name="connsiteY21" fmla="*/ 3622059 h 3967017"/>
                <a:gd name="connsiteX22" fmla="*/ 615618 w 819428"/>
                <a:gd name="connsiteY22" fmla="*/ 3716138 h 3967017"/>
                <a:gd name="connsiteX23" fmla="*/ 646973 w 819428"/>
                <a:gd name="connsiteY23" fmla="*/ 3810218 h 3967017"/>
                <a:gd name="connsiteX24" fmla="*/ 662651 w 819428"/>
                <a:gd name="connsiteY24" fmla="*/ 3857257 h 3967017"/>
                <a:gd name="connsiteX25" fmla="*/ 725362 w 819428"/>
                <a:gd name="connsiteY25" fmla="*/ 3967017 h 3967017"/>
                <a:gd name="connsiteX0" fmla="*/ 819292 w 819292"/>
                <a:gd name="connsiteY0" fmla="*/ 0 h 3967017"/>
                <a:gd name="connsiteX1" fmla="*/ 678193 w 819292"/>
                <a:gd name="connsiteY1" fmla="*/ 31360 h 3967017"/>
                <a:gd name="connsiteX2" fmla="*/ 631160 w 819292"/>
                <a:gd name="connsiteY2" fmla="*/ 62719 h 3967017"/>
                <a:gd name="connsiteX3" fmla="*/ 568449 w 819292"/>
                <a:gd name="connsiteY3" fmla="*/ 94079 h 3967017"/>
                <a:gd name="connsiteX4" fmla="*/ 521416 w 819292"/>
                <a:gd name="connsiteY4" fmla="*/ 141119 h 3967017"/>
                <a:gd name="connsiteX5" fmla="*/ 458705 w 819292"/>
                <a:gd name="connsiteY5" fmla="*/ 172479 h 3967017"/>
                <a:gd name="connsiteX6" fmla="*/ 427350 w 819292"/>
                <a:gd name="connsiteY6" fmla="*/ 219519 h 3967017"/>
                <a:gd name="connsiteX7" fmla="*/ 380317 w 819292"/>
                <a:gd name="connsiteY7" fmla="*/ 250878 h 3967017"/>
                <a:gd name="connsiteX8" fmla="*/ 270573 w 819292"/>
                <a:gd name="connsiteY8" fmla="*/ 391998 h 3967017"/>
                <a:gd name="connsiteX9" fmla="*/ 223540 w 819292"/>
                <a:gd name="connsiteY9" fmla="*/ 454717 h 3967017"/>
                <a:gd name="connsiteX10" fmla="*/ 129474 w 819292"/>
                <a:gd name="connsiteY10" fmla="*/ 611516 h 3967017"/>
                <a:gd name="connsiteX11" fmla="*/ 4053 w 819292"/>
                <a:gd name="connsiteY11" fmla="*/ 1442551 h 3967017"/>
                <a:gd name="connsiteX12" fmla="*/ 35408 w 819292"/>
                <a:gd name="connsiteY12" fmla="*/ 1615030 h 3967017"/>
                <a:gd name="connsiteX13" fmla="*/ 82441 w 819292"/>
                <a:gd name="connsiteY13" fmla="*/ 1771829 h 3967017"/>
                <a:gd name="connsiteX14" fmla="*/ 98119 w 819292"/>
                <a:gd name="connsiteY14" fmla="*/ 2947823 h 3967017"/>
                <a:gd name="connsiteX15" fmla="*/ 176507 w 819292"/>
                <a:gd name="connsiteY15" fmla="*/ 3151661 h 3967017"/>
                <a:gd name="connsiteX16" fmla="*/ 207863 w 819292"/>
                <a:gd name="connsiteY16" fmla="*/ 3198701 h 3967017"/>
                <a:gd name="connsiteX17" fmla="*/ 254896 w 819292"/>
                <a:gd name="connsiteY17" fmla="*/ 3308461 h 3967017"/>
                <a:gd name="connsiteX18" fmla="*/ 427350 w 819292"/>
                <a:gd name="connsiteY18" fmla="*/ 3496619 h 3967017"/>
                <a:gd name="connsiteX19" fmla="*/ 505738 w 819292"/>
                <a:gd name="connsiteY19" fmla="*/ 3575019 h 3967017"/>
                <a:gd name="connsiteX20" fmla="*/ 552771 w 819292"/>
                <a:gd name="connsiteY20" fmla="*/ 3622059 h 3967017"/>
                <a:gd name="connsiteX21" fmla="*/ 615482 w 819292"/>
                <a:gd name="connsiteY21" fmla="*/ 3716138 h 3967017"/>
                <a:gd name="connsiteX22" fmla="*/ 646837 w 819292"/>
                <a:gd name="connsiteY22" fmla="*/ 3810218 h 3967017"/>
                <a:gd name="connsiteX23" fmla="*/ 662515 w 819292"/>
                <a:gd name="connsiteY23" fmla="*/ 3857257 h 3967017"/>
                <a:gd name="connsiteX24" fmla="*/ 725226 w 819292"/>
                <a:gd name="connsiteY24" fmla="*/ 3967017 h 3967017"/>
                <a:gd name="connsiteX0" fmla="*/ 819512 w 819512"/>
                <a:gd name="connsiteY0" fmla="*/ 0 h 3967017"/>
                <a:gd name="connsiteX1" fmla="*/ 678413 w 819512"/>
                <a:gd name="connsiteY1" fmla="*/ 31360 h 3967017"/>
                <a:gd name="connsiteX2" fmla="*/ 631380 w 819512"/>
                <a:gd name="connsiteY2" fmla="*/ 62719 h 3967017"/>
                <a:gd name="connsiteX3" fmla="*/ 568669 w 819512"/>
                <a:gd name="connsiteY3" fmla="*/ 94079 h 3967017"/>
                <a:gd name="connsiteX4" fmla="*/ 521636 w 819512"/>
                <a:gd name="connsiteY4" fmla="*/ 141119 h 3967017"/>
                <a:gd name="connsiteX5" fmla="*/ 458925 w 819512"/>
                <a:gd name="connsiteY5" fmla="*/ 172479 h 3967017"/>
                <a:gd name="connsiteX6" fmla="*/ 427570 w 819512"/>
                <a:gd name="connsiteY6" fmla="*/ 219519 h 3967017"/>
                <a:gd name="connsiteX7" fmla="*/ 380537 w 819512"/>
                <a:gd name="connsiteY7" fmla="*/ 250878 h 3967017"/>
                <a:gd name="connsiteX8" fmla="*/ 270793 w 819512"/>
                <a:gd name="connsiteY8" fmla="*/ 391998 h 3967017"/>
                <a:gd name="connsiteX9" fmla="*/ 223760 w 819512"/>
                <a:gd name="connsiteY9" fmla="*/ 454717 h 3967017"/>
                <a:gd name="connsiteX10" fmla="*/ 129694 w 819512"/>
                <a:gd name="connsiteY10" fmla="*/ 611516 h 3967017"/>
                <a:gd name="connsiteX11" fmla="*/ 4273 w 819512"/>
                <a:gd name="connsiteY11" fmla="*/ 1442551 h 3967017"/>
                <a:gd name="connsiteX12" fmla="*/ 35628 w 819512"/>
                <a:gd name="connsiteY12" fmla="*/ 1615030 h 3967017"/>
                <a:gd name="connsiteX13" fmla="*/ 98339 w 819512"/>
                <a:gd name="connsiteY13" fmla="*/ 2947823 h 3967017"/>
                <a:gd name="connsiteX14" fmla="*/ 176727 w 819512"/>
                <a:gd name="connsiteY14" fmla="*/ 3151661 h 3967017"/>
                <a:gd name="connsiteX15" fmla="*/ 208083 w 819512"/>
                <a:gd name="connsiteY15" fmla="*/ 3198701 h 3967017"/>
                <a:gd name="connsiteX16" fmla="*/ 255116 w 819512"/>
                <a:gd name="connsiteY16" fmla="*/ 3308461 h 3967017"/>
                <a:gd name="connsiteX17" fmla="*/ 427570 w 819512"/>
                <a:gd name="connsiteY17" fmla="*/ 3496619 h 3967017"/>
                <a:gd name="connsiteX18" fmla="*/ 505958 w 819512"/>
                <a:gd name="connsiteY18" fmla="*/ 3575019 h 3967017"/>
                <a:gd name="connsiteX19" fmla="*/ 552991 w 819512"/>
                <a:gd name="connsiteY19" fmla="*/ 3622059 h 3967017"/>
                <a:gd name="connsiteX20" fmla="*/ 615702 w 819512"/>
                <a:gd name="connsiteY20" fmla="*/ 3716138 h 3967017"/>
                <a:gd name="connsiteX21" fmla="*/ 647057 w 819512"/>
                <a:gd name="connsiteY21" fmla="*/ 3810218 h 3967017"/>
                <a:gd name="connsiteX22" fmla="*/ 662735 w 819512"/>
                <a:gd name="connsiteY22" fmla="*/ 3857257 h 3967017"/>
                <a:gd name="connsiteX23" fmla="*/ 725446 w 819512"/>
                <a:gd name="connsiteY23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423573 w 815515"/>
                <a:gd name="connsiteY16" fmla="*/ 3496619 h 3967017"/>
                <a:gd name="connsiteX17" fmla="*/ 501961 w 815515"/>
                <a:gd name="connsiteY17" fmla="*/ 3575019 h 3967017"/>
                <a:gd name="connsiteX18" fmla="*/ 548994 w 815515"/>
                <a:gd name="connsiteY18" fmla="*/ 3622059 h 3967017"/>
                <a:gd name="connsiteX19" fmla="*/ 611705 w 815515"/>
                <a:gd name="connsiteY19" fmla="*/ 3716138 h 3967017"/>
                <a:gd name="connsiteX20" fmla="*/ 643060 w 815515"/>
                <a:gd name="connsiteY20" fmla="*/ 3810218 h 3967017"/>
                <a:gd name="connsiteX21" fmla="*/ 658738 w 815515"/>
                <a:gd name="connsiteY21" fmla="*/ 3857257 h 3967017"/>
                <a:gd name="connsiteX22" fmla="*/ 721449 w 815515"/>
                <a:gd name="connsiteY22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423573 w 815515"/>
                <a:gd name="connsiteY16" fmla="*/ 3496619 h 3967017"/>
                <a:gd name="connsiteX17" fmla="*/ 501961 w 815515"/>
                <a:gd name="connsiteY17" fmla="*/ 3575019 h 3967017"/>
                <a:gd name="connsiteX18" fmla="*/ 611705 w 815515"/>
                <a:gd name="connsiteY18" fmla="*/ 3716138 h 3967017"/>
                <a:gd name="connsiteX19" fmla="*/ 643060 w 815515"/>
                <a:gd name="connsiteY19" fmla="*/ 3810218 h 3967017"/>
                <a:gd name="connsiteX20" fmla="*/ 658738 w 815515"/>
                <a:gd name="connsiteY20" fmla="*/ 3857257 h 3967017"/>
                <a:gd name="connsiteX21" fmla="*/ 721449 w 815515"/>
                <a:gd name="connsiteY21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501961 w 815515"/>
                <a:gd name="connsiteY16" fmla="*/ 3575019 h 3967017"/>
                <a:gd name="connsiteX17" fmla="*/ 611705 w 815515"/>
                <a:gd name="connsiteY17" fmla="*/ 3716138 h 3967017"/>
                <a:gd name="connsiteX18" fmla="*/ 643060 w 815515"/>
                <a:gd name="connsiteY18" fmla="*/ 3810218 h 3967017"/>
                <a:gd name="connsiteX19" fmla="*/ 658738 w 815515"/>
                <a:gd name="connsiteY19" fmla="*/ 3857257 h 3967017"/>
                <a:gd name="connsiteX20" fmla="*/ 721449 w 815515"/>
                <a:gd name="connsiteY20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611705 w 815515"/>
                <a:gd name="connsiteY16" fmla="*/ 3716138 h 3967017"/>
                <a:gd name="connsiteX17" fmla="*/ 643060 w 815515"/>
                <a:gd name="connsiteY17" fmla="*/ 3810218 h 3967017"/>
                <a:gd name="connsiteX18" fmla="*/ 658738 w 815515"/>
                <a:gd name="connsiteY18" fmla="*/ 3857257 h 3967017"/>
                <a:gd name="connsiteX19" fmla="*/ 721449 w 815515"/>
                <a:gd name="connsiteY19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643060 w 815515"/>
                <a:gd name="connsiteY16" fmla="*/ 3810218 h 3967017"/>
                <a:gd name="connsiteX17" fmla="*/ 658738 w 815515"/>
                <a:gd name="connsiteY17" fmla="*/ 3857257 h 3967017"/>
                <a:gd name="connsiteX18" fmla="*/ 721449 w 815515"/>
                <a:gd name="connsiteY18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643060 w 815515"/>
                <a:gd name="connsiteY15" fmla="*/ 3810218 h 3967017"/>
                <a:gd name="connsiteX16" fmla="*/ 658738 w 815515"/>
                <a:gd name="connsiteY16" fmla="*/ 3857257 h 3967017"/>
                <a:gd name="connsiteX17" fmla="*/ 721449 w 815515"/>
                <a:gd name="connsiteY17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643060 w 815515"/>
                <a:gd name="connsiteY14" fmla="*/ 3810218 h 3967017"/>
                <a:gd name="connsiteX15" fmla="*/ 658738 w 815515"/>
                <a:gd name="connsiteY15" fmla="*/ 3857257 h 3967017"/>
                <a:gd name="connsiteX16" fmla="*/ 721449 w 815515"/>
                <a:gd name="connsiteY16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519954 w 817830"/>
                <a:gd name="connsiteY4" fmla="*/ 141119 h 3967017"/>
                <a:gd name="connsiteX5" fmla="*/ 457243 w 817830"/>
                <a:gd name="connsiteY5" fmla="*/ 172479 h 3967017"/>
                <a:gd name="connsiteX6" fmla="*/ 425888 w 817830"/>
                <a:gd name="connsiteY6" fmla="*/ 219519 h 3967017"/>
                <a:gd name="connsiteX7" fmla="*/ 378855 w 817830"/>
                <a:gd name="connsiteY7" fmla="*/ 250878 h 3967017"/>
                <a:gd name="connsiteX8" fmla="*/ 269111 w 817830"/>
                <a:gd name="connsiteY8" fmla="*/ 391998 h 3967017"/>
                <a:gd name="connsiteX9" fmla="*/ 222078 w 817830"/>
                <a:gd name="connsiteY9" fmla="*/ 454717 h 3967017"/>
                <a:gd name="connsiteX10" fmla="*/ 128012 w 817830"/>
                <a:gd name="connsiteY10" fmla="*/ 611516 h 3967017"/>
                <a:gd name="connsiteX11" fmla="*/ 2591 w 817830"/>
                <a:gd name="connsiteY11" fmla="*/ 1442551 h 3967017"/>
                <a:gd name="connsiteX12" fmla="*/ 96657 w 817830"/>
                <a:gd name="connsiteY12" fmla="*/ 2947823 h 3967017"/>
                <a:gd name="connsiteX13" fmla="*/ 645375 w 817830"/>
                <a:gd name="connsiteY13" fmla="*/ 3810218 h 3967017"/>
                <a:gd name="connsiteX14" fmla="*/ 661053 w 817830"/>
                <a:gd name="connsiteY14" fmla="*/ 3857257 h 3967017"/>
                <a:gd name="connsiteX15" fmla="*/ 723764 w 817830"/>
                <a:gd name="connsiteY15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519954 w 817830"/>
                <a:gd name="connsiteY4" fmla="*/ 141119 h 3967017"/>
                <a:gd name="connsiteX5" fmla="*/ 457243 w 817830"/>
                <a:gd name="connsiteY5" fmla="*/ 172479 h 3967017"/>
                <a:gd name="connsiteX6" fmla="*/ 425888 w 817830"/>
                <a:gd name="connsiteY6" fmla="*/ 219519 h 3967017"/>
                <a:gd name="connsiteX7" fmla="*/ 269111 w 817830"/>
                <a:gd name="connsiteY7" fmla="*/ 391998 h 3967017"/>
                <a:gd name="connsiteX8" fmla="*/ 222078 w 817830"/>
                <a:gd name="connsiteY8" fmla="*/ 454717 h 3967017"/>
                <a:gd name="connsiteX9" fmla="*/ 128012 w 817830"/>
                <a:gd name="connsiteY9" fmla="*/ 611516 h 3967017"/>
                <a:gd name="connsiteX10" fmla="*/ 2591 w 817830"/>
                <a:gd name="connsiteY10" fmla="*/ 1442551 h 3967017"/>
                <a:gd name="connsiteX11" fmla="*/ 96657 w 817830"/>
                <a:gd name="connsiteY11" fmla="*/ 2947823 h 3967017"/>
                <a:gd name="connsiteX12" fmla="*/ 645375 w 817830"/>
                <a:gd name="connsiteY12" fmla="*/ 3810218 h 3967017"/>
                <a:gd name="connsiteX13" fmla="*/ 661053 w 817830"/>
                <a:gd name="connsiteY13" fmla="*/ 3857257 h 3967017"/>
                <a:gd name="connsiteX14" fmla="*/ 723764 w 817830"/>
                <a:gd name="connsiteY14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425888 w 817830"/>
                <a:gd name="connsiteY5" fmla="*/ 219519 h 3967017"/>
                <a:gd name="connsiteX6" fmla="*/ 269111 w 817830"/>
                <a:gd name="connsiteY6" fmla="*/ 391998 h 3967017"/>
                <a:gd name="connsiteX7" fmla="*/ 222078 w 817830"/>
                <a:gd name="connsiteY7" fmla="*/ 454717 h 3967017"/>
                <a:gd name="connsiteX8" fmla="*/ 128012 w 817830"/>
                <a:gd name="connsiteY8" fmla="*/ 611516 h 3967017"/>
                <a:gd name="connsiteX9" fmla="*/ 2591 w 817830"/>
                <a:gd name="connsiteY9" fmla="*/ 1442551 h 3967017"/>
                <a:gd name="connsiteX10" fmla="*/ 96657 w 817830"/>
                <a:gd name="connsiteY10" fmla="*/ 2947823 h 3967017"/>
                <a:gd name="connsiteX11" fmla="*/ 645375 w 817830"/>
                <a:gd name="connsiteY11" fmla="*/ 3810218 h 3967017"/>
                <a:gd name="connsiteX12" fmla="*/ 661053 w 817830"/>
                <a:gd name="connsiteY12" fmla="*/ 3857257 h 3967017"/>
                <a:gd name="connsiteX13" fmla="*/ 723764 w 817830"/>
                <a:gd name="connsiteY13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425888 w 817830"/>
                <a:gd name="connsiteY5" fmla="*/ 219519 h 3967017"/>
                <a:gd name="connsiteX6" fmla="*/ 269111 w 817830"/>
                <a:gd name="connsiteY6" fmla="*/ 391998 h 3967017"/>
                <a:gd name="connsiteX7" fmla="*/ 128012 w 817830"/>
                <a:gd name="connsiteY7" fmla="*/ 611516 h 3967017"/>
                <a:gd name="connsiteX8" fmla="*/ 2591 w 817830"/>
                <a:gd name="connsiteY8" fmla="*/ 1442551 h 3967017"/>
                <a:gd name="connsiteX9" fmla="*/ 96657 w 817830"/>
                <a:gd name="connsiteY9" fmla="*/ 2947823 h 3967017"/>
                <a:gd name="connsiteX10" fmla="*/ 645375 w 817830"/>
                <a:gd name="connsiteY10" fmla="*/ 3810218 h 3967017"/>
                <a:gd name="connsiteX11" fmla="*/ 661053 w 817830"/>
                <a:gd name="connsiteY11" fmla="*/ 3857257 h 3967017"/>
                <a:gd name="connsiteX12" fmla="*/ 723764 w 817830"/>
                <a:gd name="connsiteY12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425888 w 817830"/>
                <a:gd name="connsiteY5" fmla="*/ 219519 h 3967017"/>
                <a:gd name="connsiteX6" fmla="*/ 128012 w 817830"/>
                <a:gd name="connsiteY6" fmla="*/ 611516 h 3967017"/>
                <a:gd name="connsiteX7" fmla="*/ 2591 w 817830"/>
                <a:gd name="connsiteY7" fmla="*/ 1442551 h 3967017"/>
                <a:gd name="connsiteX8" fmla="*/ 96657 w 817830"/>
                <a:gd name="connsiteY8" fmla="*/ 2947823 h 3967017"/>
                <a:gd name="connsiteX9" fmla="*/ 645375 w 817830"/>
                <a:gd name="connsiteY9" fmla="*/ 3810218 h 3967017"/>
                <a:gd name="connsiteX10" fmla="*/ 661053 w 817830"/>
                <a:gd name="connsiteY10" fmla="*/ 3857257 h 3967017"/>
                <a:gd name="connsiteX11" fmla="*/ 723764 w 817830"/>
                <a:gd name="connsiteY11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128012 w 817830"/>
                <a:gd name="connsiteY5" fmla="*/ 611516 h 3967017"/>
                <a:gd name="connsiteX6" fmla="*/ 2591 w 817830"/>
                <a:gd name="connsiteY6" fmla="*/ 1442551 h 3967017"/>
                <a:gd name="connsiteX7" fmla="*/ 96657 w 817830"/>
                <a:gd name="connsiteY7" fmla="*/ 2947823 h 3967017"/>
                <a:gd name="connsiteX8" fmla="*/ 645375 w 817830"/>
                <a:gd name="connsiteY8" fmla="*/ 3810218 h 3967017"/>
                <a:gd name="connsiteX9" fmla="*/ 661053 w 817830"/>
                <a:gd name="connsiteY9" fmla="*/ 3857257 h 3967017"/>
                <a:gd name="connsiteX10" fmla="*/ 723764 w 817830"/>
                <a:gd name="connsiteY10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128012 w 817830"/>
                <a:gd name="connsiteY4" fmla="*/ 611516 h 3967017"/>
                <a:gd name="connsiteX5" fmla="*/ 2591 w 817830"/>
                <a:gd name="connsiteY5" fmla="*/ 1442551 h 3967017"/>
                <a:gd name="connsiteX6" fmla="*/ 96657 w 817830"/>
                <a:gd name="connsiteY6" fmla="*/ 2947823 h 3967017"/>
                <a:gd name="connsiteX7" fmla="*/ 645375 w 817830"/>
                <a:gd name="connsiteY7" fmla="*/ 3810218 h 3967017"/>
                <a:gd name="connsiteX8" fmla="*/ 661053 w 817830"/>
                <a:gd name="connsiteY8" fmla="*/ 3857257 h 3967017"/>
                <a:gd name="connsiteX9" fmla="*/ 723764 w 817830"/>
                <a:gd name="connsiteY9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566987 w 817830"/>
                <a:gd name="connsiteY2" fmla="*/ 94079 h 3967017"/>
                <a:gd name="connsiteX3" fmla="*/ 128012 w 817830"/>
                <a:gd name="connsiteY3" fmla="*/ 611516 h 3967017"/>
                <a:gd name="connsiteX4" fmla="*/ 2591 w 817830"/>
                <a:gd name="connsiteY4" fmla="*/ 1442551 h 3967017"/>
                <a:gd name="connsiteX5" fmla="*/ 96657 w 817830"/>
                <a:gd name="connsiteY5" fmla="*/ 2947823 h 3967017"/>
                <a:gd name="connsiteX6" fmla="*/ 645375 w 817830"/>
                <a:gd name="connsiteY6" fmla="*/ 3810218 h 3967017"/>
                <a:gd name="connsiteX7" fmla="*/ 661053 w 817830"/>
                <a:gd name="connsiteY7" fmla="*/ 3857257 h 3967017"/>
                <a:gd name="connsiteX8" fmla="*/ 723764 w 817830"/>
                <a:gd name="connsiteY8" fmla="*/ 3967017 h 3967017"/>
                <a:gd name="connsiteX0" fmla="*/ 817830 w 817830"/>
                <a:gd name="connsiteY0" fmla="*/ 20700 h 3987717"/>
                <a:gd name="connsiteX1" fmla="*/ 676731 w 817830"/>
                <a:gd name="connsiteY1" fmla="*/ 52060 h 3987717"/>
                <a:gd name="connsiteX2" fmla="*/ 128012 w 817830"/>
                <a:gd name="connsiteY2" fmla="*/ 632216 h 3987717"/>
                <a:gd name="connsiteX3" fmla="*/ 2591 w 817830"/>
                <a:gd name="connsiteY3" fmla="*/ 1463251 h 3987717"/>
                <a:gd name="connsiteX4" fmla="*/ 96657 w 817830"/>
                <a:gd name="connsiteY4" fmla="*/ 2968523 h 3987717"/>
                <a:gd name="connsiteX5" fmla="*/ 645375 w 817830"/>
                <a:gd name="connsiteY5" fmla="*/ 3830918 h 3987717"/>
                <a:gd name="connsiteX6" fmla="*/ 661053 w 817830"/>
                <a:gd name="connsiteY6" fmla="*/ 3877957 h 3987717"/>
                <a:gd name="connsiteX7" fmla="*/ 723764 w 817830"/>
                <a:gd name="connsiteY7" fmla="*/ 3987717 h 3987717"/>
                <a:gd name="connsiteX0" fmla="*/ 817830 w 817830"/>
                <a:gd name="connsiteY0" fmla="*/ 0 h 3967017"/>
                <a:gd name="connsiteX1" fmla="*/ 128012 w 817830"/>
                <a:gd name="connsiteY1" fmla="*/ 611516 h 3967017"/>
                <a:gd name="connsiteX2" fmla="*/ 2591 w 817830"/>
                <a:gd name="connsiteY2" fmla="*/ 1442551 h 3967017"/>
                <a:gd name="connsiteX3" fmla="*/ 96657 w 817830"/>
                <a:gd name="connsiteY3" fmla="*/ 2947823 h 3967017"/>
                <a:gd name="connsiteX4" fmla="*/ 645375 w 817830"/>
                <a:gd name="connsiteY4" fmla="*/ 3810218 h 3967017"/>
                <a:gd name="connsiteX5" fmla="*/ 661053 w 817830"/>
                <a:gd name="connsiteY5" fmla="*/ 3857257 h 3967017"/>
                <a:gd name="connsiteX6" fmla="*/ 723764 w 817830"/>
                <a:gd name="connsiteY6" fmla="*/ 3967017 h 3967017"/>
                <a:gd name="connsiteX0" fmla="*/ 832416 w 832416"/>
                <a:gd name="connsiteY0" fmla="*/ 0 h 3967017"/>
                <a:gd name="connsiteX1" fmla="*/ 345606 w 832416"/>
                <a:gd name="connsiteY1" fmla="*/ 407678 h 3967017"/>
                <a:gd name="connsiteX2" fmla="*/ 17177 w 832416"/>
                <a:gd name="connsiteY2" fmla="*/ 1442551 h 3967017"/>
                <a:gd name="connsiteX3" fmla="*/ 111243 w 832416"/>
                <a:gd name="connsiteY3" fmla="*/ 2947823 h 3967017"/>
                <a:gd name="connsiteX4" fmla="*/ 659961 w 832416"/>
                <a:gd name="connsiteY4" fmla="*/ 3810218 h 3967017"/>
                <a:gd name="connsiteX5" fmla="*/ 675639 w 832416"/>
                <a:gd name="connsiteY5" fmla="*/ 3857257 h 3967017"/>
                <a:gd name="connsiteX6" fmla="*/ 738350 w 832416"/>
                <a:gd name="connsiteY6" fmla="*/ 3967017 h 3967017"/>
                <a:gd name="connsiteX0" fmla="*/ 833405 w 833405"/>
                <a:gd name="connsiteY0" fmla="*/ 0 h 3967017"/>
                <a:gd name="connsiteX1" fmla="*/ 360129 w 833405"/>
                <a:gd name="connsiteY1" fmla="*/ 533118 h 3967017"/>
                <a:gd name="connsiteX2" fmla="*/ 18166 w 833405"/>
                <a:gd name="connsiteY2" fmla="*/ 1442551 h 3967017"/>
                <a:gd name="connsiteX3" fmla="*/ 112232 w 833405"/>
                <a:gd name="connsiteY3" fmla="*/ 2947823 h 3967017"/>
                <a:gd name="connsiteX4" fmla="*/ 660950 w 833405"/>
                <a:gd name="connsiteY4" fmla="*/ 3810218 h 3967017"/>
                <a:gd name="connsiteX5" fmla="*/ 676628 w 833405"/>
                <a:gd name="connsiteY5" fmla="*/ 3857257 h 3967017"/>
                <a:gd name="connsiteX6" fmla="*/ 739339 w 833405"/>
                <a:gd name="connsiteY6" fmla="*/ 3967017 h 3967017"/>
                <a:gd name="connsiteX0" fmla="*/ 833884 w 833884"/>
                <a:gd name="connsiteY0" fmla="*/ 0 h 3967017"/>
                <a:gd name="connsiteX1" fmla="*/ 360608 w 833884"/>
                <a:gd name="connsiteY1" fmla="*/ 533118 h 3967017"/>
                <a:gd name="connsiteX2" fmla="*/ 18645 w 833884"/>
                <a:gd name="connsiteY2" fmla="*/ 1442551 h 3967017"/>
                <a:gd name="connsiteX3" fmla="*/ 112711 w 833884"/>
                <a:gd name="connsiteY3" fmla="*/ 2947823 h 3967017"/>
                <a:gd name="connsiteX4" fmla="*/ 677107 w 833884"/>
                <a:gd name="connsiteY4" fmla="*/ 3857257 h 3967017"/>
                <a:gd name="connsiteX5" fmla="*/ 739818 w 833884"/>
                <a:gd name="connsiteY5" fmla="*/ 3967017 h 3967017"/>
                <a:gd name="connsiteX0" fmla="*/ 835955 w 835955"/>
                <a:gd name="connsiteY0" fmla="*/ 0 h 3967017"/>
                <a:gd name="connsiteX1" fmla="*/ 362679 w 835955"/>
                <a:gd name="connsiteY1" fmla="*/ 533118 h 3967017"/>
                <a:gd name="connsiteX2" fmla="*/ 20716 w 835955"/>
                <a:gd name="connsiteY2" fmla="*/ 1442551 h 3967017"/>
                <a:gd name="connsiteX3" fmla="*/ 114782 w 835955"/>
                <a:gd name="connsiteY3" fmla="*/ 2947823 h 3967017"/>
                <a:gd name="connsiteX4" fmla="*/ 741889 w 835955"/>
                <a:gd name="connsiteY4" fmla="*/ 3967017 h 3967017"/>
                <a:gd name="connsiteX0" fmla="*/ 820627 w 820627"/>
                <a:gd name="connsiteY0" fmla="*/ 0 h 3967017"/>
                <a:gd name="connsiteX1" fmla="*/ 347351 w 820627"/>
                <a:gd name="connsiteY1" fmla="*/ 533118 h 3967017"/>
                <a:gd name="connsiteX2" fmla="*/ 5388 w 820627"/>
                <a:gd name="connsiteY2" fmla="*/ 1442551 h 3967017"/>
                <a:gd name="connsiteX3" fmla="*/ 180657 w 820627"/>
                <a:gd name="connsiteY3" fmla="*/ 3120302 h 3967017"/>
                <a:gd name="connsiteX4" fmla="*/ 726561 w 820627"/>
                <a:gd name="connsiteY4" fmla="*/ 3967017 h 3967017"/>
                <a:gd name="connsiteX0" fmla="*/ 820627 w 820627"/>
                <a:gd name="connsiteY0" fmla="*/ 0 h 3967017"/>
                <a:gd name="connsiteX1" fmla="*/ 347351 w 820627"/>
                <a:gd name="connsiteY1" fmla="*/ 533118 h 3967017"/>
                <a:gd name="connsiteX2" fmla="*/ 5388 w 820627"/>
                <a:gd name="connsiteY2" fmla="*/ 1803188 h 3967017"/>
                <a:gd name="connsiteX3" fmla="*/ 180657 w 820627"/>
                <a:gd name="connsiteY3" fmla="*/ 3120302 h 3967017"/>
                <a:gd name="connsiteX4" fmla="*/ 726561 w 820627"/>
                <a:gd name="connsiteY4" fmla="*/ 3967017 h 3967017"/>
                <a:gd name="connsiteX0" fmla="*/ 746203 w 746203"/>
                <a:gd name="connsiteY0" fmla="*/ 0 h 3967017"/>
                <a:gd name="connsiteX1" fmla="*/ 272927 w 746203"/>
                <a:gd name="connsiteY1" fmla="*/ 533118 h 3967017"/>
                <a:gd name="connsiteX2" fmla="*/ 12167 w 746203"/>
                <a:gd name="connsiteY2" fmla="*/ 1520950 h 3967017"/>
                <a:gd name="connsiteX3" fmla="*/ 106233 w 746203"/>
                <a:gd name="connsiteY3" fmla="*/ 3120302 h 3967017"/>
                <a:gd name="connsiteX4" fmla="*/ 652137 w 746203"/>
                <a:gd name="connsiteY4" fmla="*/ 3967017 h 3967017"/>
                <a:gd name="connsiteX0" fmla="*/ 735071 w 735071"/>
                <a:gd name="connsiteY0" fmla="*/ 0 h 3967017"/>
                <a:gd name="connsiteX1" fmla="*/ 261795 w 735071"/>
                <a:gd name="connsiteY1" fmla="*/ 533118 h 3967017"/>
                <a:gd name="connsiteX2" fmla="*/ 1035 w 735071"/>
                <a:gd name="connsiteY2" fmla="*/ 1520950 h 3967017"/>
                <a:gd name="connsiteX3" fmla="*/ 189838 w 735071"/>
                <a:gd name="connsiteY3" fmla="*/ 3245741 h 3967017"/>
                <a:gd name="connsiteX4" fmla="*/ 641005 w 735071"/>
                <a:gd name="connsiteY4" fmla="*/ 3967017 h 3967017"/>
                <a:gd name="connsiteX0" fmla="*/ 721659 w 721659"/>
                <a:gd name="connsiteY0" fmla="*/ 0 h 3967017"/>
                <a:gd name="connsiteX1" fmla="*/ 248383 w 721659"/>
                <a:gd name="connsiteY1" fmla="*/ 533118 h 3967017"/>
                <a:gd name="connsiteX2" fmla="*/ 1157 w 721659"/>
                <a:gd name="connsiteY2" fmla="*/ 2022707 h 3967017"/>
                <a:gd name="connsiteX3" fmla="*/ 176426 w 721659"/>
                <a:gd name="connsiteY3" fmla="*/ 3245741 h 3967017"/>
                <a:gd name="connsiteX4" fmla="*/ 627593 w 721659"/>
                <a:gd name="connsiteY4" fmla="*/ 3967017 h 3967017"/>
                <a:gd name="connsiteX0" fmla="*/ 721607 w 721607"/>
                <a:gd name="connsiteY0" fmla="*/ 0 h 3967017"/>
                <a:gd name="connsiteX1" fmla="*/ 248331 w 721607"/>
                <a:gd name="connsiteY1" fmla="*/ 533118 h 3967017"/>
                <a:gd name="connsiteX2" fmla="*/ 1105 w 721607"/>
                <a:gd name="connsiteY2" fmla="*/ 2022707 h 3967017"/>
                <a:gd name="connsiteX3" fmla="*/ 338780 w 721607"/>
                <a:gd name="connsiteY3" fmla="*/ 3465260 h 3967017"/>
                <a:gd name="connsiteX4" fmla="*/ 627541 w 721607"/>
                <a:gd name="connsiteY4" fmla="*/ 3967017 h 3967017"/>
                <a:gd name="connsiteX0" fmla="*/ 720587 w 720587"/>
                <a:gd name="connsiteY0" fmla="*/ 0 h 3967017"/>
                <a:gd name="connsiteX1" fmla="*/ 369115 w 720587"/>
                <a:gd name="connsiteY1" fmla="*/ 376319 h 3967017"/>
                <a:gd name="connsiteX2" fmla="*/ 85 w 720587"/>
                <a:gd name="connsiteY2" fmla="*/ 2022707 h 3967017"/>
                <a:gd name="connsiteX3" fmla="*/ 337760 w 720587"/>
                <a:gd name="connsiteY3" fmla="*/ 3465260 h 3967017"/>
                <a:gd name="connsiteX4" fmla="*/ 626521 w 720587"/>
                <a:gd name="connsiteY4" fmla="*/ 3967017 h 3967017"/>
                <a:gd name="connsiteX0" fmla="*/ 720587 w 720587"/>
                <a:gd name="connsiteY0" fmla="*/ 0 h 3967017"/>
                <a:gd name="connsiteX1" fmla="*/ 490510 w 720587"/>
                <a:gd name="connsiteY1" fmla="*/ 109759 h 3967017"/>
                <a:gd name="connsiteX2" fmla="*/ 369115 w 720587"/>
                <a:gd name="connsiteY2" fmla="*/ 376319 h 3967017"/>
                <a:gd name="connsiteX3" fmla="*/ 85 w 720587"/>
                <a:gd name="connsiteY3" fmla="*/ 2022707 h 3967017"/>
                <a:gd name="connsiteX4" fmla="*/ 337760 w 720587"/>
                <a:gd name="connsiteY4" fmla="*/ 3465260 h 3967017"/>
                <a:gd name="connsiteX5" fmla="*/ 626521 w 720587"/>
                <a:gd name="connsiteY5" fmla="*/ 3967017 h 3967017"/>
                <a:gd name="connsiteX0" fmla="*/ 720587 w 720587"/>
                <a:gd name="connsiteY0" fmla="*/ 0 h 3967017"/>
                <a:gd name="connsiteX1" fmla="*/ 558180 w 720587"/>
                <a:gd name="connsiteY1" fmla="*/ 172479 h 3967017"/>
                <a:gd name="connsiteX2" fmla="*/ 369115 w 720587"/>
                <a:gd name="connsiteY2" fmla="*/ 376319 h 3967017"/>
                <a:gd name="connsiteX3" fmla="*/ 85 w 720587"/>
                <a:gd name="connsiteY3" fmla="*/ 2022707 h 3967017"/>
                <a:gd name="connsiteX4" fmla="*/ 337760 w 720587"/>
                <a:gd name="connsiteY4" fmla="*/ 3465260 h 3967017"/>
                <a:gd name="connsiteX5" fmla="*/ 626521 w 720587"/>
                <a:gd name="connsiteY5" fmla="*/ 3967017 h 3967017"/>
                <a:gd name="connsiteX0" fmla="*/ 720587 w 720587"/>
                <a:gd name="connsiteY0" fmla="*/ 0 h 3967017"/>
                <a:gd name="connsiteX1" fmla="*/ 531111 w 720587"/>
                <a:gd name="connsiteY1" fmla="*/ 125439 h 3967017"/>
                <a:gd name="connsiteX2" fmla="*/ 369115 w 720587"/>
                <a:gd name="connsiteY2" fmla="*/ 376319 h 3967017"/>
                <a:gd name="connsiteX3" fmla="*/ 85 w 720587"/>
                <a:gd name="connsiteY3" fmla="*/ 2022707 h 3967017"/>
                <a:gd name="connsiteX4" fmla="*/ 337760 w 720587"/>
                <a:gd name="connsiteY4" fmla="*/ 3465260 h 3967017"/>
                <a:gd name="connsiteX5" fmla="*/ 626521 w 720587"/>
                <a:gd name="connsiteY5" fmla="*/ 3967017 h 3967017"/>
                <a:gd name="connsiteX0" fmla="*/ 720587 w 720587"/>
                <a:gd name="connsiteY0" fmla="*/ 0 h 3967017"/>
                <a:gd name="connsiteX1" fmla="*/ 369115 w 720587"/>
                <a:gd name="connsiteY1" fmla="*/ 376319 h 3967017"/>
                <a:gd name="connsiteX2" fmla="*/ 85 w 720587"/>
                <a:gd name="connsiteY2" fmla="*/ 2022707 h 3967017"/>
                <a:gd name="connsiteX3" fmla="*/ 337760 w 720587"/>
                <a:gd name="connsiteY3" fmla="*/ 3465260 h 3967017"/>
                <a:gd name="connsiteX4" fmla="*/ 626521 w 720587"/>
                <a:gd name="connsiteY4" fmla="*/ 3967017 h 3967017"/>
                <a:gd name="connsiteX0" fmla="*/ 585249 w 626521"/>
                <a:gd name="connsiteY0" fmla="*/ 0 h 3967017"/>
                <a:gd name="connsiteX1" fmla="*/ 369115 w 626521"/>
                <a:gd name="connsiteY1" fmla="*/ 376319 h 3967017"/>
                <a:gd name="connsiteX2" fmla="*/ 85 w 626521"/>
                <a:gd name="connsiteY2" fmla="*/ 2022707 h 3967017"/>
                <a:gd name="connsiteX3" fmla="*/ 337760 w 626521"/>
                <a:gd name="connsiteY3" fmla="*/ 3465260 h 3967017"/>
                <a:gd name="connsiteX4" fmla="*/ 626521 w 626521"/>
                <a:gd name="connsiteY4" fmla="*/ 3967017 h 3967017"/>
                <a:gd name="connsiteX0" fmla="*/ 2993070 w 2993070"/>
                <a:gd name="connsiteY0" fmla="*/ 0 h 4515814"/>
                <a:gd name="connsiteX1" fmla="*/ 381443 w 2993070"/>
                <a:gd name="connsiteY1" fmla="*/ 925116 h 4515814"/>
                <a:gd name="connsiteX2" fmla="*/ 12413 w 2993070"/>
                <a:gd name="connsiteY2" fmla="*/ 2571504 h 4515814"/>
                <a:gd name="connsiteX3" fmla="*/ 350088 w 2993070"/>
                <a:gd name="connsiteY3" fmla="*/ 4014057 h 4515814"/>
                <a:gd name="connsiteX4" fmla="*/ 638849 w 2993070"/>
                <a:gd name="connsiteY4" fmla="*/ 4515814 h 4515814"/>
                <a:gd name="connsiteX0" fmla="*/ 2665440 w 2665440"/>
                <a:gd name="connsiteY0" fmla="*/ 0 h 4515814"/>
                <a:gd name="connsiteX1" fmla="*/ 53813 w 2665440"/>
                <a:gd name="connsiteY1" fmla="*/ 925116 h 4515814"/>
                <a:gd name="connsiteX2" fmla="*/ 835161 w 2665440"/>
                <a:gd name="connsiteY2" fmla="*/ 1803189 h 4515814"/>
                <a:gd name="connsiteX3" fmla="*/ 22458 w 2665440"/>
                <a:gd name="connsiteY3" fmla="*/ 4014057 h 4515814"/>
                <a:gd name="connsiteX4" fmla="*/ 311219 w 2665440"/>
                <a:gd name="connsiteY4" fmla="*/ 4515814 h 4515814"/>
                <a:gd name="connsiteX0" fmla="*/ 2661344 w 2661344"/>
                <a:gd name="connsiteY0" fmla="*/ 0 h 4515814"/>
                <a:gd name="connsiteX1" fmla="*/ 1673780 w 2661344"/>
                <a:gd name="connsiteY1" fmla="*/ 658557 h 4515814"/>
                <a:gd name="connsiteX2" fmla="*/ 831065 w 2661344"/>
                <a:gd name="connsiteY2" fmla="*/ 1803189 h 4515814"/>
                <a:gd name="connsiteX3" fmla="*/ 18362 w 2661344"/>
                <a:gd name="connsiteY3" fmla="*/ 4014057 h 4515814"/>
                <a:gd name="connsiteX4" fmla="*/ 307123 w 2661344"/>
                <a:gd name="connsiteY4" fmla="*/ 4515814 h 4515814"/>
                <a:gd name="connsiteX0" fmla="*/ 2411936 w 2411936"/>
                <a:gd name="connsiteY0" fmla="*/ 0 h 4515814"/>
                <a:gd name="connsiteX1" fmla="*/ 1424372 w 2411936"/>
                <a:gd name="connsiteY1" fmla="*/ 658557 h 4515814"/>
                <a:gd name="connsiteX2" fmla="*/ 581657 w 2411936"/>
                <a:gd name="connsiteY2" fmla="*/ 1803189 h 4515814"/>
                <a:gd name="connsiteX3" fmla="*/ 134369 w 2411936"/>
                <a:gd name="connsiteY3" fmla="*/ 2900784 h 4515814"/>
                <a:gd name="connsiteX4" fmla="*/ 57715 w 2411936"/>
                <a:gd name="connsiteY4" fmla="*/ 4515814 h 4515814"/>
                <a:gd name="connsiteX0" fmla="*/ 2699873 w 2699873"/>
                <a:gd name="connsiteY0" fmla="*/ 0 h 4515814"/>
                <a:gd name="connsiteX1" fmla="*/ 1712309 w 2699873"/>
                <a:gd name="connsiteY1" fmla="*/ 658557 h 4515814"/>
                <a:gd name="connsiteX2" fmla="*/ 869594 w 2699873"/>
                <a:gd name="connsiteY2" fmla="*/ 1803189 h 4515814"/>
                <a:gd name="connsiteX3" fmla="*/ 16290 w 2699873"/>
                <a:gd name="connsiteY3" fmla="*/ 2900784 h 4515814"/>
                <a:gd name="connsiteX4" fmla="*/ 345652 w 2699873"/>
                <a:gd name="connsiteY4" fmla="*/ 4515814 h 4515814"/>
                <a:gd name="connsiteX0" fmla="*/ 2686591 w 2686591"/>
                <a:gd name="connsiteY0" fmla="*/ 0 h 4515814"/>
                <a:gd name="connsiteX1" fmla="*/ 1699027 w 2686591"/>
                <a:gd name="connsiteY1" fmla="*/ 658557 h 4515814"/>
                <a:gd name="connsiteX2" fmla="*/ 856312 w 2686591"/>
                <a:gd name="connsiteY2" fmla="*/ 1803189 h 4515814"/>
                <a:gd name="connsiteX3" fmla="*/ 209892 w 2686591"/>
                <a:gd name="connsiteY3" fmla="*/ 1364152 h 4515814"/>
                <a:gd name="connsiteX4" fmla="*/ 3008 w 2686591"/>
                <a:gd name="connsiteY4" fmla="*/ 2900784 h 4515814"/>
                <a:gd name="connsiteX5" fmla="*/ 332370 w 2686591"/>
                <a:gd name="connsiteY5" fmla="*/ 4515814 h 4515814"/>
                <a:gd name="connsiteX0" fmla="*/ 2686591 w 2686591"/>
                <a:gd name="connsiteY0" fmla="*/ 0 h 4515814"/>
                <a:gd name="connsiteX1" fmla="*/ 1468952 w 2686591"/>
                <a:gd name="connsiteY1" fmla="*/ 235200 h 4515814"/>
                <a:gd name="connsiteX2" fmla="*/ 856312 w 2686591"/>
                <a:gd name="connsiteY2" fmla="*/ 1803189 h 4515814"/>
                <a:gd name="connsiteX3" fmla="*/ 209892 w 2686591"/>
                <a:gd name="connsiteY3" fmla="*/ 1364152 h 4515814"/>
                <a:gd name="connsiteX4" fmla="*/ 3008 w 2686591"/>
                <a:gd name="connsiteY4" fmla="*/ 2900784 h 4515814"/>
                <a:gd name="connsiteX5" fmla="*/ 332370 w 2686591"/>
                <a:gd name="connsiteY5" fmla="*/ 4515814 h 4515814"/>
                <a:gd name="connsiteX0" fmla="*/ 2686591 w 2686591"/>
                <a:gd name="connsiteY0" fmla="*/ 0 h 4515814"/>
                <a:gd name="connsiteX1" fmla="*/ 1468952 w 2686591"/>
                <a:gd name="connsiteY1" fmla="*/ 235200 h 4515814"/>
                <a:gd name="connsiteX2" fmla="*/ 693905 w 2686591"/>
                <a:gd name="connsiteY2" fmla="*/ 783995 h 4515814"/>
                <a:gd name="connsiteX3" fmla="*/ 209892 w 2686591"/>
                <a:gd name="connsiteY3" fmla="*/ 1364152 h 4515814"/>
                <a:gd name="connsiteX4" fmla="*/ 3008 w 2686591"/>
                <a:gd name="connsiteY4" fmla="*/ 2900784 h 4515814"/>
                <a:gd name="connsiteX5" fmla="*/ 332370 w 2686591"/>
                <a:gd name="connsiteY5" fmla="*/ 4515814 h 4515814"/>
                <a:gd name="connsiteX0" fmla="*/ 2750296 w 2750296"/>
                <a:gd name="connsiteY0" fmla="*/ 0 h 4437414"/>
                <a:gd name="connsiteX1" fmla="*/ 1532657 w 2750296"/>
                <a:gd name="connsiteY1" fmla="*/ 235200 h 4437414"/>
                <a:gd name="connsiteX2" fmla="*/ 757610 w 2750296"/>
                <a:gd name="connsiteY2" fmla="*/ 783995 h 4437414"/>
                <a:gd name="connsiteX3" fmla="*/ 273597 w 2750296"/>
                <a:gd name="connsiteY3" fmla="*/ 1364152 h 4437414"/>
                <a:gd name="connsiteX4" fmla="*/ 66713 w 2750296"/>
                <a:gd name="connsiteY4" fmla="*/ 2900784 h 4437414"/>
                <a:gd name="connsiteX5" fmla="*/ 1397581 w 2750296"/>
                <a:gd name="connsiteY5" fmla="*/ 4437414 h 4437414"/>
                <a:gd name="connsiteX0" fmla="*/ 2750296 w 3150282"/>
                <a:gd name="connsiteY0" fmla="*/ 0 h 4437414"/>
                <a:gd name="connsiteX1" fmla="*/ 3061983 w 3150282"/>
                <a:gd name="connsiteY1" fmla="*/ 595838 h 4437414"/>
                <a:gd name="connsiteX2" fmla="*/ 757610 w 3150282"/>
                <a:gd name="connsiteY2" fmla="*/ 783995 h 4437414"/>
                <a:gd name="connsiteX3" fmla="*/ 273597 w 3150282"/>
                <a:gd name="connsiteY3" fmla="*/ 1364152 h 4437414"/>
                <a:gd name="connsiteX4" fmla="*/ 66713 w 3150282"/>
                <a:gd name="connsiteY4" fmla="*/ 2900784 h 4437414"/>
                <a:gd name="connsiteX5" fmla="*/ 1397581 w 3150282"/>
                <a:gd name="connsiteY5" fmla="*/ 4437414 h 4437414"/>
                <a:gd name="connsiteX0" fmla="*/ 2750296 w 3069912"/>
                <a:gd name="connsiteY0" fmla="*/ 0 h 4437414"/>
                <a:gd name="connsiteX1" fmla="*/ 3061983 w 3069912"/>
                <a:gd name="connsiteY1" fmla="*/ 595838 h 4437414"/>
                <a:gd name="connsiteX2" fmla="*/ 2706487 w 3069912"/>
                <a:gd name="connsiteY2" fmla="*/ 1850228 h 4437414"/>
                <a:gd name="connsiteX3" fmla="*/ 273597 w 3069912"/>
                <a:gd name="connsiteY3" fmla="*/ 1364152 h 4437414"/>
                <a:gd name="connsiteX4" fmla="*/ 66713 w 3069912"/>
                <a:gd name="connsiteY4" fmla="*/ 2900784 h 4437414"/>
                <a:gd name="connsiteX5" fmla="*/ 1397581 w 3069912"/>
                <a:gd name="connsiteY5" fmla="*/ 4437414 h 4437414"/>
                <a:gd name="connsiteX0" fmla="*/ 2698367 w 3010154"/>
                <a:gd name="connsiteY0" fmla="*/ 0 h 4437414"/>
                <a:gd name="connsiteX1" fmla="*/ 3010054 w 3010154"/>
                <a:gd name="connsiteY1" fmla="*/ 595838 h 4437414"/>
                <a:gd name="connsiteX2" fmla="*/ 2654558 w 3010154"/>
                <a:gd name="connsiteY2" fmla="*/ 1850228 h 4437414"/>
                <a:gd name="connsiteX3" fmla="*/ 2373553 w 3010154"/>
                <a:gd name="connsiteY3" fmla="*/ 3041902 h 4437414"/>
                <a:gd name="connsiteX4" fmla="*/ 14784 w 3010154"/>
                <a:gd name="connsiteY4" fmla="*/ 2900784 h 4437414"/>
                <a:gd name="connsiteX5" fmla="*/ 1345652 w 3010154"/>
                <a:gd name="connsiteY5" fmla="*/ 4437414 h 4437414"/>
                <a:gd name="connsiteX0" fmla="*/ 2698367 w 3176510"/>
                <a:gd name="connsiteY0" fmla="*/ 0 h 4437414"/>
                <a:gd name="connsiteX1" fmla="*/ 3010054 w 3176510"/>
                <a:gd name="connsiteY1" fmla="*/ 595838 h 4437414"/>
                <a:gd name="connsiteX2" fmla="*/ 3141777 w 3176510"/>
                <a:gd name="connsiteY2" fmla="*/ 1928628 h 4437414"/>
                <a:gd name="connsiteX3" fmla="*/ 2373553 w 3176510"/>
                <a:gd name="connsiteY3" fmla="*/ 3041902 h 4437414"/>
                <a:gd name="connsiteX4" fmla="*/ 14784 w 3176510"/>
                <a:gd name="connsiteY4" fmla="*/ 2900784 h 4437414"/>
                <a:gd name="connsiteX5" fmla="*/ 1345652 w 3176510"/>
                <a:gd name="connsiteY5" fmla="*/ 4437414 h 4437414"/>
                <a:gd name="connsiteX0" fmla="*/ 2701283 w 3172092"/>
                <a:gd name="connsiteY0" fmla="*/ 0 h 4437414"/>
                <a:gd name="connsiteX1" fmla="*/ 3012970 w 3172092"/>
                <a:gd name="connsiteY1" fmla="*/ 595838 h 4437414"/>
                <a:gd name="connsiteX2" fmla="*/ 3144693 w 3172092"/>
                <a:gd name="connsiteY2" fmla="*/ 1928628 h 4437414"/>
                <a:gd name="connsiteX3" fmla="*/ 2484741 w 3172092"/>
                <a:gd name="connsiteY3" fmla="*/ 3245740 h 4437414"/>
                <a:gd name="connsiteX4" fmla="*/ 17700 w 3172092"/>
                <a:gd name="connsiteY4" fmla="*/ 2900784 h 4437414"/>
                <a:gd name="connsiteX5" fmla="*/ 1348568 w 3172092"/>
                <a:gd name="connsiteY5" fmla="*/ 4437414 h 4437414"/>
                <a:gd name="connsiteX0" fmla="*/ 1384504 w 1855313"/>
                <a:gd name="connsiteY0" fmla="*/ 0 h 4437414"/>
                <a:gd name="connsiteX1" fmla="*/ 1696191 w 1855313"/>
                <a:gd name="connsiteY1" fmla="*/ 595838 h 4437414"/>
                <a:gd name="connsiteX2" fmla="*/ 1827914 w 1855313"/>
                <a:gd name="connsiteY2" fmla="*/ 1928628 h 4437414"/>
                <a:gd name="connsiteX3" fmla="*/ 1167962 w 1855313"/>
                <a:gd name="connsiteY3" fmla="*/ 3245740 h 4437414"/>
                <a:gd name="connsiteX4" fmla="*/ 392655 w 1855313"/>
                <a:gd name="connsiteY4" fmla="*/ 4014058 h 4437414"/>
                <a:gd name="connsiteX5" fmla="*/ 31789 w 1855313"/>
                <a:gd name="connsiteY5" fmla="*/ 4437414 h 4437414"/>
                <a:gd name="connsiteX0" fmla="*/ 1352715 w 1823524"/>
                <a:gd name="connsiteY0" fmla="*/ 0 h 4437414"/>
                <a:gd name="connsiteX1" fmla="*/ 1664402 w 1823524"/>
                <a:gd name="connsiteY1" fmla="*/ 595838 h 4437414"/>
                <a:gd name="connsiteX2" fmla="*/ 1796125 w 1823524"/>
                <a:gd name="connsiteY2" fmla="*/ 1928628 h 4437414"/>
                <a:gd name="connsiteX3" fmla="*/ 1136173 w 1823524"/>
                <a:gd name="connsiteY3" fmla="*/ 3245740 h 4437414"/>
                <a:gd name="connsiteX4" fmla="*/ 0 w 1823524"/>
                <a:gd name="connsiteY4" fmla="*/ 4437414 h 4437414"/>
                <a:gd name="connsiteX0" fmla="*/ 1352715 w 1798492"/>
                <a:gd name="connsiteY0" fmla="*/ 0 h 4437414"/>
                <a:gd name="connsiteX1" fmla="*/ 1796125 w 1798492"/>
                <a:gd name="connsiteY1" fmla="*/ 1928628 h 4437414"/>
                <a:gd name="connsiteX2" fmla="*/ 1136173 w 1798492"/>
                <a:gd name="connsiteY2" fmla="*/ 3245740 h 4437414"/>
                <a:gd name="connsiteX3" fmla="*/ 0 w 1798492"/>
                <a:gd name="connsiteY3" fmla="*/ 4437414 h 4437414"/>
                <a:gd name="connsiteX0" fmla="*/ 1352715 w 1597741"/>
                <a:gd name="connsiteY0" fmla="*/ 0 h 4437414"/>
                <a:gd name="connsiteX1" fmla="*/ 1593117 w 1597741"/>
                <a:gd name="connsiteY1" fmla="*/ 2069747 h 4437414"/>
                <a:gd name="connsiteX2" fmla="*/ 1136173 w 1597741"/>
                <a:gd name="connsiteY2" fmla="*/ 3245740 h 4437414"/>
                <a:gd name="connsiteX3" fmla="*/ 0 w 1597741"/>
                <a:gd name="connsiteY3" fmla="*/ 4437414 h 4437414"/>
                <a:gd name="connsiteX0" fmla="*/ 243151 w 1837751"/>
                <a:gd name="connsiteY0" fmla="*/ 0 h 3449579"/>
                <a:gd name="connsiteX1" fmla="*/ 483553 w 1837751"/>
                <a:gd name="connsiteY1" fmla="*/ 2069747 h 3449579"/>
                <a:gd name="connsiteX2" fmla="*/ 26609 w 1837751"/>
                <a:gd name="connsiteY2" fmla="*/ 3245740 h 3449579"/>
                <a:gd name="connsiteX3" fmla="*/ 1820833 w 1837751"/>
                <a:gd name="connsiteY3" fmla="*/ 3449579 h 3449579"/>
                <a:gd name="connsiteX0" fmla="*/ 0 w 1611723"/>
                <a:gd name="connsiteY0" fmla="*/ 0 h 3449579"/>
                <a:gd name="connsiteX1" fmla="*/ 240402 w 1611723"/>
                <a:gd name="connsiteY1" fmla="*/ 2069747 h 3449579"/>
                <a:gd name="connsiteX2" fmla="*/ 1027873 w 1611723"/>
                <a:gd name="connsiteY2" fmla="*/ 1897268 h 3449579"/>
                <a:gd name="connsiteX3" fmla="*/ 1577682 w 1611723"/>
                <a:gd name="connsiteY3" fmla="*/ 3449579 h 3449579"/>
                <a:gd name="connsiteX0" fmla="*/ 0 w 1631042"/>
                <a:gd name="connsiteY0" fmla="*/ 0 h 3449579"/>
                <a:gd name="connsiteX1" fmla="*/ 240402 w 1631042"/>
                <a:gd name="connsiteY1" fmla="*/ 2069747 h 3449579"/>
                <a:gd name="connsiteX2" fmla="*/ 1027873 w 1631042"/>
                <a:gd name="connsiteY2" fmla="*/ 1897268 h 3449579"/>
                <a:gd name="connsiteX3" fmla="*/ 1577682 w 1631042"/>
                <a:gd name="connsiteY3" fmla="*/ 3449579 h 3449579"/>
                <a:gd name="connsiteX0" fmla="*/ 0 w 1577682"/>
                <a:gd name="connsiteY0" fmla="*/ 0 h 3449579"/>
                <a:gd name="connsiteX1" fmla="*/ 240402 w 1577682"/>
                <a:gd name="connsiteY1" fmla="*/ 2069747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123535 w 1577682"/>
                <a:gd name="connsiteY1" fmla="*/ 1615030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123535 w 1577682"/>
                <a:gd name="connsiteY1" fmla="*/ 1615030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123535 w 1577682"/>
                <a:gd name="connsiteY1" fmla="*/ 1615030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123535 w 1577682"/>
                <a:gd name="connsiteY1" fmla="*/ 1615030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123535 w 1577682"/>
                <a:gd name="connsiteY1" fmla="*/ 1615030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070012 w 1577682"/>
                <a:gd name="connsiteY1" fmla="*/ 1473911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070012 w 1577682"/>
                <a:gd name="connsiteY1" fmla="*/ 1473911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029870 w 1577682"/>
                <a:gd name="connsiteY1" fmla="*/ 1473911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936204 w 1577682"/>
                <a:gd name="connsiteY1" fmla="*/ 1535112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922823 w 1577682"/>
                <a:gd name="connsiteY1" fmla="*/ 1635031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922823 w 1577682"/>
                <a:gd name="connsiteY1" fmla="*/ 1635031 h 3449579"/>
                <a:gd name="connsiteX2" fmla="*/ 1577682 w 1577682"/>
                <a:gd name="connsiteY2" fmla="*/ 3449579 h 3449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7682" h="3449579">
                  <a:moveTo>
                    <a:pt x="0" y="0"/>
                  </a:moveTo>
                  <a:cubicBezTo>
                    <a:pt x="239566" y="370437"/>
                    <a:pt x="632133" y="973237"/>
                    <a:pt x="922823" y="1635031"/>
                  </a:cubicBezTo>
                  <a:cubicBezTo>
                    <a:pt x="1227376" y="2328386"/>
                    <a:pt x="1459651" y="3036675"/>
                    <a:pt x="1577682" y="3449579"/>
                  </a:cubicBezTo>
                </a:path>
              </a:pathLst>
            </a:custGeom>
            <a:ln w="76200" cmpd="sng">
              <a:solidFill>
                <a:srgbClr val="376092"/>
              </a:solidFill>
              <a:headEnd type="none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367839" y="6224091"/>
              <a:ext cx="7458688" cy="595154"/>
            </a:xfrm>
            <a:prstGeom prst="rect">
              <a:avLst/>
            </a:prstGeom>
            <a:noFill/>
            <a:ln w="76200">
              <a:solidFill>
                <a:srgbClr val="37609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25" name="直線コネクタ 24"/>
          <p:cNvCxnSpPr/>
          <p:nvPr/>
        </p:nvCxnSpPr>
        <p:spPr>
          <a:xfrm>
            <a:off x="216793" y="5054643"/>
            <a:ext cx="87479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280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Type conversion</a:t>
            </a:r>
            <a:r>
              <a:rPr kumimoji="1" lang="en-US" altLang="ja-JP" dirty="0" smtClean="0"/>
              <a:t> to </a:t>
            </a:r>
            <a:r>
              <a:rPr lang="en-US" altLang="ja-JP" dirty="0"/>
              <a:t>s</a:t>
            </a:r>
            <a:r>
              <a:rPr kumimoji="1" lang="en-US" altLang="ja-JP" dirty="0" smtClean="0"/>
              <a:t>orted </a:t>
            </a:r>
            <a:r>
              <a:rPr lang="en-US" altLang="ja-JP" dirty="0"/>
              <a:t>l</a:t>
            </a:r>
            <a:r>
              <a:rPr kumimoji="1" lang="en-US" altLang="ja-JP" dirty="0" smtClean="0"/>
              <a:t>ists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94839" y="1271437"/>
            <a:ext cx="6489894" cy="6735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en-US" altLang="ja-JP" dirty="0" smtClean="0">
                <a:latin typeface="Consolas"/>
                <a:cs typeface="Consolas"/>
              </a:rPr>
              <a:t>&lt;</a:t>
            </a:r>
            <a:r>
              <a:rPr kumimoji="1" lang="en-US" altLang="ja-JP" dirty="0" err="1" smtClean="0">
                <a:latin typeface="Consolas"/>
                <a:cs typeface="Consolas"/>
              </a:rPr>
              <a:t>slist</a:t>
            </a:r>
            <a:r>
              <a:rPr kumimoji="1" lang="en-US" altLang="ja-JP" dirty="0" smtClean="0">
                <a:latin typeface="Consolas"/>
                <a:cs typeface="Consolas"/>
              </a:rPr>
              <a:t> </a:t>
            </a:r>
            <a:r>
              <a:rPr lang="en-US" altLang="ja-JP" dirty="0">
                <a:latin typeface="Consolas"/>
                <a:ea typeface="ヒラギノ角ゴ Pro W3"/>
                <a:cs typeface="Consolas"/>
              </a:rPr>
              <a:t>⇐</a:t>
            </a:r>
            <a:r>
              <a:rPr kumimoji="1" lang="en-US" altLang="ja-JP" dirty="0" smtClean="0">
                <a:latin typeface="Consolas"/>
                <a:cs typeface="Consolas"/>
              </a:rPr>
              <a:t> </a:t>
            </a:r>
            <a:r>
              <a:rPr kumimoji="1" lang="en-US" altLang="ja-JP" dirty="0" err="1" smtClean="0">
                <a:latin typeface="Consolas"/>
                <a:cs typeface="Consolas"/>
              </a:rPr>
              <a:t>int</a:t>
            </a:r>
            <a:r>
              <a:rPr kumimoji="1" lang="en-US" altLang="ja-JP" dirty="0" smtClean="0">
                <a:latin typeface="Consolas"/>
                <a:cs typeface="Consolas"/>
              </a:rPr>
              <a:t> list&gt;</a:t>
            </a:r>
            <a:r>
              <a:rPr lang="en-US" altLang="ja-JP" baseline="30000" dirty="0">
                <a:latin typeface="Brush Script MT Italic"/>
                <a:cs typeface="Brush Script MT Italic"/>
              </a:rPr>
              <a:t>l</a:t>
            </a:r>
            <a:r>
              <a:rPr kumimoji="1" lang="en-US" altLang="ja-JP" dirty="0" smtClean="0">
                <a:latin typeface="Consolas"/>
                <a:cs typeface="Consolas"/>
              </a:rPr>
              <a:t> (1 :: [])</a:t>
            </a:r>
            <a:endParaRPr lang="en-US" altLang="ja-JP" baseline="30000" dirty="0">
              <a:latin typeface="Consolas"/>
              <a:cs typeface="Consolas"/>
            </a:endParaRPr>
          </a:p>
          <a:p>
            <a:pPr marL="0" indent="0">
              <a:buNone/>
            </a:pPr>
            <a:endParaRPr lang="en-US" altLang="ja-JP" sz="2800" dirty="0" smtClean="0">
              <a:cs typeface="Brush Script MT Italic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6517" y="5017403"/>
            <a:ext cx="86981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dirty="0" smtClean="0"/>
              <a:t> </a:t>
            </a:r>
            <a:r>
              <a:rPr lang="en-US" altLang="ja-JP" sz="3000" dirty="0" smtClean="0">
                <a:solidFill>
                  <a:srgbClr val="000000"/>
                </a:solidFill>
              </a:rPr>
              <a:t>type </a:t>
            </a:r>
            <a:r>
              <a:rPr lang="en-US" altLang="ja-JP" sz="3000" dirty="0" err="1">
                <a:solidFill>
                  <a:srgbClr val="000000"/>
                </a:solidFill>
              </a:rPr>
              <a:t>slist</a:t>
            </a:r>
            <a:r>
              <a:rPr lang="en-US" altLang="ja-JP" sz="3000" dirty="0">
                <a:solidFill>
                  <a:srgbClr val="000000"/>
                </a:solidFill>
              </a:rPr>
              <a:t> =</a:t>
            </a:r>
          </a:p>
          <a:p>
            <a:r>
              <a:rPr lang="ja-JP" altLang="en-US" sz="3000" dirty="0">
                <a:solidFill>
                  <a:srgbClr val="000000"/>
                </a:solidFill>
              </a:rPr>
              <a:t>    </a:t>
            </a:r>
            <a:r>
              <a:rPr lang="en-US" altLang="ja-JP" sz="3000" dirty="0">
                <a:solidFill>
                  <a:srgbClr val="000000"/>
                </a:solidFill>
              </a:rPr>
              <a:t>| </a:t>
            </a:r>
            <a:r>
              <a:rPr lang="en-US" altLang="ja-JP" sz="3000" dirty="0" err="1">
                <a:solidFill>
                  <a:srgbClr val="000000"/>
                </a:solidFill>
              </a:rPr>
              <a:t>SNil</a:t>
            </a:r>
            <a:r>
              <a:rPr lang="en-US" altLang="ja-JP" sz="3000" dirty="0">
                <a:solidFill>
                  <a:srgbClr val="000000"/>
                </a:solidFill>
              </a:rPr>
              <a:t>     of unit</a:t>
            </a:r>
          </a:p>
          <a:p>
            <a:r>
              <a:rPr lang="en-US" altLang="ja-JP" sz="3000" dirty="0">
                <a:solidFill>
                  <a:srgbClr val="000000"/>
                </a:solidFill>
              </a:rPr>
              <a:t>    | </a:t>
            </a:r>
            <a:r>
              <a:rPr lang="en-US" altLang="ja-JP" sz="3000" dirty="0" err="1">
                <a:solidFill>
                  <a:srgbClr val="000000"/>
                </a:solidFill>
              </a:rPr>
              <a:t>SCons</a:t>
            </a:r>
            <a:r>
              <a:rPr lang="en-US" altLang="ja-JP" sz="3000" dirty="0">
                <a:solidFill>
                  <a:srgbClr val="000000"/>
                </a:solidFill>
              </a:rPr>
              <a:t> of </a:t>
            </a:r>
            <a:r>
              <a:rPr lang="en-US" altLang="ja-JP" sz="3000" dirty="0" err="1">
                <a:solidFill>
                  <a:srgbClr val="000000"/>
                </a:solidFill>
              </a:rPr>
              <a:t>x:int</a:t>
            </a:r>
            <a:r>
              <a:rPr lang="en-US" altLang="ja-JP" sz="3000" dirty="0">
                <a:solidFill>
                  <a:srgbClr val="000000"/>
                </a:solidFill>
              </a:rPr>
              <a:t> * { </a:t>
            </a:r>
            <a:r>
              <a:rPr lang="en-US" altLang="ja-JP" sz="3000" dirty="0" err="1">
                <a:solidFill>
                  <a:srgbClr val="000000"/>
                </a:solidFill>
              </a:rPr>
              <a:t>xs:slist</a:t>
            </a:r>
            <a:r>
              <a:rPr lang="en-US" altLang="ja-JP" sz="3000" dirty="0">
                <a:solidFill>
                  <a:srgbClr val="000000"/>
                </a:solidFill>
              </a:rPr>
              <a:t> | </a:t>
            </a:r>
            <a:r>
              <a:rPr lang="en-US" altLang="ja-JP" sz="3000" dirty="0" smtClean="0">
                <a:solidFill>
                  <a:srgbClr val="000000"/>
                </a:solidFill>
              </a:rPr>
              <a:t>(nil </a:t>
            </a:r>
            <a:r>
              <a:rPr lang="en-US" altLang="ja-JP" sz="3000" dirty="0" err="1" smtClean="0">
                <a:solidFill>
                  <a:srgbClr val="000000"/>
                </a:solidFill>
              </a:rPr>
              <a:t>xs</a:t>
            </a:r>
            <a:r>
              <a:rPr lang="en-US" altLang="ja-JP" sz="3000" dirty="0" smtClean="0">
                <a:solidFill>
                  <a:srgbClr val="000000"/>
                </a:solidFill>
              </a:rPr>
              <a:t>) </a:t>
            </a:r>
            <a:r>
              <a:rPr lang="en-US" altLang="ja-JP" sz="2800" dirty="0" smtClean="0">
                <a:solidFill>
                  <a:srgbClr val="000000"/>
                </a:solidFill>
              </a:rPr>
              <a:t>or</a:t>
            </a:r>
            <a:r>
              <a:rPr lang="en-US" altLang="ja-JP" sz="3000" dirty="0" smtClean="0">
                <a:solidFill>
                  <a:srgbClr val="000000"/>
                </a:solidFill>
              </a:rPr>
              <a:t> (x </a:t>
            </a:r>
            <a:r>
              <a:rPr lang="en-US" altLang="ja-JP" sz="3000" dirty="0">
                <a:solidFill>
                  <a:srgbClr val="000000"/>
                </a:solidFill>
              </a:rPr>
              <a:t>&lt; </a:t>
            </a:r>
            <a:r>
              <a:rPr lang="en-US" altLang="ja-JP" sz="3000" dirty="0" smtClean="0">
                <a:solidFill>
                  <a:srgbClr val="000000"/>
                </a:solidFill>
              </a:rPr>
              <a:t>head</a:t>
            </a:r>
            <a:r>
              <a:rPr lang="ja-JP" altLang="en-US" sz="3000" dirty="0" smtClean="0">
                <a:solidFill>
                  <a:srgbClr val="000000"/>
                </a:solidFill>
              </a:rPr>
              <a:t> </a:t>
            </a:r>
            <a:r>
              <a:rPr lang="en-US" altLang="ja-JP" sz="3000" dirty="0" err="1" smtClean="0">
                <a:solidFill>
                  <a:srgbClr val="000000"/>
                </a:solidFill>
              </a:rPr>
              <a:t>xs</a:t>
            </a:r>
            <a:r>
              <a:rPr lang="en-US" altLang="ja-JP" sz="3000" dirty="0" smtClean="0">
                <a:solidFill>
                  <a:srgbClr val="000000"/>
                </a:solidFill>
              </a:rPr>
              <a:t>) }</a:t>
            </a:r>
            <a:endParaRPr lang="en-US" altLang="ja-JP" sz="3000" dirty="0">
              <a:solidFill>
                <a:srgbClr val="000000"/>
              </a:solidFill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216793" y="5054643"/>
            <a:ext cx="87479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図形グループ 6"/>
          <p:cNvGrpSpPr/>
          <p:nvPr/>
        </p:nvGrpSpPr>
        <p:grpSpPr>
          <a:xfrm>
            <a:off x="759104" y="1754098"/>
            <a:ext cx="5850465" cy="693633"/>
            <a:chOff x="759104" y="1914120"/>
            <a:chExt cx="5850465" cy="693633"/>
          </a:xfrm>
        </p:grpSpPr>
        <p:sp>
          <p:nvSpPr>
            <p:cNvPr id="10" name="コンテンツ プレースホルダー 2"/>
            <p:cNvSpPr txBox="1">
              <a:spLocks/>
            </p:cNvSpPr>
            <p:nvPr/>
          </p:nvSpPr>
          <p:spPr>
            <a:xfrm>
              <a:off x="1315621" y="1914120"/>
              <a:ext cx="5293948" cy="69363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sz="2800" dirty="0" err="1" smtClean="0">
                  <a:latin typeface="Consolas"/>
                  <a:cs typeface="Consolas"/>
                </a:rPr>
                <a:t>SCons</a:t>
              </a:r>
              <a:r>
                <a:rPr lang="en-US" altLang="ja-JP" sz="2800" dirty="0" smtClean="0">
                  <a:latin typeface="Consolas"/>
                  <a:cs typeface="Consolas"/>
                </a:rPr>
                <a:t> (&lt;T</a:t>
              </a:r>
              <a:r>
                <a:rPr lang="en-US" altLang="ja-JP" sz="2200" dirty="0" smtClean="0">
                  <a:latin typeface="Consolas"/>
                  <a:cs typeface="Consolas"/>
                </a:rPr>
                <a:t> </a:t>
              </a:r>
              <a:r>
                <a:rPr lang="en-US" altLang="ja-JP" sz="2800" dirty="0">
                  <a:latin typeface="Consolas"/>
                  <a:ea typeface="ヒラギノ角ゴ Pro W3"/>
                  <a:cs typeface="Consolas"/>
                </a:rPr>
                <a:t>⇐</a:t>
              </a:r>
              <a:r>
                <a:rPr lang="en-US" altLang="ja-JP" sz="2800" dirty="0" smtClean="0">
                  <a:latin typeface="Consolas"/>
                  <a:cs typeface="Consolas"/>
                </a:rPr>
                <a:t> </a:t>
              </a:r>
              <a:r>
                <a:rPr lang="en-US" altLang="ja-JP" sz="2800" dirty="0" err="1" smtClean="0">
                  <a:latin typeface="Consolas"/>
                  <a:cs typeface="Consolas"/>
                </a:rPr>
                <a:t>int</a:t>
              </a:r>
              <a:r>
                <a:rPr lang="en-US" altLang="ja-JP" sz="2800" dirty="0" smtClean="0">
                  <a:latin typeface="Consolas"/>
                  <a:cs typeface="Consolas"/>
                </a:rPr>
                <a:t> * </a:t>
              </a:r>
              <a:r>
                <a:rPr lang="en-US" altLang="ja-JP" sz="2800" dirty="0" err="1" smtClean="0">
                  <a:latin typeface="Consolas"/>
                  <a:cs typeface="Consolas"/>
                </a:rPr>
                <a:t>int</a:t>
              </a:r>
              <a:r>
                <a:rPr lang="en-US" altLang="ja-JP" sz="2800" dirty="0" smtClean="0">
                  <a:latin typeface="Consolas"/>
                  <a:cs typeface="Consolas"/>
                </a:rPr>
                <a:t> list&gt;</a:t>
              </a:r>
              <a:r>
                <a:rPr lang="en-US" altLang="ja-JP" sz="3600" baseline="30000" dirty="0" smtClean="0">
                  <a:latin typeface="Brush Script MT Italic"/>
                  <a:cs typeface="Brush Script MT Italic"/>
                </a:rPr>
                <a:t>l</a:t>
              </a:r>
              <a:r>
                <a:rPr lang="en-US" altLang="ja-JP" sz="2800" dirty="0" smtClean="0"/>
                <a:t> </a:t>
              </a:r>
              <a:r>
                <a:rPr lang="en-US" altLang="ja-JP" sz="2800" dirty="0" smtClean="0">
                  <a:cs typeface="Brush Script MT Italic"/>
                </a:rPr>
                <a:t> (1, []))</a:t>
              </a:r>
            </a:p>
          </p:txBody>
        </p:sp>
        <p:cxnSp>
          <p:nvCxnSpPr>
            <p:cNvPr id="33" name="直線矢印コネクタ 32"/>
            <p:cNvCxnSpPr/>
            <p:nvPr/>
          </p:nvCxnSpPr>
          <p:spPr>
            <a:xfrm>
              <a:off x="759104" y="2211549"/>
              <a:ext cx="535735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図形グループ 35"/>
          <p:cNvGrpSpPr/>
          <p:nvPr/>
        </p:nvGrpSpPr>
        <p:grpSpPr>
          <a:xfrm>
            <a:off x="747150" y="3046793"/>
            <a:ext cx="7656076" cy="1050240"/>
            <a:chOff x="348396" y="2465951"/>
            <a:chExt cx="5718862" cy="1050240"/>
          </a:xfrm>
        </p:grpSpPr>
        <p:sp>
          <p:nvSpPr>
            <p:cNvPr id="12" name="コンテンツ プレースホルダー 2"/>
            <p:cNvSpPr txBox="1">
              <a:spLocks/>
            </p:cNvSpPr>
            <p:nvPr/>
          </p:nvSpPr>
          <p:spPr>
            <a:xfrm>
              <a:off x="773310" y="2465951"/>
              <a:ext cx="5293948" cy="105024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sz="2800" dirty="0" err="1">
                  <a:cs typeface="Brush Script MT Italic"/>
                </a:rPr>
                <a:t>SCons</a:t>
              </a:r>
              <a:r>
                <a:rPr lang="en-US" altLang="ja-JP" sz="2800" dirty="0">
                  <a:cs typeface="Brush Script MT Italic"/>
                </a:rPr>
                <a:t> (1, </a:t>
              </a:r>
            </a:p>
            <a:p>
              <a:pPr marL="0" indent="0">
                <a:buNone/>
              </a:pPr>
              <a:r>
                <a:rPr lang="en-US" altLang="ja-JP" sz="2800" dirty="0">
                  <a:cs typeface="Brush Script MT Italic"/>
                </a:rPr>
                <a:t>                     </a:t>
              </a:r>
              <a:r>
                <a:rPr lang="en-US" altLang="ja-JP" sz="2800" dirty="0" smtClean="0">
                  <a:cs typeface="Brush Script MT Italic"/>
                </a:rPr>
                <a:t>(&lt;</a:t>
              </a:r>
              <a:r>
                <a:rPr lang="en-US" altLang="ja-JP" sz="2800" dirty="0" err="1" smtClean="0">
                  <a:cs typeface="Brush Script MT Italic"/>
                </a:rPr>
                <a:t>slist</a:t>
              </a:r>
              <a:r>
                <a:rPr lang="en-US" altLang="ja-JP" sz="2800" dirty="0" smtClean="0">
                  <a:cs typeface="Brush Script MT Italic"/>
                </a:rPr>
                <a:t> </a:t>
              </a:r>
              <a:r>
                <a:rPr lang="en-US" altLang="ja-JP" sz="2800" dirty="0">
                  <a:latin typeface="ヒラギノ角ゴ Pro W3"/>
                  <a:ea typeface="ヒラギノ角ゴ Pro W3"/>
                  <a:cs typeface="ヒラギノ角ゴ Pro W3"/>
                </a:rPr>
                <a:t>⇐</a:t>
              </a:r>
              <a:r>
                <a:rPr lang="en-US" altLang="ja-JP" sz="2800" dirty="0" smtClean="0">
                  <a:cs typeface="Brush Script MT Italic"/>
                </a:rPr>
                <a:t> </a:t>
              </a:r>
              <a:r>
                <a:rPr lang="en-US" altLang="ja-JP" sz="2800" dirty="0" err="1" smtClean="0">
                  <a:cs typeface="Brush Script MT Italic"/>
                </a:rPr>
                <a:t>int</a:t>
              </a:r>
              <a:r>
                <a:rPr lang="en-US" altLang="ja-JP" sz="2800" dirty="0" smtClean="0">
                  <a:cs typeface="Brush Script MT Italic"/>
                </a:rPr>
                <a:t> list&gt;</a:t>
              </a:r>
              <a:r>
                <a:rPr lang="en-US" altLang="ja-JP" sz="2800" baseline="30000" dirty="0" smtClean="0">
                  <a:latin typeface="Brush Script MT Italic"/>
                  <a:cs typeface="Brush Script MT Italic"/>
                </a:rPr>
                <a:t>l</a:t>
              </a:r>
              <a:r>
                <a:rPr lang="en-US" altLang="ja-JP" sz="2800" dirty="0" smtClean="0">
                  <a:latin typeface="Brush Script MT Italic"/>
                  <a:cs typeface="Brush Script MT Italic"/>
                </a:rPr>
                <a:t> </a:t>
              </a:r>
              <a:r>
                <a:rPr lang="en-US" altLang="ja-JP" sz="2800" dirty="0" smtClean="0">
                  <a:cs typeface="Brush Script MT Italic"/>
                </a:rPr>
                <a:t>[]))</a:t>
              </a:r>
            </a:p>
          </p:txBody>
        </p:sp>
        <p:cxnSp>
          <p:nvCxnSpPr>
            <p:cNvPr id="34" name="直線矢印コネクタ 33"/>
            <p:cNvCxnSpPr/>
            <p:nvPr/>
          </p:nvCxnSpPr>
          <p:spPr>
            <a:xfrm>
              <a:off x="348396" y="2755264"/>
              <a:ext cx="404131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図形グループ 36"/>
          <p:cNvGrpSpPr/>
          <p:nvPr/>
        </p:nvGrpSpPr>
        <p:grpSpPr>
          <a:xfrm>
            <a:off x="747150" y="4455090"/>
            <a:ext cx="5876953" cy="693633"/>
            <a:chOff x="392975" y="3086310"/>
            <a:chExt cx="5876953" cy="693633"/>
          </a:xfrm>
        </p:grpSpPr>
        <p:sp>
          <p:nvSpPr>
            <p:cNvPr id="13" name="コンテンツ プレースホルダー 2"/>
            <p:cNvSpPr txBox="1">
              <a:spLocks/>
            </p:cNvSpPr>
            <p:nvPr/>
          </p:nvSpPr>
          <p:spPr>
            <a:xfrm>
              <a:off x="975980" y="3086310"/>
              <a:ext cx="5293948" cy="69363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sz="2800" dirty="0" err="1">
                  <a:cs typeface="Brush Script MT Italic"/>
                </a:rPr>
                <a:t>SCons</a:t>
              </a:r>
              <a:r>
                <a:rPr lang="en-US" altLang="ja-JP" sz="2800" dirty="0">
                  <a:cs typeface="Brush Script MT Italic"/>
                </a:rPr>
                <a:t> (1, </a:t>
              </a:r>
              <a:r>
                <a:rPr lang="en-US" altLang="ja-JP" sz="2800" dirty="0" err="1">
                  <a:cs typeface="Brush Script MT Italic"/>
                </a:rPr>
                <a:t>SNil</a:t>
              </a:r>
              <a:r>
                <a:rPr lang="en-US" altLang="ja-JP" sz="2800" dirty="0">
                  <a:cs typeface="Brush Script MT Italic"/>
                </a:rPr>
                <a:t>)</a:t>
              </a:r>
              <a:endParaRPr lang="en-US" altLang="ja-JP" sz="2800" baseline="30000" dirty="0">
                <a:cs typeface="Brush Script MT Italic"/>
              </a:endParaRPr>
            </a:p>
            <a:p>
              <a:pPr marL="0" indent="0">
                <a:buFont typeface="Arial"/>
                <a:buNone/>
              </a:pPr>
              <a:endParaRPr lang="en-US" altLang="ja-JP" sz="2800" dirty="0" smtClean="0">
                <a:cs typeface="Brush Script MT Italic"/>
              </a:endParaRPr>
            </a:p>
          </p:txBody>
        </p:sp>
        <p:cxnSp>
          <p:nvCxnSpPr>
            <p:cNvPr id="35" name="直線矢印コネクタ 34"/>
            <p:cNvCxnSpPr/>
            <p:nvPr/>
          </p:nvCxnSpPr>
          <p:spPr>
            <a:xfrm>
              <a:off x="392975" y="3366780"/>
              <a:ext cx="541027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図形グループ 29"/>
          <p:cNvGrpSpPr/>
          <p:nvPr/>
        </p:nvGrpSpPr>
        <p:grpSpPr>
          <a:xfrm>
            <a:off x="778506" y="3611525"/>
            <a:ext cx="5301653" cy="2461305"/>
            <a:chOff x="778506" y="3611525"/>
            <a:chExt cx="5301653" cy="2461305"/>
          </a:xfrm>
        </p:grpSpPr>
        <p:sp>
          <p:nvSpPr>
            <p:cNvPr id="27" name="フリーフォーム 26"/>
            <p:cNvSpPr>
              <a:spLocks/>
            </p:cNvSpPr>
            <p:nvPr/>
          </p:nvSpPr>
          <p:spPr>
            <a:xfrm>
              <a:off x="2022419" y="4285193"/>
              <a:ext cx="3417732" cy="1458700"/>
            </a:xfrm>
            <a:custGeom>
              <a:avLst/>
              <a:gdLst>
                <a:gd name="connsiteX0" fmla="*/ 830917 w 830917"/>
                <a:gd name="connsiteY0" fmla="*/ 0 h 3967017"/>
                <a:gd name="connsiteX1" fmla="*/ 689818 w 830917"/>
                <a:gd name="connsiteY1" fmla="*/ 31360 h 3967017"/>
                <a:gd name="connsiteX2" fmla="*/ 642785 w 830917"/>
                <a:gd name="connsiteY2" fmla="*/ 62719 h 3967017"/>
                <a:gd name="connsiteX3" fmla="*/ 580074 w 830917"/>
                <a:gd name="connsiteY3" fmla="*/ 94079 h 3967017"/>
                <a:gd name="connsiteX4" fmla="*/ 533041 w 830917"/>
                <a:gd name="connsiteY4" fmla="*/ 141119 h 3967017"/>
                <a:gd name="connsiteX5" fmla="*/ 470330 w 830917"/>
                <a:gd name="connsiteY5" fmla="*/ 172479 h 3967017"/>
                <a:gd name="connsiteX6" fmla="*/ 438975 w 830917"/>
                <a:gd name="connsiteY6" fmla="*/ 219519 h 3967017"/>
                <a:gd name="connsiteX7" fmla="*/ 391942 w 830917"/>
                <a:gd name="connsiteY7" fmla="*/ 250878 h 3967017"/>
                <a:gd name="connsiteX8" fmla="*/ 282198 w 830917"/>
                <a:gd name="connsiteY8" fmla="*/ 391998 h 3967017"/>
                <a:gd name="connsiteX9" fmla="*/ 235165 w 830917"/>
                <a:gd name="connsiteY9" fmla="*/ 454717 h 3967017"/>
                <a:gd name="connsiteX10" fmla="*/ 141099 w 830917"/>
                <a:gd name="connsiteY10" fmla="*/ 611516 h 3967017"/>
                <a:gd name="connsiteX11" fmla="*/ 47033 w 830917"/>
                <a:gd name="connsiteY11" fmla="*/ 721276 h 3967017"/>
                <a:gd name="connsiteX12" fmla="*/ 0 w 830917"/>
                <a:gd name="connsiteY12" fmla="*/ 862395 h 3967017"/>
                <a:gd name="connsiteX13" fmla="*/ 15678 w 830917"/>
                <a:gd name="connsiteY13" fmla="*/ 1442551 h 3967017"/>
                <a:gd name="connsiteX14" fmla="*/ 47033 w 830917"/>
                <a:gd name="connsiteY14" fmla="*/ 1615030 h 3967017"/>
                <a:gd name="connsiteX15" fmla="*/ 78389 w 830917"/>
                <a:gd name="connsiteY15" fmla="*/ 1693430 h 3967017"/>
                <a:gd name="connsiteX16" fmla="*/ 94066 w 830917"/>
                <a:gd name="connsiteY16" fmla="*/ 1771829 h 3967017"/>
                <a:gd name="connsiteX17" fmla="*/ 109744 w 830917"/>
                <a:gd name="connsiteY17" fmla="*/ 2947823 h 3967017"/>
                <a:gd name="connsiteX18" fmla="*/ 188132 w 830917"/>
                <a:gd name="connsiteY18" fmla="*/ 3151661 h 3967017"/>
                <a:gd name="connsiteX19" fmla="*/ 219488 w 830917"/>
                <a:gd name="connsiteY19" fmla="*/ 3198701 h 3967017"/>
                <a:gd name="connsiteX20" fmla="*/ 266521 w 830917"/>
                <a:gd name="connsiteY20" fmla="*/ 3308461 h 3967017"/>
                <a:gd name="connsiteX21" fmla="*/ 438975 w 830917"/>
                <a:gd name="connsiteY21" fmla="*/ 3496619 h 3967017"/>
                <a:gd name="connsiteX22" fmla="*/ 517363 w 830917"/>
                <a:gd name="connsiteY22" fmla="*/ 3575019 h 3967017"/>
                <a:gd name="connsiteX23" fmla="*/ 564396 w 830917"/>
                <a:gd name="connsiteY23" fmla="*/ 3622059 h 3967017"/>
                <a:gd name="connsiteX24" fmla="*/ 627107 w 830917"/>
                <a:gd name="connsiteY24" fmla="*/ 3716138 h 3967017"/>
                <a:gd name="connsiteX25" fmla="*/ 658462 w 830917"/>
                <a:gd name="connsiteY25" fmla="*/ 3810218 h 3967017"/>
                <a:gd name="connsiteX26" fmla="*/ 674140 w 830917"/>
                <a:gd name="connsiteY26" fmla="*/ 3857257 h 3967017"/>
                <a:gd name="connsiteX27" fmla="*/ 736851 w 830917"/>
                <a:gd name="connsiteY27" fmla="*/ 3967017 h 3967017"/>
                <a:gd name="connsiteX0" fmla="*/ 815239 w 815239"/>
                <a:gd name="connsiteY0" fmla="*/ 0 h 3967017"/>
                <a:gd name="connsiteX1" fmla="*/ 674140 w 815239"/>
                <a:gd name="connsiteY1" fmla="*/ 31360 h 3967017"/>
                <a:gd name="connsiteX2" fmla="*/ 627107 w 815239"/>
                <a:gd name="connsiteY2" fmla="*/ 62719 h 3967017"/>
                <a:gd name="connsiteX3" fmla="*/ 564396 w 815239"/>
                <a:gd name="connsiteY3" fmla="*/ 94079 h 3967017"/>
                <a:gd name="connsiteX4" fmla="*/ 517363 w 815239"/>
                <a:gd name="connsiteY4" fmla="*/ 141119 h 3967017"/>
                <a:gd name="connsiteX5" fmla="*/ 454652 w 815239"/>
                <a:gd name="connsiteY5" fmla="*/ 172479 h 3967017"/>
                <a:gd name="connsiteX6" fmla="*/ 423297 w 815239"/>
                <a:gd name="connsiteY6" fmla="*/ 219519 h 3967017"/>
                <a:gd name="connsiteX7" fmla="*/ 376264 w 815239"/>
                <a:gd name="connsiteY7" fmla="*/ 250878 h 3967017"/>
                <a:gd name="connsiteX8" fmla="*/ 266520 w 815239"/>
                <a:gd name="connsiteY8" fmla="*/ 391998 h 3967017"/>
                <a:gd name="connsiteX9" fmla="*/ 219487 w 815239"/>
                <a:gd name="connsiteY9" fmla="*/ 454717 h 3967017"/>
                <a:gd name="connsiteX10" fmla="*/ 125421 w 815239"/>
                <a:gd name="connsiteY10" fmla="*/ 611516 h 3967017"/>
                <a:gd name="connsiteX11" fmla="*/ 31355 w 815239"/>
                <a:gd name="connsiteY11" fmla="*/ 721276 h 3967017"/>
                <a:gd name="connsiteX12" fmla="*/ 0 w 815239"/>
                <a:gd name="connsiteY12" fmla="*/ 1442551 h 3967017"/>
                <a:gd name="connsiteX13" fmla="*/ 31355 w 815239"/>
                <a:gd name="connsiteY13" fmla="*/ 1615030 h 3967017"/>
                <a:gd name="connsiteX14" fmla="*/ 62711 w 815239"/>
                <a:gd name="connsiteY14" fmla="*/ 1693430 h 3967017"/>
                <a:gd name="connsiteX15" fmla="*/ 78388 w 815239"/>
                <a:gd name="connsiteY15" fmla="*/ 1771829 h 3967017"/>
                <a:gd name="connsiteX16" fmla="*/ 94066 w 815239"/>
                <a:gd name="connsiteY16" fmla="*/ 2947823 h 3967017"/>
                <a:gd name="connsiteX17" fmla="*/ 172454 w 815239"/>
                <a:gd name="connsiteY17" fmla="*/ 3151661 h 3967017"/>
                <a:gd name="connsiteX18" fmla="*/ 203810 w 815239"/>
                <a:gd name="connsiteY18" fmla="*/ 3198701 h 3967017"/>
                <a:gd name="connsiteX19" fmla="*/ 250843 w 815239"/>
                <a:gd name="connsiteY19" fmla="*/ 3308461 h 3967017"/>
                <a:gd name="connsiteX20" fmla="*/ 423297 w 815239"/>
                <a:gd name="connsiteY20" fmla="*/ 3496619 h 3967017"/>
                <a:gd name="connsiteX21" fmla="*/ 501685 w 815239"/>
                <a:gd name="connsiteY21" fmla="*/ 3575019 h 3967017"/>
                <a:gd name="connsiteX22" fmla="*/ 548718 w 815239"/>
                <a:gd name="connsiteY22" fmla="*/ 3622059 h 3967017"/>
                <a:gd name="connsiteX23" fmla="*/ 611429 w 815239"/>
                <a:gd name="connsiteY23" fmla="*/ 3716138 h 3967017"/>
                <a:gd name="connsiteX24" fmla="*/ 642784 w 815239"/>
                <a:gd name="connsiteY24" fmla="*/ 3810218 h 3967017"/>
                <a:gd name="connsiteX25" fmla="*/ 658462 w 815239"/>
                <a:gd name="connsiteY25" fmla="*/ 3857257 h 3967017"/>
                <a:gd name="connsiteX26" fmla="*/ 721173 w 815239"/>
                <a:gd name="connsiteY26" fmla="*/ 3967017 h 3967017"/>
                <a:gd name="connsiteX0" fmla="*/ 819428 w 819428"/>
                <a:gd name="connsiteY0" fmla="*/ 0 h 3967017"/>
                <a:gd name="connsiteX1" fmla="*/ 678329 w 819428"/>
                <a:gd name="connsiteY1" fmla="*/ 31360 h 3967017"/>
                <a:gd name="connsiteX2" fmla="*/ 631296 w 819428"/>
                <a:gd name="connsiteY2" fmla="*/ 62719 h 3967017"/>
                <a:gd name="connsiteX3" fmla="*/ 568585 w 819428"/>
                <a:gd name="connsiteY3" fmla="*/ 94079 h 3967017"/>
                <a:gd name="connsiteX4" fmla="*/ 521552 w 819428"/>
                <a:gd name="connsiteY4" fmla="*/ 141119 h 3967017"/>
                <a:gd name="connsiteX5" fmla="*/ 458841 w 819428"/>
                <a:gd name="connsiteY5" fmla="*/ 172479 h 3967017"/>
                <a:gd name="connsiteX6" fmla="*/ 427486 w 819428"/>
                <a:gd name="connsiteY6" fmla="*/ 219519 h 3967017"/>
                <a:gd name="connsiteX7" fmla="*/ 380453 w 819428"/>
                <a:gd name="connsiteY7" fmla="*/ 250878 h 3967017"/>
                <a:gd name="connsiteX8" fmla="*/ 270709 w 819428"/>
                <a:gd name="connsiteY8" fmla="*/ 391998 h 3967017"/>
                <a:gd name="connsiteX9" fmla="*/ 223676 w 819428"/>
                <a:gd name="connsiteY9" fmla="*/ 454717 h 3967017"/>
                <a:gd name="connsiteX10" fmla="*/ 129610 w 819428"/>
                <a:gd name="connsiteY10" fmla="*/ 611516 h 3967017"/>
                <a:gd name="connsiteX11" fmla="*/ 4189 w 819428"/>
                <a:gd name="connsiteY11" fmla="*/ 1442551 h 3967017"/>
                <a:gd name="connsiteX12" fmla="*/ 35544 w 819428"/>
                <a:gd name="connsiteY12" fmla="*/ 1615030 h 3967017"/>
                <a:gd name="connsiteX13" fmla="*/ 66900 w 819428"/>
                <a:gd name="connsiteY13" fmla="*/ 1693430 h 3967017"/>
                <a:gd name="connsiteX14" fmla="*/ 82577 w 819428"/>
                <a:gd name="connsiteY14" fmla="*/ 1771829 h 3967017"/>
                <a:gd name="connsiteX15" fmla="*/ 98255 w 819428"/>
                <a:gd name="connsiteY15" fmla="*/ 2947823 h 3967017"/>
                <a:gd name="connsiteX16" fmla="*/ 176643 w 819428"/>
                <a:gd name="connsiteY16" fmla="*/ 3151661 h 3967017"/>
                <a:gd name="connsiteX17" fmla="*/ 207999 w 819428"/>
                <a:gd name="connsiteY17" fmla="*/ 3198701 h 3967017"/>
                <a:gd name="connsiteX18" fmla="*/ 255032 w 819428"/>
                <a:gd name="connsiteY18" fmla="*/ 3308461 h 3967017"/>
                <a:gd name="connsiteX19" fmla="*/ 427486 w 819428"/>
                <a:gd name="connsiteY19" fmla="*/ 3496619 h 3967017"/>
                <a:gd name="connsiteX20" fmla="*/ 505874 w 819428"/>
                <a:gd name="connsiteY20" fmla="*/ 3575019 h 3967017"/>
                <a:gd name="connsiteX21" fmla="*/ 552907 w 819428"/>
                <a:gd name="connsiteY21" fmla="*/ 3622059 h 3967017"/>
                <a:gd name="connsiteX22" fmla="*/ 615618 w 819428"/>
                <a:gd name="connsiteY22" fmla="*/ 3716138 h 3967017"/>
                <a:gd name="connsiteX23" fmla="*/ 646973 w 819428"/>
                <a:gd name="connsiteY23" fmla="*/ 3810218 h 3967017"/>
                <a:gd name="connsiteX24" fmla="*/ 662651 w 819428"/>
                <a:gd name="connsiteY24" fmla="*/ 3857257 h 3967017"/>
                <a:gd name="connsiteX25" fmla="*/ 725362 w 819428"/>
                <a:gd name="connsiteY25" fmla="*/ 3967017 h 3967017"/>
                <a:gd name="connsiteX0" fmla="*/ 819292 w 819292"/>
                <a:gd name="connsiteY0" fmla="*/ 0 h 3967017"/>
                <a:gd name="connsiteX1" fmla="*/ 678193 w 819292"/>
                <a:gd name="connsiteY1" fmla="*/ 31360 h 3967017"/>
                <a:gd name="connsiteX2" fmla="*/ 631160 w 819292"/>
                <a:gd name="connsiteY2" fmla="*/ 62719 h 3967017"/>
                <a:gd name="connsiteX3" fmla="*/ 568449 w 819292"/>
                <a:gd name="connsiteY3" fmla="*/ 94079 h 3967017"/>
                <a:gd name="connsiteX4" fmla="*/ 521416 w 819292"/>
                <a:gd name="connsiteY4" fmla="*/ 141119 h 3967017"/>
                <a:gd name="connsiteX5" fmla="*/ 458705 w 819292"/>
                <a:gd name="connsiteY5" fmla="*/ 172479 h 3967017"/>
                <a:gd name="connsiteX6" fmla="*/ 427350 w 819292"/>
                <a:gd name="connsiteY6" fmla="*/ 219519 h 3967017"/>
                <a:gd name="connsiteX7" fmla="*/ 380317 w 819292"/>
                <a:gd name="connsiteY7" fmla="*/ 250878 h 3967017"/>
                <a:gd name="connsiteX8" fmla="*/ 270573 w 819292"/>
                <a:gd name="connsiteY8" fmla="*/ 391998 h 3967017"/>
                <a:gd name="connsiteX9" fmla="*/ 223540 w 819292"/>
                <a:gd name="connsiteY9" fmla="*/ 454717 h 3967017"/>
                <a:gd name="connsiteX10" fmla="*/ 129474 w 819292"/>
                <a:gd name="connsiteY10" fmla="*/ 611516 h 3967017"/>
                <a:gd name="connsiteX11" fmla="*/ 4053 w 819292"/>
                <a:gd name="connsiteY11" fmla="*/ 1442551 h 3967017"/>
                <a:gd name="connsiteX12" fmla="*/ 35408 w 819292"/>
                <a:gd name="connsiteY12" fmla="*/ 1615030 h 3967017"/>
                <a:gd name="connsiteX13" fmla="*/ 82441 w 819292"/>
                <a:gd name="connsiteY13" fmla="*/ 1771829 h 3967017"/>
                <a:gd name="connsiteX14" fmla="*/ 98119 w 819292"/>
                <a:gd name="connsiteY14" fmla="*/ 2947823 h 3967017"/>
                <a:gd name="connsiteX15" fmla="*/ 176507 w 819292"/>
                <a:gd name="connsiteY15" fmla="*/ 3151661 h 3967017"/>
                <a:gd name="connsiteX16" fmla="*/ 207863 w 819292"/>
                <a:gd name="connsiteY16" fmla="*/ 3198701 h 3967017"/>
                <a:gd name="connsiteX17" fmla="*/ 254896 w 819292"/>
                <a:gd name="connsiteY17" fmla="*/ 3308461 h 3967017"/>
                <a:gd name="connsiteX18" fmla="*/ 427350 w 819292"/>
                <a:gd name="connsiteY18" fmla="*/ 3496619 h 3967017"/>
                <a:gd name="connsiteX19" fmla="*/ 505738 w 819292"/>
                <a:gd name="connsiteY19" fmla="*/ 3575019 h 3967017"/>
                <a:gd name="connsiteX20" fmla="*/ 552771 w 819292"/>
                <a:gd name="connsiteY20" fmla="*/ 3622059 h 3967017"/>
                <a:gd name="connsiteX21" fmla="*/ 615482 w 819292"/>
                <a:gd name="connsiteY21" fmla="*/ 3716138 h 3967017"/>
                <a:gd name="connsiteX22" fmla="*/ 646837 w 819292"/>
                <a:gd name="connsiteY22" fmla="*/ 3810218 h 3967017"/>
                <a:gd name="connsiteX23" fmla="*/ 662515 w 819292"/>
                <a:gd name="connsiteY23" fmla="*/ 3857257 h 3967017"/>
                <a:gd name="connsiteX24" fmla="*/ 725226 w 819292"/>
                <a:gd name="connsiteY24" fmla="*/ 3967017 h 3967017"/>
                <a:gd name="connsiteX0" fmla="*/ 819512 w 819512"/>
                <a:gd name="connsiteY0" fmla="*/ 0 h 3967017"/>
                <a:gd name="connsiteX1" fmla="*/ 678413 w 819512"/>
                <a:gd name="connsiteY1" fmla="*/ 31360 h 3967017"/>
                <a:gd name="connsiteX2" fmla="*/ 631380 w 819512"/>
                <a:gd name="connsiteY2" fmla="*/ 62719 h 3967017"/>
                <a:gd name="connsiteX3" fmla="*/ 568669 w 819512"/>
                <a:gd name="connsiteY3" fmla="*/ 94079 h 3967017"/>
                <a:gd name="connsiteX4" fmla="*/ 521636 w 819512"/>
                <a:gd name="connsiteY4" fmla="*/ 141119 h 3967017"/>
                <a:gd name="connsiteX5" fmla="*/ 458925 w 819512"/>
                <a:gd name="connsiteY5" fmla="*/ 172479 h 3967017"/>
                <a:gd name="connsiteX6" fmla="*/ 427570 w 819512"/>
                <a:gd name="connsiteY6" fmla="*/ 219519 h 3967017"/>
                <a:gd name="connsiteX7" fmla="*/ 380537 w 819512"/>
                <a:gd name="connsiteY7" fmla="*/ 250878 h 3967017"/>
                <a:gd name="connsiteX8" fmla="*/ 270793 w 819512"/>
                <a:gd name="connsiteY8" fmla="*/ 391998 h 3967017"/>
                <a:gd name="connsiteX9" fmla="*/ 223760 w 819512"/>
                <a:gd name="connsiteY9" fmla="*/ 454717 h 3967017"/>
                <a:gd name="connsiteX10" fmla="*/ 129694 w 819512"/>
                <a:gd name="connsiteY10" fmla="*/ 611516 h 3967017"/>
                <a:gd name="connsiteX11" fmla="*/ 4273 w 819512"/>
                <a:gd name="connsiteY11" fmla="*/ 1442551 h 3967017"/>
                <a:gd name="connsiteX12" fmla="*/ 35628 w 819512"/>
                <a:gd name="connsiteY12" fmla="*/ 1615030 h 3967017"/>
                <a:gd name="connsiteX13" fmla="*/ 98339 w 819512"/>
                <a:gd name="connsiteY13" fmla="*/ 2947823 h 3967017"/>
                <a:gd name="connsiteX14" fmla="*/ 176727 w 819512"/>
                <a:gd name="connsiteY14" fmla="*/ 3151661 h 3967017"/>
                <a:gd name="connsiteX15" fmla="*/ 208083 w 819512"/>
                <a:gd name="connsiteY15" fmla="*/ 3198701 h 3967017"/>
                <a:gd name="connsiteX16" fmla="*/ 255116 w 819512"/>
                <a:gd name="connsiteY16" fmla="*/ 3308461 h 3967017"/>
                <a:gd name="connsiteX17" fmla="*/ 427570 w 819512"/>
                <a:gd name="connsiteY17" fmla="*/ 3496619 h 3967017"/>
                <a:gd name="connsiteX18" fmla="*/ 505958 w 819512"/>
                <a:gd name="connsiteY18" fmla="*/ 3575019 h 3967017"/>
                <a:gd name="connsiteX19" fmla="*/ 552991 w 819512"/>
                <a:gd name="connsiteY19" fmla="*/ 3622059 h 3967017"/>
                <a:gd name="connsiteX20" fmla="*/ 615702 w 819512"/>
                <a:gd name="connsiteY20" fmla="*/ 3716138 h 3967017"/>
                <a:gd name="connsiteX21" fmla="*/ 647057 w 819512"/>
                <a:gd name="connsiteY21" fmla="*/ 3810218 h 3967017"/>
                <a:gd name="connsiteX22" fmla="*/ 662735 w 819512"/>
                <a:gd name="connsiteY22" fmla="*/ 3857257 h 3967017"/>
                <a:gd name="connsiteX23" fmla="*/ 725446 w 819512"/>
                <a:gd name="connsiteY23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423573 w 815515"/>
                <a:gd name="connsiteY16" fmla="*/ 3496619 h 3967017"/>
                <a:gd name="connsiteX17" fmla="*/ 501961 w 815515"/>
                <a:gd name="connsiteY17" fmla="*/ 3575019 h 3967017"/>
                <a:gd name="connsiteX18" fmla="*/ 548994 w 815515"/>
                <a:gd name="connsiteY18" fmla="*/ 3622059 h 3967017"/>
                <a:gd name="connsiteX19" fmla="*/ 611705 w 815515"/>
                <a:gd name="connsiteY19" fmla="*/ 3716138 h 3967017"/>
                <a:gd name="connsiteX20" fmla="*/ 643060 w 815515"/>
                <a:gd name="connsiteY20" fmla="*/ 3810218 h 3967017"/>
                <a:gd name="connsiteX21" fmla="*/ 658738 w 815515"/>
                <a:gd name="connsiteY21" fmla="*/ 3857257 h 3967017"/>
                <a:gd name="connsiteX22" fmla="*/ 721449 w 815515"/>
                <a:gd name="connsiteY22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423573 w 815515"/>
                <a:gd name="connsiteY16" fmla="*/ 3496619 h 3967017"/>
                <a:gd name="connsiteX17" fmla="*/ 501961 w 815515"/>
                <a:gd name="connsiteY17" fmla="*/ 3575019 h 3967017"/>
                <a:gd name="connsiteX18" fmla="*/ 611705 w 815515"/>
                <a:gd name="connsiteY18" fmla="*/ 3716138 h 3967017"/>
                <a:gd name="connsiteX19" fmla="*/ 643060 w 815515"/>
                <a:gd name="connsiteY19" fmla="*/ 3810218 h 3967017"/>
                <a:gd name="connsiteX20" fmla="*/ 658738 w 815515"/>
                <a:gd name="connsiteY20" fmla="*/ 3857257 h 3967017"/>
                <a:gd name="connsiteX21" fmla="*/ 721449 w 815515"/>
                <a:gd name="connsiteY21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501961 w 815515"/>
                <a:gd name="connsiteY16" fmla="*/ 3575019 h 3967017"/>
                <a:gd name="connsiteX17" fmla="*/ 611705 w 815515"/>
                <a:gd name="connsiteY17" fmla="*/ 3716138 h 3967017"/>
                <a:gd name="connsiteX18" fmla="*/ 643060 w 815515"/>
                <a:gd name="connsiteY18" fmla="*/ 3810218 h 3967017"/>
                <a:gd name="connsiteX19" fmla="*/ 658738 w 815515"/>
                <a:gd name="connsiteY19" fmla="*/ 3857257 h 3967017"/>
                <a:gd name="connsiteX20" fmla="*/ 721449 w 815515"/>
                <a:gd name="connsiteY20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611705 w 815515"/>
                <a:gd name="connsiteY16" fmla="*/ 3716138 h 3967017"/>
                <a:gd name="connsiteX17" fmla="*/ 643060 w 815515"/>
                <a:gd name="connsiteY17" fmla="*/ 3810218 h 3967017"/>
                <a:gd name="connsiteX18" fmla="*/ 658738 w 815515"/>
                <a:gd name="connsiteY18" fmla="*/ 3857257 h 3967017"/>
                <a:gd name="connsiteX19" fmla="*/ 721449 w 815515"/>
                <a:gd name="connsiteY19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643060 w 815515"/>
                <a:gd name="connsiteY16" fmla="*/ 3810218 h 3967017"/>
                <a:gd name="connsiteX17" fmla="*/ 658738 w 815515"/>
                <a:gd name="connsiteY17" fmla="*/ 3857257 h 3967017"/>
                <a:gd name="connsiteX18" fmla="*/ 721449 w 815515"/>
                <a:gd name="connsiteY18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643060 w 815515"/>
                <a:gd name="connsiteY15" fmla="*/ 3810218 h 3967017"/>
                <a:gd name="connsiteX16" fmla="*/ 658738 w 815515"/>
                <a:gd name="connsiteY16" fmla="*/ 3857257 h 3967017"/>
                <a:gd name="connsiteX17" fmla="*/ 721449 w 815515"/>
                <a:gd name="connsiteY17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643060 w 815515"/>
                <a:gd name="connsiteY14" fmla="*/ 3810218 h 3967017"/>
                <a:gd name="connsiteX15" fmla="*/ 658738 w 815515"/>
                <a:gd name="connsiteY15" fmla="*/ 3857257 h 3967017"/>
                <a:gd name="connsiteX16" fmla="*/ 721449 w 815515"/>
                <a:gd name="connsiteY16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519954 w 817830"/>
                <a:gd name="connsiteY4" fmla="*/ 141119 h 3967017"/>
                <a:gd name="connsiteX5" fmla="*/ 457243 w 817830"/>
                <a:gd name="connsiteY5" fmla="*/ 172479 h 3967017"/>
                <a:gd name="connsiteX6" fmla="*/ 425888 w 817830"/>
                <a:gd name="connsiteY6" fmla="*/ 219519 h 3967017"/>
                <a:gd name="connsiteX7" fmla="*/ 378855 w 817830"/>
                <a:gd name="connsiteY7" fmla="*/ 250878 h 3967017"/>
                <a:gd name="connsiteX8" fmla="*/ 269111 w 817830"/>
                <a:gd name="connsiteY8" fmla="*/ 391998 h 3967017"/>
                <a:gd name="connsiteX9" fmla="*/ 222078 w 817830"/>
                <a:gd name="connsiteY9" fmla="*/ 454717 h 3967017"/>
                <a:gd name="connsiteX10" fmla="*/ 128012 w 817830"/>
                <a:gd name="connsiteY10" fmla="*/ 611516 h 3967017"/>
                <a:gd name="connsiteX11" fmla="*/ 2591 w 817830"/>
                <a:gd name="connsiteY11" fmla="*/ 1442551 h 3967017"/>
                <a:gd name="connsiteX12" fmla="*/ 96657 w 817830"/>
                <a:gd name="connsiteY12" fmla="*/ 2947823 h 3967017"/>
                <a:gd name="connsiteX13" fmla="*/ 645375 w 817830"/>
                <a:gd name="connsiteY13" fmla="*/ 3810218 h 3967017"/>
                <a:gd name="connsiteX14" fmla="*/ 661053 w 817830"/>
                <a:gd name="connsiteY14" fmla="*/ 3857257 h 3967017"/>
                <a:gd name="connsiteX15" fmla="*/ 723764 w 817830"/>
                <a:gd name="connsiteY15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519954 w 817830"/>
                <a:gd name="connsiteY4" fmla="*/ 141119 h 3967017"/>
                <a:gd name="connsiteX5" fmla="*/ 457243 w 817830"/>
                <a:gd name="connsiteY5" fmla="*/ 172479 h 3967017"/>
                <a:gd name="connsiteX6" fmla="*/ 425888 w 817830"/>
                <a:gd name="connsiteY6" fmla="*/ 219519 h 3967017"/>
                <a:gd name="connsiteX7" fmla="*/ 269111 w 817830"/>
                <a:gd name="connsiteY7" fmla="*/ 391998 h 3967017"/>
                <a:gd name="connsiteX8" fmla="*/ 222078 w 817830"/>
                <a:gd name="connsiteY8" fmla="*/ 454717 h 3967017"/>
                <a:gd name="connsiteX9" fmla="*/ 128012 w 817830"/>
                <a:gd name="connsiteY9" fmla="*/ 611516 h 3967017"/>
                <a:gd name="connsiteX10" fmla="*/ 2591 w 817830"/>
                <a:gd name="connsiteY10" fmla="*/ 1442551 h 3967017"/>
                <a:gd name="connsiteX11" fmla="*/ 96657 w 817830"/>
                <a:gd name="connsiteY11" fmla="*/ 2947823 h 3967017"/>
                <a:gd name="connsiteX12" fmla="*/ 645375 w 817830"/>
                <a:gd name="connsiteY12" fmla="*/ 3810218 h 3967017"/>
                <a:gd name="connsiteX13" fmla="*/ 661053 w 817830"/>
                <a:gd name="connsiteY13" fmla="*/ 3857257 h 3967017"/>
                <a:gd name="connsiteX14" fmla="*/ 723764 w 817830"/>
                <a:gd name="connsiteY14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425888 w 817830"/>
                <a:gd name="connsiteY5" fmla="*/ 219519 h 3967017"/>
                <a:gd name="connsiteX6" fmla="*/ 269111 w 817830"/>
                <a:gd name="connsiteY6" fmla="*/ 391998 h 3967017"/>
                <a:gd name="connsiteX7" fmla="*/ 222078 w 817830"/>
                <a:gd name="connsiteY7" fmla="*/ 454717 h 3967017"/>
                <a:gd name="connsiteX8" fmla="*/ 128012 w 817830"/>
                <a:gd name="connsiteY8" fmla="*/ 611516 h 3967017"/>
                <a:gd name="connsiteX9" fmla="*/ 2591 w 817830"/>
                <a:gd name="connsiteY9" fmla="*/ 1442551 h 3967017"/>
                <a:gd name="connsiteX10" fmla="*/ 96657 w 817830"/>
                <a:gd name="connsiteY10" fmla="*/ 2947823 h 3967017"/>
                <a:gd name="connsiteX11" fmla="*/ 645375 w 817830"/>
                <a:gd name="connsiteY11" fmla="*/ 3810218 h 3967017"/>
                <a:gd name="connsiteX12" fmla="*/ 661053 w 817830"/>
                <a:gd name="connsiteY12" fmla="*/ 3857257 h 3967017"/>
                <a:gd name="connsiteX13" fmla="*/ 723764 w 817830"/>
                <a:gd name="connsiteY13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425888 w 817830"/>
                <a:gd name="connsiteY5" fmla="*/ 219519 h 3967017"/>
                <a:gd name="connsiteX6" fmla="*/ 269111 w 817830"/>
                <a:gd name="connsiteY6" fmla="*/ 391998 h 3967017"/>
                <a:gd name="connsiteX7" fmla="*/ 128012 w 817830"/>
                <a:gd name="connsiteY7" fmla="*/ 611516 h 3967017"/>
                <a:gd name="connsiteX8" fmla="*/ 2591 w 817830"/>
                <a:gd name="connsiteY8" fmla="*/ 1442551 h 3967017"/>
                <a:gd name="connsiteX9" fmla="*/ 96657 w 817830"/>
                <a:gd name="connsiteY9" fmla="*/ 2947823 h 3967017"/>
                <a:gd name="connsiteX10" fmla="*/ 645375 w 817830"/>
                <a:gd name="connsiteY10" fmla="*/ 3810218 h 3967017"/>
                <a:gd name="connsiteX11" fmla="*/ 661053 w 817830"/>
                <a:gd name="connsiteY11" fmla="*/ 3857257 h 3967017"/>
                <a:gd name="connsiteX12" fmla="*/ 723764 w 817830"/>
                <a:gd name="connsiteY12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425888 w 817830"/>
                <a:gd name="connsiteY5" fmla="*/ 219519 h 3967017"/>
                <a:gd name="connsiteX6" fmla="*/ 128012 w 817830"/>
                <a:gd name="connsiteY6" fmla="*/ 611516 h 3967017"/>
                <a:gd name="connsiteX7" fmla="*/ 2591 w 817830"/>
                <a:gd name="connsiteY7" fmla="*/ 1442551 h 3967017"/>
                <a:gd name="connsiteX8" fmla="*/ 96657 w 817830"/>
                <a:gd name="connsiteY8" fmla="*/ 2947823 h 3967017"/>
                <a:gd name="connsiteX9" fmla="*/ 645375 w 817830"/>
                <a:gd name="connsiteY9" fmla="*/ 3810218 h 3967017"/>
                <a:gd name="connsiteX10" fmla="*/ 661053 w 817830"/>
                <a:gd name="connsiteY10" fmla="*/ 3857257 h 3967017"/>
                <a:gd name="connsiteX11" fmla="*/ 723764 w 817830"/>
                <a:gd name="connsiteY11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128012 w 817830"/>
                <a:gd name="connsiteY5" fmla="*/ 611516 h 3967017"/>
                <a:gd name="connsiteX6" fmla="*/ 2591 w 817830"/>
                <a:gd name="connsiteY6" fmla="*/ 1442551 h 3967017"/>
                <a:gd name="connsiteX7" fmla="*/ 96657 w 817830"/>
                <a:gd name="connsiteY7" fmla="*/ 2947823 h 3967017"/>
                <a:gd name="connsiteX8" fmla="*/ 645375 w 817830"/>
                <a:gd name="connsiteY8" fmla="*/ 3810218 h 3967017"/>
                <a:gd name="connsiteX9" fmla="*/ 661053 w 817830"/>
                <a:gd name="connsiteY9" fmla="*/ 3857257 h 3967017"/>
                <a:gd name="connsiteX10" fmla="*/ 723764 w 817830"/>
                <a:gd name="connsiteY10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128012 w 817830"/>
                <a:gd name="connsiteY4" fmla="*/ 611516 h 3967017"/>
                <a:gd name="connsiteX5" fmla="*/ 2591 w 817830"/>
                <a:gd name="connsiteY5" fmla="*/ 1442551 h 3967017"/>
                <a:gd name="connsiteX6" fmla="*/ 96657 w 817830"/>
                <a:gd name="connsiteY6" fmla="*/ 2947823 h 3967017"/>
                <a:gd name="connsiteX7" fmla="*/ 645375 w 817830"/>
                <a:gd name="connsiteY7" fmla="*/ 3810218 h 3967017"/>
                <a:gd name="connsiteX8" fmla="*/ 661053 w 817830"/>
                <a:gd name="connsiteY8" fmla="*/ 3857257 h 3967017"/>
                <a:gd name="connsiteX9" fmla="*/ 723764 w 817830"/>
                <a:gd name="connsiteY9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566987 w 817830"/>
                <a:gd name="connsiteY2" fmla="*/ 94079 h 3967017"/>
                <a:gd name="connsiteX3" fmla="*/ 128012 w 817830"/>
                <a:gd name="connsiteY3" fmla="*/ 611516 h 3967017"/>
                <a:gd name="connsiteX4" fmla="*/ 2591 w 817830"/>
                <a:gd name="connsiteY4" fmla="*/ 1442551 h 3967017"/>
                <a:gd name="connsiteX5" fmla="*/ 96657 w 817830"/>
                <a:gd name="connsiteY5" fmla="*/ 2947823 h 3967017"/>
                <a:gd name="connsiteX6" fmla="*/ 645375 w 817830"/>
                <a:gd name="connsiteY6" fmla="*/ 3810218 h 3967017"/>
                <a:gd name="connsiteX7" fmla="*/ 661053 w 817830"/>
                <a:gd name="connsiteY7" fmla="*/ 3857257 h 3967017"/>
                <a:gd name="connsiteX8" fmla="*/ 723764 w 817830"/>
                <a:gd name="connsiteY8" fmla="*/ 3967017 h 3967017"/>
                <a:gd name="connsiteX0" fmla="*/ 817830 w 817830"/>
                <a:gd name="connsiteY0" fmla="*/ 20700 h 3987717"/>
                <a:gd name="connsiteX1" fmla="*/ 676731 w 817830"/>
                <a:gd name="connsiteY1" fmla="*/ 52060 h 3987717"/>
                <a:gd name="connsiteX2" fmla="*/ 128012 w 817830"/>
                <a:gd name="connsiteY2" fmla="*/ 632216 h 3987717"/>
                <a:gd name="connsiteX3" fmla="*/ 2591 w 817830"/>
                <a:gd name="connsiteY3" fmla="*/ 1463251 h 3987717"/>
                <a:gd name="connsiteX4" fmla="*/ 96657 w 817830"/>
                <a:gd name="connsiteY4" fmla="*/ 2968523 h 3987717"/>
                <a:gd name="connsiteX5" fmla="*/ 645375 w 817830"/>
                <a:gd name="connsiteY5" fmla="*/ 3830918 h 3987717"/>
                <a:gd name="connsiteX6" fmla="*/ 661053 w 817830"/>
                <a:gd name="connsiteY6" fmla="*/ 3877957 h 3987717"/>
                <a:gd name="connsiteX7" fmla="*/ 723764 w 817830"/>
                <a:gd name="connsiteY7" fmla="*/ 3987717 h 3987717"/>
                <a:gd name="connsiteX0" fmla="*/ 817830 w 817830"/>
                <a:gd name="connsiteY0" fmla="*/ 0 h 3967017"/>
                <a:gd name="connsiteX1" fmla="*/ 128012 w 817830"/>
                <a:gd name="connsiteY1" fmla="*/ 611516 h 3967017"/>
                <a:gd name="connsiteX2" fmla="*/ 2591 w 817830"/>
                <a:gd name="connsiteY2" fmla="*/ 1442551 h 3967017"/>
                <a:gd name="connsiteX3" fmla="*/ 96657 w 817830"/>
                <a:gd name="connsiteY3" fmla="*/ 2947823 h 3967017"/>
                <a:gd name="connsiteX4" fmla="*/ 645375 w 817830"/>
                <a:gd name="connsiteY4" fmla="*/ 3810218 h 3967017"/>
                <a:gd name="connsiteX5" fmla="*/ 661053 w 817830"/>
                <a:gd name="connsiteY5" fmla="*/ 3857257 h 3967017"/>
                <a:gd name="connsiteX6" fmla="*/ 723764 w 817830"/>
                <a:gd name="connsiteY6" fmla="*/ 3967017 h 3967017"/>
                <a:gd name="connsiteX0" fmla="*/ 832416 w 832416"/>
                <a:gd name="connsiteY0" fmla="*/ 0 h 3967017"/>
                <a:gd name="connsiteX1" fmla="*/ 345606 w 832416"/>
                <a:gd name="connsiteY1" fmla="*/ 407678 h 3967017"/>
                <a:gd name="connsiteX2" fmla="*/ 17177 w 832416"/>
                <a:gd name="connsiteY2" fmla="*/ 1442551 h 3967017"/>
                <a:gd name="connsiteX3" fmla="*/ 111243 w 832416"/>
                <a:gd name="connsiteY3" fmla="*/ 2947823 h 3967017"/>
                <a:gd name="connsiteX4" fmla="*/ 659961 w 832416"/>
                <a:gd name="connsiteY4" fmla="*/ 3810218 h 3967017"/>
                <a:gd name="connsiteX5" fmla="*/ 675639 w 832416"/>
                <a:gd name="connsiteY5" fmla="*/ 3857257 h 3967017"/>
                <a:gd name="connsiteX6" fmla="*/ 738350 w 832416"/>
                <a:gd name="connsiteY6" fmla="*/ 3967017 h 3967017"/>
                <a:gd name="connsiteX0" fmla="*/ 833405 w 833405"/>
                <a:gd name="connsiteY0" fmla="*/ 0 h 3967017"/>
                <a:gd name="connsiteX1" fmla="*/ 360129 w 833405"/>
                <a:gd name="connsiteY1" fmla="*/ 533118 h 3967017"/>
                <a:gd name="connsiteX2" fmla="*/ 18166 w 833405"/>
                <a:gd name="connsiteY2" fmla="*/ 1442551 h 3967017"/>
                <a:gd name="connsiteX3" fmla="*/ 112232 w 833405"/>
                <a:gd name="connsiteY3" fmla="*/ 2947823 h 3967017"/>
                <a:gd name="connsiteX4" fmla="*/ 660950 w 833405"/>
                <a:gd name="connsiteY4" fmla="*/ 3810218 h 3967017"/>
                <a:gd name="connsiteX5" fmla="*/ 676628 w 833405"/>
                <a:gd name="connsiteY5" fmla="*/ 3857257 h 3967017"/>
                <a:gd name="connsiteX6" fmla="*/ 739339 w 833405"/>
                <a:gd name="connsiteY6" fmla="*/ 3967017 h 3967017"/>
                <a:gd name="connsiteX0" fmla="*/ 833884 w 833884"/>
                <a:gd name="connsiteY0" fmla="*/ 0 h 3967017"/>
                <a:gd name="connsiteX1" fmla="*/ 360608 w 833884"/>
                <a:gd name="connsiteY1" fmla="*/ 533118 h 3967017"/>
                <a:gd name="connsiteX2" fmla="*/ 18645 w 833884"/>
                <a:gd name="connsiteY2" fmla="*/ 1442551 h 3967017"/>
                <a:gd name="connsiteX3" fmla="*/ 112711 w 833884"/>
                <a:gd name="connsiteY3" fmla="*/ 2947823 h 3967017"/>
                <a:gd name="connsiteX4" fmla="*/ 677107 w 833884"/>
                <a:gd name="connsiteY4" fmla="*/ 3857257 h 3967017"/>
                <a:gd name="connsiteX5" fmla="*/ 739818 w 833884"/>
                <a:gd name="connsiteY5" fmla="*/ 3967017 h 3967017"/>
                <a:gd name="connsiteX0" fmla="*/ 835955 w 835955"/>
                <a:gd name="connsiteY0" fmla="*/ 0 h 3967017"/>
                <a:gd name="connsiteX1" fmla="*/ 362679 w 835955"/>
                <a:gd name="connsiteY1" fmla="*/ 533118 h 3967017"/>
                <a:gd name="connsiteX2" fmla="*/ 20716 w 835955"/>
                <a:gd name="connsiteY2" fmla="*/ 1442551 h 3967017"/>
                <a:gd name="connsiteX3" fmla="*/ 114782 w 835955"/>
                <a:gd name="connsiteY3" fmla="*/ 2947823 h 3967017"/>
                <a:gd name="connsiteX4" fmla="*/ 741889 w 835955"/>
                <a:gd name="connsiteY4" fmla="*/ 3967017 h 3967017"/>
                <a:gd name="connsiteX0" fmla="*/ 820627 w 820627"/>
                <a:gd name="connsiteY0" fmla="*/ 0 h 3967017"/>
                <a:gd name="connsiteX1" fmla="*/ 347351 w 820627"/>
                <a:gd name="connsiteY1" fmla="*/ 533118 h 3967017"/>
                <a:gd name="connsiteX2" fmla="*/ 5388 w 820627"/>
                <a:gd name="connsiteY2" fmla="*/ 1442551 h 3967017"/>
                <a:gd name="connsiteX3" fmla="*/ 180657 w 820627"/>
                <a:gd name="connsiteY3" fmla="*/ 3120302 h 3967017"/>
                <a:gd name="connsiteX4" fmla="*/ 726561 w 820627"/>
                <a:gd name="connsiteY4" fmla="*/ 3967017 h 3967017"/>
                <a:gd name="connsiteX0" fmla="*/ 820627 w 820627"/>
                <a:gd name="connsiteY0" fmla="*/ 0 h 3967017"/>
                <a:gd name="connsiteX1" fmla="*/ 347351 w 820627"/>
                <a:gd name="connsiteY1" fmla="*/ 533118 h 3967017"/>
                <a:gd name="connsiteX2" fmla="*/ 5388 w 820627"/>
                <a:gd name="connsiteY2" fmla="*/ 1803188 h 3967017"/>
                <a:gd name="connsiteX3" fmla="*/ 180657 w 820627"/>
                <a:gd name="connsiteY3" fmla="*/ 3120302 h 3967017"/>
                <a:gd name="connsiteX4" fmla="*/ 726561 w 820627"/>
                <a:gd name="connsiteY4" fmla="*/ 3967017 h 3967017"/>
                <a:gd name="connsiteX0" fmla="*/ 746203 w 746203"/>
                <a:gd name="connsiteY0" fmla="*/ 0 h 3967017"/>
                <a:gd name="connsiteX1" fmla="*/ 272927 w 746203"/>
                <a:gd name="connsiteY1" fmla="*/ 533118 h 3967017"/>
                <a:gd name="connsiteX2" fmla="*/ 12167 w 746203"/>
                <a:gd name="connsiteY2" fmla="*/ 1520950 h 3967017"/>
                <a:gd name="connsiteX3" fmla="*/ 106233 w 746203"/>
                <a:gd name="connsiteY3" fmla="*/ 3120302 h 3967017"/>
                <a:gd name="connsiteX4" fmla="*/ 652137 w 746203"/>
                <a:gd name="connsiteY4" fmla="*/ 3967017 h 3967017"/>
                <a:gd name="connsiteX0" fmla="*/ 735071 w 735071"/>
                <a:gd name="connsiteY0" fmla="*/ 0 h 3967017"/>
                <a:gd name="connsiteX1" fmla="*/ 261795 w 735071"/>
                <a:gd name="connsiteY1" fmla="*/ 533118 h 3967017"/>
                <a:gd name="connsiteX2" fmla="*/ 1035 w 735071"/>
                <a:gd name="connsiteY2" fmla="*/ 1520950 h 3967017"/>
                <a:gd name="connsiteX3" fmla="*/ 189838 w 735071"/>
                <a:gd name="connsiteY3" fmla="*/ 3245741 h 3967017"/>
                <a:gd name="connsiteX4" fmla="*/ 641005 w 735071"/>
                <a:gd name="connsiteY4" fmla="*/ 3967017 h 3967017"/>
                <a:gd name="connsiteX0" fmla="*/ 721659 w 721659"/>
                <a:gd name="connsiteY0" fmla="*/ 0 h 3967017"/>
                <a:gd name="connsiteX1" fmla="*/ 248383 w 721659"/>
                <a:gd name="connsiteY1" fmla="*/ 533118 h 3967017"/>
                <a:gd name="connsiteX2" fmla="*/ 1157 w 721659"/>
                <a:gd name="connsiteY2" fmla="*/ 2022707 h 3967017"/>
                <a:gd name="connsiteX3" fmla="*/ 176426 w 721659"/>
                <a:gd name="connsiteY3" fmla="*/ 3245741 h 3967017"/>
                <a:gd name="connsiteX4" fmla="*/ 627593 w 721659"/>
                <a:gd name="connsiteY4" fmla="*/ 3967017 h 3967017"/>
                <a:gd name="connsiteX0" fmla="*/ 721607 w 721607"/>
                <a:gd name="connsiteY0" fmla="*/ 0 h 3967017"/>
                <a:gd name="connsiteX1" fmla="*/ 248331 w 721607"/>
                <a:gd name="connsiteY1" fmla="*/ 533118 h 3967017"/>
                <a:gd name="connsiteX2" fmla="*/ 1105 w 721607"/>
                <a:gd name="connsiteY2" fmla="*/ 2022707 h 3967017"/>
                <a:gd name="connsiteX3" fmla="*/ 338780 w 721607"/>
                <a:gd name="connsiteY3" fmla="*/ 3465260 h 3967017"/>
                <a:gd name="connsiteX4" fmla="*/ 627541 w 721607"/>
                <a:gd name="connsiteY4" fmla="*/ 3967017 h 3967017"/>
                <a:gd name="connsiteX0" fmla="*/ 720587 w 720587"/>
                <a:gd name="connsiteY0" fmla="*/ 0 h 3967017"/>
                <a:gd name="connsiteX1" fmla="*/ 369115 w 720587"/>
                <a:gd name="connsiteY1" fmla="*/ 376319 h 3967017"/>
                <a:gd name="connsiteX2" fmla="*/ 85 w 720587"/>
                <a:gd name="connsiteY2" fmla="*/ 2022707 h 3967017"/>
                <a:gd name="connsiteX3" fmla="*/ 337760 w 720587"/>
                <a:gd name="connsiteY3" fmla="*/ 3465260 h 3967017"/>
                <a:gd name="connsiteX4" fmla="*/ 626521 w 720587"/>
                <a:gd name="connsiteY4" fmla="*/ 3967017 h 3967017"/>
                <a:gd name="connsiteX0" fmla="*/ 720587 w 720587"/>
                <a:gd name="connsiteY0" fmla="*/ 0 h 3967017"/>
                <a:gd name="connsiteX1" fmla="*/ 490510 w 720587"/>
                <a:gd name="connsiteY1" fmla="*/ 109759 h 3967017"/>
                <a:gd name="connsiteX2" fmla="*/ 369115 w 720587"/>
                <a:gd name="connsiteY2" fmla="*/ 376319 h 3967017"/>
                <a:gd name="connsiteX3" fmla="*/ 85 w 720587"/>
                <a:gd name="connsiteY3" fmla="*/ 2022707 h 3967017"/>
                <a:gd name="connsiteX4" fmla="*/ 337760 w 720587"/>
                <a:gd name="connsiteY4" fmla="*/ 3465260 h 3967017"/>
                <a:gd name="connsiteX5" fmla="*/ 626521 w 720587"/>
                <a:gd name="connsiteY5" fmla="*/ 3967017 h 3967017"/>
                <a:gd name="connsiteX0" fmla="*/ 720587 w 720587"/>
                <a:gd name="connsiteY0" fmla="*/ 0 h 3967017"/>
                <a:gd name="connsiteX1" fmla="*/ 558180 w 720587"/>
                <a:gd name="connsiteY1" fmla="*/ 172479 h 3967017"/>
                <a:gd name="connsiteX2" fmla="*/ 369115 w 720587"/>
                <a:gd name="connsiteY2" fmla="*/ 376319 h 3967017"/>
                <a:gd name="connsiteX3" fmla="*/ 85 w 720587"/>
                <a:gd name="connsiteY3" fmla="*/ 2022707 h 3967017"/>
                <a:gd name="connsiteX4" fmla="*/ 337760 w 720587"/>
                <a:gd name="connsiteY4" fmla="*/ 3465260 h 3967017"/>
                <a:gd name="connsiteX5" fmla="*/ 626521 w 720587"/>
                <a:gd name="connsiteY5" fmla="*/ 3967017 h 3967017"/>
                <a:gd name="connsiteX0" fmla="*/ 720587 w 720587"/>
                <a:gd name="connsiteY0" fmla="*/ 0 h 3967017"/>
                <a:gd name="connsiteX1" fmla="*/ 531111 w 720587"/>
                <a:gd name="connsiteY1" fmla="*/ 125439 h 3967017"/>
                <a:gd name="connsiteX2" fmla="*/ 369115 w 720587"/>
                <a:gd name="connsiteY2" fmla="*/ 376319 h 3967017"/>
                <a:gd name="connsiteX3" fmla="*/ 85 w 720587"/>
                <a:gd name="connsiteY3" fmla="*/ 2022707 h 3967017"/>
                <a:gd name="connsiteX4" fmla="*/ 337760 w 720587"/>
                <a:gd name="connsiteY4" fmla="*/ 3465260 h 3967017"/>
                <a:gd name="connsiteX5" fmla="*/ 626521 w 720587"/>
                <a:gd name="connsiteY5" fmla="*/ 3967017 h 3967017"/>
                <a:gd name="connsiteX0" fmla="*/ 720587 w 720587"/>
                <a:gd name="connsiteY0" fmla="*/ 0 h 3967017"/>
                <a:gd name="connsiteX1" fmla="*/ 369115 w 720587"/>
                <a:gd name="connsiteY1" fmla="*/ 376319 h 3967017"/>
                <a:gd name="connsiteX2" fmla="*/ 85 w 720587"/>
                <a:gd name="connsiteY2" fmla="*/ 2022707 h 3967017"/>
                <a:gd name="connsiteX3" fmla="*/ 337760 w 720587"/>
                <a:gd name="connsiteY3" fmla="*/ 3465260 h 3967017"/>
                <a:gd name="connsiteX4" fmla="*/ 626521 w 720587"/>
                <a:gd name="connsiteY4" fmla="*/ 3967017 h 3967017"/>
                <a:gd name="connsiteX0" fmla="*/ 585249 w 626521"/>
                <a:gd name="connsiteY0" fmla="*/ 0 h 3967017"/>
                <a:gd name="connsiteX1" fmla="*/ 369115 w 626521"/>
                <a:gd name="connsiteY1" fmla="*/ 376319 h 3967017"/>
                <a:gd name="connsiteX2" fmla="*/ 85 w 626521"/>
                <a:gd name="connsiteY2" fmla="*/ 2022707 h 3967017"/>
                <a:gd name="connsiteX3" fmla="*/ 337760 w 626521"/>
                <a:gd name="connsiteY3" fmla="*/ 3465260 h 3967017"/>
                <a:gd name="connsiteX4" fmla="*/ 626521 w 626521"/>
                <a:gd name="connsiteY4" fmla="*/ 3967017 h 3967017"/>
                <a:gd name="connsiteX0" fmla="*/ 2993070 w 2993070"/>
                <a:gd name="connsiteY0" fmla="*/ 0 h 4515814"/>
                <a:gd name="connsiteX1" fmla="*/ 381443 w 2993070"/>
                <a:gd name="connsiteY1" fmla="*/ 925116 h 4515814"/>
                <a:gd name="connsiteX2" fmla="*/ 12413 w 2993070"/>
                <a:gd name="connsiteY2" fmla="*/ 2571504 h 4515814"/>
                <a:gd name="connsiteX3" fmla="*/ 350088 w 2993070"/>
                <a:gd name="connsiteY3" fmla="*/ 4014057 h 4515814"/>
                <a:gd name="connsiteX4" fmla="*/ 638849 w 2993070"/>
                <a:gd name="connsiteY4" fmla="*/ 4515814 h 4515814"/>
                <a:gd name="connsiteX0" fmla="*/ 2665440 w 2665440"/>
                <a:gd name="connsiteY0" fmla="*/ 0 h 4515814"/>
                <a:gd name="connsiteX1" fmla="*/ 53813 w 2665440"/>
                <a:gd name="connsiteY1" fmla="*/ 925116 h 4515814"/>
                <a:gd name="connsiteX2" fmla="*/ 835161 w 2665440"/>
                <a:gd name="connsiteY2" fmla="*/ 1803189 h 4515814"/>
                <a:gd name="connsiteX3" fmla="*/ 22458 w 2665440"/>
                <a:gd name="connsiteY3" fmla="*/ 4014057 h 4515814"/>
                <a:gd name="connsiteX4" fmla="*/ 311219 w 2665440"/>
                <a:gd name="connsiteY4" fmla="*/ 4515814 h 4515814"/>
                <a:gd name="connsiteX0" fmla="*/ 2661344 w 2661344"/>
                <a:gd name="connsiteY0" fmla="*/ 0 h 4515814"/>
                <a:gd name="connsiteX1" fmla="*/ 1673780 w 2661344"/>
                <a:gd name="connsiteY1" fmla="*/ 658557 h 4515814"/>
                <a:gd name="connsiteX2" fmla="*/ 831065 w 2661344"/>
                <a:gd name="connsiteY2" fmla="*/ 1803189 h 4515814"/>
                <a:gd name="connsiteX3" fmla="*/ 18362 w 2661344"/>
                <a:gd name="connsiteY3" fmla="*/ 4014057 h 4515814"/>
                <a:gd name="connsiteX4" fmla="*/ 307123 w 2661344"/>
                <a:gd name="connsiteY4" fmla="*/ 4515814 h 4515814"/>
                <a:gd name="connsiteX0" fmla="*/ 2411936 w 2411936"/>
                <a:gd name="connsiteY0" fmla="*/ 0 h 4515814"/>
                <a:gd name="connsiteX1" fmla="*/ 1424372 w 2411936"/>
                <a:gd name="connsiteY1" fmla="*/ 658557 h 4515814"/>
                <a:gd name="connsiteX2" fmla="*/ 581657 w 2411936"/>
                <a:gd name="connsiteY2" fmla="*/ 1803189 h 4515814"/>
                <a:gd name="connsiteX3" fmla="*/ 134369 w 2411936"/>
                <a:gd name="connsiteY3" fmla="*/ 2900784 h 4515814"/>
                <a:gd name="connsiteX4" fmla="*/ 57715 w 2411936"/>
                <a:gd name="connsiteY4" fmla="*/ 4515814 h 4515814"/>
                <a:gd name="connsiteX0" fmla="*/ 2699873 w 2699873"/>
                <a:gd name="connsiteY0" fmla="*/ 0 h 4515814"/>
                <a:gd name="connsiteX1" fmla="*/ 1712309 w 2699873"/>
                <a:gd name="connsiteY1" fmla="*/ 658557 h 4515814"/>
                <a:gd name="connsiteX2" fmla="*/ 869594 w 2699873"/>
                <a:gd name="connsiteY2" fmla="*/ 1803189 h 4515814"/>
                <a:gd name="connsiteX3" fmla="*/ 16290 w 2699873"/>
                <a:gd name="connsiteY3" fmla="*/ 2900784 h 4515814"/>
                <a:gd name="connsiteX4" fmla="*/ 345652 w 2699873"/>
                <a:gd name="connsiteY4" fmla="*/ 4515814 h 4515814"/>
                <a:gd name="connsiteX0" fmla="*/ 2686591 w 2686591"/>
                <a:gd name="connsiteY0" fmla="*/ 0 h 4515814"/>
                <a:gd name="connsiteX1" fmla="*/ 1699027 w 2686591"/>
                <a:gd name="connsiteY1" fmla="*/ 658557 h 4515814"/>
                <a:gd name="connsiteX2" fmla="*/ 856312 w 2686591"/>
                <a:gd name="connsiteY2" fmla="*/ 1803189 h 4515814"/>
                <a:gd name="connsiteX3" fmla="*/ 209892 w 2686591"/>
                <a:gd name="connsiteY3" fmla="*/ 1364152 h 4515814"/>
                <a:gd name="connsiteX4" fmla="*/ 3008 w 2686591"/>
                <a:gd name="connsiteY4" fmla="*/ 2900784 h 4515814"/>
                <a:gd name="connsiteX5" fmla="*/ 332370 w 2686591"/>
                <a:gd name="connsiteY5" fmla="*/ 4515814 h 4515814"/>
                <a:gd name="connsiteX0" fmla="*/ 2686591 w 2686591"/>
                <a:gd name="connsiteY0" fmla="*/ 0 h 4515814"/>
                <a:gd name="connsiteX1" fmla="*/ 1468952 w 2686591"/>
                <a:gd name="connsiteY1" fmla="*/ 235200 h 4515814"/>
                <a:gd name="connsiteX2" fmla="*/ 856312 w 2686591"/>
                <a:gd name="connsiteY2" fmla="*/ 1803189 h 4515814"/>
                <a:gd name="connsiteX3" fmla="*/ 209892 w 2686591"/>
                <a:gd name="connsiteY3" fmla="*/ 1364152 h 4515814"/>
                <a:gd name="connsiteX4" fmla="*/ 3008 w 2686591"/>
                <a:gd name="connsiteY4" fmla="*/ 2900784 h 4515814"/>
                <a:gd name="connsiteX5" fmla="*/ 332370 w 2686591"/>
                <a:gd name="connsiteY5" fmla="*/ 4515814 h 4515814"/>
                <a:gd name="connsiteX0" fmla="*/ 2686591 w 2686591"/>
                <a:gd name="connsiteY0" fmla="*/ 0 h 4515814"/>
                <a:gd name="connsiteX1" fmla="*/ 1468952 w 2686591"/>
                <a:gd name="connsiteY1" fmla="*/ 235200 h 4515814"/>
                <a:gd name="connsiteX2" fmla="*/ 693905 w 2686591"/>
                <a:gd name="connsiteY2" fmla="*/ 783995 h 4515814"/>
                <a:gd name="connsiteX3" fmla="*/ 209892 w 2686591"/>
                <a:gd name="connsiteY3" fmla="*/ 1364152 h 4515814"/>
                <a:gd name="connsiteX4" fmla="*/ 3008 w 2686591"/>
                <a:gd name="connsiteY4" fmla="*/ 2900784 h 4515814"/>
                <a:gd name="connsiteX5" fmla="*/ 332370 w 2686591"/>
                <a:gd name="connsiteY5" fmla="*/ 4515814 h 4515814"/>
                <a:gd name="connsiteX0" fmla="*/ 2750296 w 2750296"/>
                <a:gd name="connsiteY0" fmla="*/ 0 h 4437414"/>
                <a:gd name="connsiteX1" fmla="*/ 1532657 w 2750296"/>
                <a:gd name="connsiteY1" fmla="*/ 235200 h 4437414"/>
                <a:gd name="connsiteX2" fmla="*/ 757610 w 2750296"/>
                <a:gd name="connsiteY2" fmla="*/ 783995 h 4437414"/>
                <a:gd name="connsiteX3" fmla="*/ 273597 w 2750296"/>
                <a:gd name="connsiteY3" fmla="*/ 1364152 h 4437414"/>
                <a:gd name="connsiteX4" fmla="*/ 66713 w 2750296"/>
                <a:gd name="connsiteY4" fmla="*/ 2900784 h 4437414"/>
                <a:gd name="connsiteX5" fmla="*/ 1397581 w 2750296"/>
                <a:gd name="connsiteY5" fmla="*/ 4437414 h 4437414"/>
                <a:gd name="connsiteX0" fmla="*/ 2750296 w 3150282"/>
                <a:gd name="connsiteY0" fmla="*/ 0 h 4437414"/>
                <a:gd name="connsiteX1" fmla="*/ 3061983 w 3150282"/>
                <a:gd name="connsiteY1" fmla="*/ 595838 h 4437414"/>
                <a:gd name="connsiteX2" fmla="*/ 757610 w 3150282"/>
                <a:gd name="connsiteY2" fmla="*/ 783995 h 4437414"/>
                <a:gd name="connsiteX3" fmla="*/ 273597 w 3150282"/>
                <a:gd name="connsiteY3" fmla="*/ 1364152 h 4437414"/>
                <a:gd name="connsiteX4" fmla="*/ 66713 w 3150282"/>
                <a:gd name="connsiteY4" fmla="*/ 2900784 h 4437414"/>
                <a:gd name="connsiteX5" fmla="*/ 1397581 w 3150282"/>
                <a:gd name="connsiteY5" fmla="*/ 4437414 h 4437414"/>
                <a:gd name="connsiteX0" fmla="*/ 2750296 w 3069912"/>
                <a:gd name="connsiteY0" fmla="*/ 0 h 4437414"/>
                <a:gd name="connsiteX1" fmla="*/ 3061983 w 3069912"/>
                <a:gd name="connsiteY1" fmla="*/ 595838 h 4437414"/>
                <a:gd name="connsiteX2" fmla="*/ 2706487 w 3069912"/>
                <a:gd name="connsiteY2" fmla="*/ 1850228 h 4437414"/>
                <a:gd name="connsiteX3" fmla="*/ 273597 w 3069912"/>
                <a:gd name="connsiteY3" fmla="*/ 1364152 h 4437414"/>
                <a:gd name="connsiteX4" fmla="*/ 66713 w 3069912"/>
                <a:gd name="connsiteY4" fmla="*/ 2900784 h 4437414"/>
                <a:gd name="connsiteX5" fmla="*/ 1397581 w 3069912"/>
                <a:gd name="connsiteY5" fmla="*/ 4437414 h 4437414"/>
                <a:gd name="connsiteX0" fmla="*/ 2698367 w 3010154"/>
                <a:gd name="connsiteY0" fmla="*/ 0 h 4437414"/>
                <a:gd name="connsiteX1" fmla="*/ 3010054 w 3010154"/>
                <a:gd name="connsiteY1" fmla="*/ 595838 h 4437414"/>
                <a:gd name="connsiteX2" fmla="*/ 2654558 w 3010154"/>
                <a:gd name="connsiteY2" fmla="*/ 1850228 h 4437414"/>
                <a:gd name="connsiteX3" fmla="*/ 2373553 w 3010154"/>
                <a:gd name="connsiteY3" fmla="*/ 3041902 h 4437414"/>
                <a:gd name="connsiteX4" fmla="*/ 14784 w 3010154"/>
                <a:gd name="connsiteY4" fmla="*/ 2900784 h 4437414"/>
                <a:gd name="connsiteX5" fmla="*/ 1345652 w 3010154"/>
                <a:gd name="connsiteY5" fmla="*/ 4437414 h 4437414"/>
                <a:gd name="connsiteX0" fmla="*/ 2698367 w 3176510"/>
                <a:gd name="connsiteY0" fmla="*/ 0 h 4437414"/>
                <a:gd name="connsiteX1" fmla="*/ 3010054 w 3176510"/>
                <a:gd name="connsiteY1" fmla="*/ 595838 h 4437414"/>
                <a:gd name="connsiteX2" fmla="*/ 3141777 w 3176510"/>
                <a:gd name="connsiteY2" fmla="*/ 1928628 h 4437414"/>
                <a:gd name="connsiteX3" fmla="*/ 2373553 w 3176510"/>
                <a:gd name="connsiteY3" fmla="*/ 3041902 h 4437414"/>
                <a:gd name="connsiteX4" fmla="*/ 14784 w 3176510"/>
                <a:gd name="connsiteY4" fmla="*/ 2900784 h 4437414"/>
                <a:gd name="connsiteX5" fmla="*/ 1345652 w 3176510"/>
                <a:gd name="connsiteY5" fmla="*/ 4437414 h 4437414"/>
                <a:gd name="connsiteX0" fmla="*/ 2701283 w 3172092"/>
                <a:gd name="connsiteY0" fmla="*/ 0 h 4437414"/>
                <a:gd name="connsiteX1" fmla="*/ 3012970 w 3172092"/>
                <a:gd name="connsiteY1" fmla="*/ 595838 h 4437414"/>
                <a:gd name="connsiteX2" fmla="*/ 3144693 w 3172092"/>
                <a:gd name="connsiteY2" fmla="*/ 1928628 h 4437414"/>
                <a:gd name="connsiteX3" fmla="*/ 2484741 w 3172092"/>
                <a:gd name="connsiteY3" fmla="*/ 3245740 h 4437414"/>
                <a:gd name="connsiteX4" fmla="*/ 17700 w 3172092"/>
                <a:gd name="connsiteY4" fmla="*/ 2900784 h 4437414"/>
                <a:gd name="connsiteX5" fmla="*/ 1348568 w 3172092"/>
                <a:gd name="connsiteY5" fmla="*/ 4437414 h 4437414"/>
                <a:gd name="connsiteX0" fmla="*/ 1384504 w 1855313"/>
                <a:gd name="connsiteY0" fmla="*/ 0 h 4437414"/>
                <a:gd name="connsiteX1" fmla="*/ 1696191 w 1855313"/>
                <a:gd name="connsiteY1" fmla="*/ 595838 h 4437414"/>
                <a:gd name="connsiteX2" fmla="*/ 1827914 w 1855313"/>
                <a:gd name="connsiteY2" fmla="*/ 1928628 h 4437414"/>
                <a:gd name="connsiteX3" fmla="*/ 1167962 w 1855313"/>
                <a:gd name="connsiteY3" fmla="*/ 3245740 h 4437414"/>
                <a:gd name="connsiteX4" fmla="*/ 392655 w 1855313"/>
                <a:gd name="connsiteY4" fmla="*/ 4014058 h 4437414"/>
                <a:gd name="connsiteX5" fmla="*/ 31789 w 1855313"/>
                <a:gd name="connsiteY5" fmla="*/ 4437414 h 4437414"/>
                <a:gd name="connsiteX0" fmla="*/ 1352715 w 1823524"/>
                <a:gd name="connsiteY0" fmla="*/ 0 h 4437414"/>
                <a:gd name="connsiteX1" fmla="*/ 1664402 w 1823524"/>
                <a:gd name="connsiteY1" fmla="*/ 595838 h 4437414"/>
                <a:gd name="connsiteX2" fmla="*/ 1796125 w 1823524"/>
                <a:gd name="connsiteY2" fmla="*/ 1928628 h 4437414"/>
                <a:gd name="connsiteX3" fmla="*/ 1136173 w 1823524"/>
                <a:gd name="connsiteY3" fmla="*/ 3245740 h 4437414"/>
                <a:gd name="connsiteX4" fmla="*/ 0 w 1823524"/>
                <a:gd name="connsiteY4" fmla="*/ 4437414 h 4437414"/>
                <a:gd name="connsiteX0" fmla="*/ 1352715 w 1798492"/>
                <a:gd name="connsiteY0" fmla="*/ 0 h 4437414"/>
                <a:gd name="connsiteX1" fmla="*/ 1796125 w 1798492"/>
                <a:gd name="connsiteY1" fmla="*/ 1928628 h 4437414"/>
                <a:gd name="connsiteX2" fmla="*/ 1136173 w 1798492"/>
                <a:gd name="connsiteY2" fmla="*/ 3245740 h 4437414"/>
                <a:gd name="connsiteX3" fmla="*/ 0 w 1798492"/>
                <a:gd name="connsiteY3" fmla="*/ 4437414 h 4437414"/>
                <a:gd name="connsiteX0" fmla="*/ 1352715 w 1597741"/>
                <a:gd name="connsiteY0" fmla="*/ 0 h 4437414"/>
                <a:gd name="connsiteX1" fmla="*/ 1593117 w 1597741"/>
                <a:gd name="connsiteY1" fmla="*/ 2069747 h 4437414"/>
                <a:gd name="connsiteX2" fmla="*/ 1136173 w 1597741"/>
                <a:gd name="connsiteY2" fmla="*/ 3245740 h 4437414"/>
                <a:gd name="connsiteX3" fmla="*/ 0 w 1597741"/>
                <a:gd name="connsiteY3" fmla="*/ 4437414 h 4437414"/>
                <a:gd name="connsiteX0" fmla="*/ 1352715 w 1447338"/>
                <a:gd name="connsiteY0" fmla="*/ 0 h 4437414"/>
                <a:gd name="connsiteX1" fmla="*/ 1430837 w 1447338"/>
                <a:gd name="connsiteY1" fmla="*/ 2121545 h 4437414"/>
                <a:gd name="connsiteX2" fmla="*/ 1136173 w 1447338"/>
                <a:gd name="connsiteY2" fmla="*/ 3245740 h 4437414"/>
                <a:gd name="connsiteX3" fmla="*/ 0 w 1447338"/>
                <a:gd name="connsiteY3" fmla="*/ 4437414 h 4437414"/>
                <a:gd name="connsiteX0" fmla="*/ 1352715 w 1474558"/>
                <a:gd name="connsiteY0" fmla="*/ 0 h 4437414"/>
                <a:gd name="connsiteX1" fmla="*/ 1463293 w 1474558"/>
                <a:gd name="connsiteY1" fmla="*/ 1482696 h 4437414"/>
                <a:gd name="connsiteX2" fmla="*/ 1136173 w 1474558"/>
                <a:gd name="connsiteY2" fmla="*/ 3245740 h 4437414"/>
                <a:gd name="connsiteX3" fmla="*/ 0 w 1474558"/>
                <a:gd name="connsiteY3" fmla="*/ 4437414 h 4437414"/>
                <a:gd name="connsiteX0" fmla="*/ 1352715 w 1469391"/>
                <a:gd name="connsiteY0" fmla="*/ 0 h 4437414"/>
                <a:gd name="connsiteX1" fmla="*/ 1463293 w 1469391"/>
                <a:gd name="connsiteY1" fmla="*/ 1482696 h 4437414"/>
                <a:gd name="connsiteX2" fmla="*/ 1217313 w 1469391"/>
                <a:gd name="connsiteY2" fmla="*/ 2848618 h 4437414"/>
                <a:gd name="connsiteX3" fmla="*/ 0 w 1469391"/>
                <a:gd name="connsiteY3" fmla="*/ 4437414 h 4437414"/>
                <a:gd name="connsiteX0" fmla="*/ 1352715 w 1469391"/>
                <a:gd name="connsiteY0" fmla="*/ 0 h 4437414"/>
                <a:gd name="connsiteX1" fmla="*/ 1463293 w 1469391"/>
                <a:gd name="connsiteY1" fmla="*/ 1482696 h 4437414"/>
                <a:gd name="connsiteX2" fmla="*/ 1217313 w 1469391"/>
                <a:gd name="connsiteY2" fmla="*/ 2848618 h 4437414"/>
                <a:gd name="connsiteX3" fmla="*/ 0 w 1469391"/>
                <a:gd name="connsiteY3" fmla="*/ 4437414 h 4437414"/>
                <a:gd name="connsiteX0" fmla="*/ 1352715 w 1469391"/>
                <a:gd name="connsiteY0" fmla="*/ 0 h 4437414"/>
                <a:gd name="connsiteX1" fmla="*/ 1463293 w 1469391"/>
                <a:gd name="connsiteY1" fmla="*/ 1482696 h 4437414"/>
                <a:gd name="connsiteX2" fmla="*/ 1217313 w 1469391"/>
                <a:gd name="connsiteY2" fmla="*/ 2848618 h 4437414"/>
                <a:gd name="connsiteX3" fmla="*/ 0 w 1469391"/>
                <a:gd name="connsiteY3" fmla="*/ 4437414 h 4437414"/>
                <a:gd name="connsiteX0" fmla="*/ 1352715 w 1465787"/>
                <a:gd name="connsiteY0" fmla="*/ 0 h 4437414"/>
                <a:gd name="connsiteX1" fmla="*/ 1463293 w 1465787"/>
                <a:gd name="connsiteY1" fmla="*/ 1482696 h 4437414"/>
                <a:gd name="connsiteX2" fmla="*/ 1217313 w 1465787"/>
                <a:gd name="connsiteY2" fmla="*/ 2848618 h 4437414"/>
                <a:gd name="connsiteX3" fmla="*/ 0 w 1465787"/>
                <a:gd name="connsiteY3" fmla="*/ 4437414 h 4437414"/>
                <a:gd name="connsiteX0" fmla="*/ 1352715 w 1372784"/>
                <a:gd name="connsiteY0" fmla="*/ 0 h 4437414"/>
                <a:gd name="connsiteX1" fmla="*/ 1365925 w 1372784"/>
                <a:gd name="connsiteY1" fmla="*/ 1672625 h 4437414"/>
                <a:gd name="connsiteX2" fmla="*/ 1217313 w 1372784"/>
                <a:gd name="connsiteY2" fmla="*/ 2848618 h 4437414"/>
                <a:gd name="connsiteX3" fmla="*/ 0 w 1372784"/>
                <a:gd name="connsiteY3" fmla="*/ 4437414 h 4437414"/>
                <a:gd name="connsiteX0" fmla="*/ 1352715 w 1395448"/>
                <a:gd name="connsiteY0" fmla="*/ 0 h 4437414"/>
                <a:gd name="connsiteX1" fmla="*/ 1365925 w 1395448"/>
                <a:gd name="connsiteY1" fmla="*/ 1672625 h 4437414"/>
                <a:gd name="connsiteX2" fmla="*/ 1217313 w 1395448"/>
                <a:gd name="connsiteY2" fmla="*/ 2848618 h 4437414"/>
                <a:gd name="connsiteX3" fmla="*/ 0 w 1395448"/>
                <a:gd name="connsiteY3" fmla="*/ 4437414 h 4437414"/>
                <a:gd name="connsiteX0" fmla="*/ 1352715 w 1379533"/>
                <a:gd name="connsiteY0" fmla="*/ 0 h 4437414"/>
                <a:gd name="connsiteX1" fmla="*/ 1365925 w 1379533"/>
                <a:gd name="connsiteY1" fmla="*/ 1672625 h 4437414"/>
                <a:gd name="connsiteX2" fmla="*/ 1119944 w 1379533"/>
                <a:gd name="connsiteY2" fmla="*/ 2848618 h 4437414"/>
                <a:gd name="connsiteX3" fmla="*/ 0 w 1379533"/>
                <a:gd name="connsiteY3" fmla="*/ 4437414 h 4437414"/>
                <a:gd name="connsiteX0" fmla="*/ 1352715 w 1352715"/>
                <a:gd name="connsiteY0" fmla="*/ 0 h 4437414"/>
                <a:gd name="connsiteX1" fmla="*/ 1119944 w 1352715"/>
                <a:gd name="connsiteY1" fmla="*/ 2848618 h 4437414"/>
                <a:gd name="connsiteX2" fmla="*/ 0 w 1352715"/>
                <a:gd name="connsiteY2" fmla="*/ 4437414 h 4437414"/>
                <a:gd name="connsiteX0" fmla="*/ 1352715 w 1352715"/>
                <a:gd name="connsiteY0" fmla="*/ 0 h 4437414"/>
                <a:gd name="connsiteX1" fmla="*/ 790056 w 1352715"/>
                <a:gd name="connsiteY1" fmla="*/ 2457082 h 4437414"/>
                <a:gd name="connsiteX2" fmla="*/ 0 w 1352715"/>
                <a:gd name="connsiteY2" fmla="*/ 4437414 h 4437414"/>
                <a:gd name="connsiteX0" fmla="*/ 1222759 w 1222759"/>
                <a:gd name="connsiteY0" fmla="*/ 0 h 3719597"/>
                <a:gd name="connsiteX1" fmla="*/ 660100 w 1222759"/>
                <a:gd name="connsiteY1" fmla="*/ 2457082 h 3719597"/>
                <a:gd name="connsiteX2" fmla="*/ 0 w 1222759"/>
                <a:gd name="connsiteY2" fmla="*/ 3719597 h 3719597"/>
                <a:gd name="connsiteX0" fmla="*/ 1442685 w 1442685"/>
                <a:gd name="connsiteY0" fmla="*/ 0 h 3915364"/>
                <a:gd name="connsiteX1" fmla="*/ 660100 w 1442685"/>
                <a:gd name="connsiteY1" fmla="*/ 2652849 h 3915364"/>
                <a:gd name="connsiteX2" fmla="*/ 0 w 1442685"/>
                <a:gd name="connsiteY2" fmla="*/ 3915364 h 3915364"/>
                <a:gd name="connsiteX0" fmla="*/ 1442685 w 1442685"/>
                <a:gd name="connsiteY0" fmla="*/ 0 h 3915364"/>
                <a:gd name="connsiteX1" fmla="*/ 660100 w 1442685"/>
                <a:gd name="connsiteY1" fmla="*/ 2652849 h 3915364"/>
                <a:gd name="connsiteX2" fmla="*/ 0 w 1442685"/>
                <a:gd name="connsiteY2" fmla="*/ 3915364 h 3915364"/>
                <a:gd name="connsiteX0" fmla="*/ 1442685 w 1442685"/>
                <a:gd name="connsiteY0" fmla="*/ 0 h 3915364"/>
                <a:gd name="connsiteX1" fmla="*/ 910015 w 1442685"/>
                <a:gd name="connsiteY1" fmla="*/ 1869776 h 3915364"/>
                <a:gd name="connsiteX2" fmla="*/ 0 w 1442685"/>
                <a:gd name="connsiteY2" fmla="*/ 3915364 h 3915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2685" h="3915364">
                  <a:moveTo>
                    <a:pt x="1442685" y="0"/>
                  </a:moveTo>
                  <a:cubicBezTo>
                    <a:pt x="1324214" y="430320"/>
                    <a:pt x="1135467" y="1130207"/>
                    <a:pt x="910015" y="1869776"/>
                  </a:cubicBezTo>
                  <a:cubicBezTo>
                    <a:pt x="659345" y="2477836"/>
                    <a:pt x="236703" y="3667099"/>
                    <a:pt x="0" y="3915364"/>
                  </a:cubicBezTo>
                </a:path>
              </a:pathLst>
            </a:custGeom>
            <a:ln w="76200" cmpd="sng">
              <a:solidFill>
                <a:srgbClr val="376092"/>
              </a:solidFill>
              <a:headEnd type="arrow" w="lg" len="lg"/>
              <a:tailEnd type="arrow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5539984" y="3611525"/>
              <a:ext cx="540175" cy="595154"/>
            </a:xfrm>
            <a:prstGeom prst="rect">
              <a:avLst/>
            </a:prstGeom>
            <a:noFill/>
            <a:ln w="76200">
              <a:solidFill>
                <a:srgbClr val="37609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778506" y="5477676"/>
              <a:ext cx="960715" cy="595154"/>
            </a:xfrm>
            <a:prstGeom prst="rect">
              <a:avLst/>
            </a:prstGeom>
            <a:noFill/>
            <a:ln w="76200">
              <a:solidFill>
                <a:srgbClr val="37609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pic>
        <p:nvPicPr>
          <p:cNvPr id="32" name="図 31"/>
          <p:cNvPicPr>
            <a:picLocks noChangeAspect="1"/>
          </p:cNvPicPr>
          <p:nvPr/>
        </p:nvPicPr>
        <p:blipFill>
          <a:blip r:embed="rId3">
            <a:alphaModFix/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94" b="97938" l="9877" r="89815"/>
                    </a14:imgEffect>
                    <a14:imgEffect>
                      <a14:brightnessContrast bright="100000" contrast="-7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7346" y="5634207"/>
            <a:ext cx="535827" cy="641669"/>
          </a:xfrm>
          <a:prstGeom prst="rect">
            <a:avLst/>
          </a:prstGeom>
        </p:spPr>
      </p:pic>
      <p:grpSp>
        <p:nvGrpSpPr>
          <p:cNvPr id="38" name="図形グループ 37"/>
          <p:cNvGrpSpPr/>
          <p:nvPr/>
        </p:nvGrpSpPr>
        <p:grpSpPr>
          <a:xfrm>
            <a:off x="747151" y="2224495"/>
            <a:ext cx="8737838" cy="970489"/>
            <a:chOff x="216793" y="2528671"/>
            <a:chExt cx="8340858" cy="970489"/>
          </a:xfrm>
        </p:grpSpPr>
        <p:sp>
          <p:nvSpPr>
            <p:cNvPr id="39" name="コンテンツ プレースホルダー 2"/>
            <p:cNvSpPr txBox="1">
              <a:spLocks/>
            </p:cNvSpPr>
            <p:nvPr/>
          </p:nvSpPr>
          <p:spPr>
            <a:xfrm>
              <a:off x="773310" y="2528671"/>
              <a:ext cx="7784341" cy="97048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sz="2800" dirty="0" err="1">
                  <a:cs typeface="Brush Script MT Italic"/>
                </a:rPr>
                <a:t>SCons</a:t>
              </a:r>
              <a:r>
                <a:rPr lang="en-US" altLang="ja-JP" sz="2800" dirty="0">
                  <a:cs typeface="Brush Script MT Italic"/>
                </a:rPr>
                <a:t> (1, </a:t>
              </a:r>
              <a:endParaRPr lang="en-US" altLang="ja-JP" sz="2800" dirty="0" smtClean="0">
                <a:cs typeface="Brush Script MT Italic"/>
              </a:endParaRPr>
            </a:p>
            <a:p>
              <a:pPr marL="0" indent="0">
                <a:buNone/>
              </a:pPr>
              <a:r>
                <a:rPr lang="en-US" altLang="ja-JP" sz="2800" dirty="0">
                  <a:cs typeface="Brush Script MT Italic"/>
                </a:rPr>
                <a:t> </a:t>
              </a:r>
              <a:r>
                <a:rPr lang="en-US" altLang="ja-JP" sz="2800" dirty="0" smtClean="0">
                  <a:cs typeface="Brush Script MT Italic"/>
                </a:rPr>
                <a:t> &lt;{ </a:t>
              </a:r>
              <a:r>
                <a:rPr lang="en-US" altLang="ja-JP" sz="2800" dirty="0" err="1" smtClean="0">
                  <a:cs typeface="Brush Script MT Italic"/>
                </a:rPr>
                <a:t>xs:slist</a:t>
              </a:r>
              <a:r>
                <a:rPr lang="en-US" altLang="ja-JP" sz="2800" dirty="0" smtClean="0">
                  <a:cs typeface="Brush Script MT Italic"/>
                </a:rPr>
                <a:t> | (nil </a:t>
              </a:r>
              <a:r>
                <a:rPr lang="en-US" altLang="ja-JP" sz="2800" dirty="0" err="1" smtClean="0">
                  <a:cs typeface="Brush Script MT Italic"/>
                </a:rPr>
                <a:t>xs</a:t>
              </a:r>
              <a:r>
                <a:rPr lang="en-US" altLang="ja-JP" sz="2800" dirty="0" smtClean="0">
                  <a:cs typeface="Brush Script MT Italic"/>
                </a:rPr>
                <a:t>) or (1 &lt; head </a:t>
              </a:r>
              <a:r>
                <a:rPr lang="en-US" altLang="ja-JP" sz="2800" dirty="0" err="1" smtClean="0">
                  <a:cs typeface="Brush Script MT Italic"/>
                </a:rPr>
                <a:t>xs</a:t>
              </a:r>
              <a:r>
                <a:rPr lang="en-US" altLang="ja-JP" sz="2800" dirty="0" smtClean="0">
                  <a:cs typeface="Brush Script MT Italic"/>
                </a:rPr>
                <a:t>) } </a:t>
              </a:r>
              <a:r>
                <a:rPr lang="en-US" altLang="ja-JP" sz="2800" dirty="0">
                  <a:latin typeface="ヒラギノ角ゴ Pro W3"/>
                  <a:ea typeface="ヒラギノ角ゴ Pro W3"/>
                  <a:cs typeface="ヒラギノ角ゴ Pro W3"/>
                </a:rPr>
                <a:t>⇐</a:t>
              </a:r>
              <a:r>
                <a:rPr lang="en-US" altLang="ja-JP" sz="2800" dirty="0" smtClean="0">
                  <a:cs typeface="Brush Script MT Italic"/>
                </a:rPr>
                <a:t> </a:t>
              </a:r>
              <a:r>
                <a:rPr lang="en-US" altLang="ja-JP" sz="2800" dirty="0" err="1" smtClean="0">
                  <a:cs typeface="Brush Script MT Italic"/>
                </a:rPr>
                <a:t>int</a:t>
              </a:r>
              <a:r>
                <a:rPr lang="en-US" altLang="ja-JP" sz="2800" dirty="0" smtClean="0">
                  <a:cs typeface="Brush Script MT Italic"/>
                </a:rPr>
                <a:t> list&gt;</a:t>
              </a:r>
              <a:r>
                <a:rPr lang="en-US" altLang="ja-JP" sz="2800" baseline="30000" dirty="0">
                  <a:latin typeface="Brush Script MT Italic"/>
                  <a:cs typeface="Brush Script MT Italic"/>
                </a:rPr>
                <a:t>l</a:t>
              </a:r>
              <a:r>
                <a:rPr lang="en-US" altLang="ja-JP" sz="2800" dirty="0">
                  <a:latin typeface="Brush Script MT Italic"/>
                  <a:cs typeface="Brush Script MT Italic"/>
                </a:rPr>
                <a:t> </a:t>
              </a:r>
              <a:r>
                <a:rPr lang="en-US" altLang="ja-JP" sz="2800" dirty="0">
                  <a:cs typeface="Brush Script MT Italic"/>
                </a:rPr>
                <a:t>[]</a:t>
              </a:r>
              <a:r>
                <a:rPr lang="en-US" altLang="ja-JP" sz="2800" dirty="0" smtClean="0">
                  <a:cs typeface="Brush Script MT Italic"/>
                </a:rPr>
                <a:t>)</a:t>
              </a:r>
              <a:endParaRPr lang="en-US" altLang="ja-JP" sz="2800" dirty="0">
                <a:cs typeface="Brush Script MT Italic"/>
              </a:endParaRPr>
            </a:p>
          </p:txBody>
        </p:sp>
        <p:cxnSp>
          <p:nvCxnSpPr>
            <p:cNvPr id="40" name="直線矢印コネクタ 39"/>
            <p:cNvCxnSpPr/>
            <p:nvPr/>
          </p:nvCxnSpPr>
          <p:spPr>
            <a:xfrm>
              <a:off x="216793" y="2786624"/>
              <a:ext cx="535735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図形グループ 40"/>
          <p:cNvGrpSpPr/>
          <p:nvPr/>
        </p:nvGrpSpPr>
        <p:grpSpPr>
          <a:xfrm>
            <a:off x="747150" y="3983240"/>
            <a:ext cx="7656076" cy="534570"/>
            <a:chOff x="348396" y="2654111"/>
            <a:chExt cx="5718862" cy="534570"/>
          </a:xfrm>
        </p:grpSpPr>
        <p:sp>
          <p:nvSpPr>
            <p:cNvPr id="42" name="コンテンツ プレースホルダー 2"/>
            <p:cNvSpPr txBox="1">
              <a:spLocks/>
            </p:cNvSpPr>
            <p:nvPr/>
          </p:nvSpPr>
          <p:spPr>
            <a:xfrm>
              <a:off x="773310" y="2654111"/>
              <a:ext cx="5293948" cy="53457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sz="2800" dirty="0" err="1">
                  <a:cs typeface="Brush Script MT Italic"/>
                </a:rPr>
                <a:t>SCons</a:t>
              </a:r>
              <a:r>
                <a:rPr lang="en-US" altLang="ja-JP" sz="2800" dirty="0">
                  <a:cs typeface="Brush Script MT Italic"/>
                </a:rPr>
                <a:t> (1, &lt;</a:t>
              </a:r>
              <a:r>
                <a:rPr lang="en-US" altLang="ja-JP" sz="1800" dirty="0">
                  <a:cs typeface="Brush Script MT Italic"/>
                </a:rPr>
                <a:t>{ </a:t>
              </a:r>
              <a:r>
                <a:rPr lang="en-US" altLang="ja-JP" sz="1800" dirty="0" err="1">
                  <a:cs typeface="Brush Script MT Italic"/>
                </a:rPr>
                <a:t>xs:slist</a:t>
              </a:r>
              <a:r>
                <a:rPr lang="en-US" altLang="ja-JP" sz="1800" dirty="0">
                  <a:cs typeface="Brush Script MT Italic"/>
                </a:rPr>
                <a:t> | (nil </a:t>
              </a:r>
              <a:r>
                <a:rPr lang="en-US" altLang="ja-JP" sz="1800" dirty="0" err="1">
                  <a:cs typeface="Brush Script MT Italic"/>
                </a:rPr>
                <a:t>xs</a:t>
              </a:r>
              <a:r>
                <a:rPr lang="en-US" altLang="ja-JP" sz="1800" dirty="0">
                  <a:cs typeface="Brush Script MT Italic"/>
                </a:rPr>
                <a:t>) </a:t>
              </a:r>
              <a:r>
                <a:rPr lang="en-US" altLang="ja-JP" sz="1800" dirty="0" smtClean="0">
                  <a:cs typeface="Brush Script MT Italic"/>
                </a:rPr>
                <a:t>or </a:t>
              </a:r>
              <a:r>
                <a:rPr lang="en-US" altLang="ja-JP" sz="1800" dirty="0">
                  <a:cs typeface="Brush Script MT Italic"/>
                </a:rPr>
                <a:t>(1 &lt; head </a:t>
              </a:r>
              <a:r>
                <a:rPr lang="en-US" altLang="ja-JP" sz="1800" dirty="0" err="1">
                  <a:cs typeface="Brush Script MT Italic"/>
                </a:rPr>
                <a:t>xs</a:t>
              </a:r>
              <a:r>
                <a:rPr lang="en-US" altLang="ja-JP" sz="1800" dirty="0">
                  <a:cs typeface="Brush Script MT Italic"/>
                </a:rPr>
                <a:t>) } </a:t>
              </a:r>
              <a:r>
                <a:rPr lang="en-US" altLang="ja-JP" sz="2800" dirty="0">
                  <a:latin typeface="ヒラギノ角ゴ Pro W3"/>
                  <a:ea typeface="ヒラギノ角ゴ Pro W3"/>
                  <a:cs typeface="ヒラギノ角ゴ Pro W3"/>
                </a:rPr>
                <a:t>⇐</a:t>
              </a:r>
              <a:r>
                <a:rPr lang="en-US" altLang="ja-JP" sz="2800" dirty="0" smtClean="0">
                  <a:cs typeface="Brush Script MT Italic"/>
                </a:rPr>
                <a:t> </a:t>
              </a:r>
              <a:r>
                <a:rPr lang="en-US" altLang="ja-JP" sz="2800" dirty="0" err="1" smtClean="0">
                  <a:cs typeface="Brush Script MT Italic"/>
                </a:rPr>
                <a:t>slist</a:t>
              </a:r>
              <a:r>
                <a:rPr lang="en-US" altLang="ja-JP" sz="2800" dirty="0" smtClean="0">
                  <a:cs typeface="Brush Script MT Italic"/>
                </a:rPr>
                <a:t>&gt;</a:t>
              </a:r>
              <a:r>
                <a:rPr lang="en-US" altLang="ja-JP" sz="2800" baseline="30000" dirty="0" smtClean="0">
                  <a:latin typeface="Brush Script MT Italic"/>
                  <a:cs typeface="Brush Script MT Italic"/>
                </a:rPr>
                <a:t>l </a:t>
              </a:r>
              <a:r>
                <a:rPr lang="en-US" altLang="ja-JP" sz="2800" dirty="0" err="1" smtClean="0">
                  <a:cs typeface="Brush Script MT Italic"/>
                </a:rPr>
                <a:t>SNil</a:t>
              </a:r>
              <a:r>
                <a:rPr lang="en-US" altLang="ja-JP" sz="2800" dirty="0" smtClean="0">
                  <a:cs typeface="Brush Script MT Italic"/>
                </a:rPr>
                <a:t>)</a:t>
              </a:r>
            </a:p>
          </p:txBody>
        </p:sp>
        <p:cxnSp>
          <p:nvCxnSpPr>
            <p:cNvPr id="43" name="直線矢印コネクタ 42"/>
            <p:cNvCxnSpPr/>
            <p:nvPr/>
          </p:nvCxnSpPr>
          <p:spPr>
            <a:xfrm>
              <a:off x="348396" y="2943424"/>
              <a:ext cx="404131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線吹き出し 1 (枠付き) 45"/>
          <p:cNvSpPr/>
          <p:nvPr/>
        </p:nvSpPr>
        <p:spPr>
          <a:xfrm>
            <a:off x="2022419" y="4392369"/>
            <a:ext cx="6741397" cy="1496231"/>
          </a:xfrm>
          <a:prstGeom prst="borderCallout1">
            <a:avLst>
              <a:gd name="adj1" fmla="val 29105"/>
              <a:gd name="adj2" fmla="val 54246"/>
              <a:gd name="adj3" fmla="val 29723"/>
              <a:gd name="adj4" fmla="val 51233"/>
            </a:avLst>
          </a:prstGeom>
          <a:solidFill>
            <a:srgbClr val="953735"/>
          </a:solidFill>
          <a:ln w="76200" cmpd="sng">
            <a:solidFill>
              <a:srgbClr val="953735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3200" dirty="0" smtClean="0"/>
              <a:t>Split into two:</a:t>
            </a:r>
          </a:p>
          <a:p>
            <a:pPr marL="514350" indent="-514350">
              <a:buAutoNum type="arabicParenBoth"/>
            </a:pPr>
            <a:r>
              <a:rPr lang="en-US" altLang="ja-JP" sz="3200" dirty="0"/>
              <a:t>c</a:t>
            </a:r>
            <a:r>
              <a:rPr lang="en-US" altLang="ja-JP" sz="3200" dirty="0" smtClean="0"/>
              <a:t>onversion from integer </a:t>
            </a:r>
            <a:r>
              <a:rPr lang="en-US" altLang="ja-JP" sz="3200" dirty="0"/>
              <a:t>lists to </a:t>
            </a:r>
            <a:r>
              <a:rPr lang="en-US" altLang="ja-JP" sz="3200" dirty="0" err="1" smtClean="0"/>
              <a:t>slist</a:t>
            </a:r>
            <a:endParaRPr lang="en-US" altLang="ja-JP" sz="3200" dirty="0"/>
          </a:p>
          <a:p>
            <a:pPr marL="514350" indent="-514350">
              <a:buAutoNum type="arabicParenBoth"/>
            </a:pPr>
            <a:r>
              <a:rPr lang="en-US" altLang="ja-JP" sz="3200" dirty="0"/>
              <a:t>c</a:t>
            </a:r>
            <a:r>
              <a:rPr lang="en-US" altLang="ja-JP" sz="3200" dirty="0" smtClean="0"/>
              <a:t>onversion to check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the </a:t>
            </a:r>
            <a:r>
              <a:rPr lang="en-US" altLang="ja-JP" sz="3200" dirty="0"/>
              <a:t>contract  </a:t>
            </a:r>
            <a:endParaRPr lang="ja-JP" altLang="en-US" sz="3200" dirty="0"/>
          </a:p>
        </p:txBody>
      </p:sp>
      <p:cxnSp>
        <p:nvCxnSpPr>
          <p:cNvPr id="47" name="直線コネクタ 46"/>
          <p:cNvCxnSpPr/>
          <p:nvPr/>
        </p:nvCxnSpPr>
        <p:spPr>
          <a:xfrm>
            <a:off x="2743731" y="3555221"/>
            <a:ext cx="4781550" cy="0"/>
          </a:xfrm>
          <a:prstGeom prst="line">
            <a:avLst/>
          </a:prstGeom>
          <a:ln w="57150" cmpd="sng">
            <a:solidFill>
              <a:srgbClr val="9537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3061066" y="4026384"/>
            <a:ext cx="2478918" cy="0"/>
          </a:xfrm>
          <a:prstGeom prst="line">
            <a:avLst/>
          </a:prstGeom>
          <a:ln w="57150" cmpd="sng">
            <a:solidFill>
              <a:srgbClr val="9537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2743731" y="3043136"/>
            <a:ext cx="50410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cs typeface="Brush Script MT Italic"/>
              </a:rPr>
              <a:t>&lt;</a:t>
            </a:r>
            <a:r>
              <a:rPr lang="en-US" altLang="ja-JP" dirty="0">
                <a:cs typeface="Brush Script MT Italic"/>
              </a:rPr>
              <a:t>{ </a:t>
            </a:r>
            <a:r>
              <a:rPr lang="en-US" altLang="ja-JP" dirty="0" err="1">
                <a:cs typeface="Brush Script MT Italic"/>
              </a:rPr>
              <a:t>xs:slist</a:t>
            </a:r>
            <a:r>
              <a:rPr lang="en-US" altLang="ja-JP" dirty="0">
                <a:cs typeface="Brush Script MT Italic"/>
              </a:rPr>
              <a:t> | (nil </a:t>
            </a:r>
            <a:r>
              <a:rPr lang="en-US" altLang="ja-JP" dirty="0" err="1">
                <a:cs typeface="Brush Script MT Italic"/>
              </a:rPr>
              <a:t>xs</a:t>
            </a:r>
            <a:r>
              <a:rPr lang="en-US" altLang="ja-JP" dirty="0">
                <a:cs typeface="Brush Script MT Italic"/>
              </a:rPr>
              <a:t>) </a:t>
            </a:r>
            <a:r>
              <a:rPr lang="en-US" altLang="ja-JP" dirty="0" smtClean="0">
                <a:cs typeface="Brush Script MT Italic"/>
              </a:rPr>
              <a:t>or </a:t>
            </a:r>
            <a:r>
              <a:rPr lang="en-US" altLang="ja-JP" dirty="0">
                <a:cs typeface="Brush Script MT Italic"/>
              </a:rPr>
              <a:t>(1 &lt; head </a:t>
            </a:r>
            <a:r>
              <a:rPr lang="en-US" altLang="ja-JP" dirty="0" err="1">
                <a:cs typeface="Brush Script MT Italic"/>
              </a:rPr>
              <a:t>xs</a:t>
            </a:r>
            <a:r>
              <a:rPr lang="en-US" altLang="ja-JP" dirty="0">
                <a:cs typeface="Brush Script MT Italic"/>
              </a:rPr>
              <a:t>) }</a:t>
            </a:r>
            <a:r>
              <a:rPr lang="en-US" altLang="ja-JP" sz="2800" dirty="0">
                <a:cs typeface="Brush Script MT Italic"/>
              </a:rPr>
              <a:t> </a:t>
            </a:r>
            <a:r>
              <a:rPr lang="en-US" altLang="ja-JP" sz="2800" dirty="0">
                <a:latin typeface="ヒラギノ角ゴ Pro W3"/>
                <a:ea typeface="ヒラギノ角ゴ Pro W3"/>
                <a:cs typeface="ヒラギノ角ゴ Pro W3"/>
              </a:rPr>
              <a:t>⇐</a:t>
            </a:r>
            <a:r>
              <a:rPr lang="en-US" altLang="ja-JP" sz="2800" dirty="0" smtClean="0">
                <a:cs typeface="Brush Script MT Italic"/>
              </a:rPr>
              <a:t> </a:t>
            </a:r>
            <a:r>
              <a:rPr lang="en-US" altLang="ja-JP" sz="2800" dirty="0" err="1">
                <a:cs typeface="Brush Script MT Italic"/>
              </a:rPr>
              <a:t>slist</a:t>
            </a:r>
            <a:r>
              <a:rPr lang="en-US" altLang="ja-JP" sz="2800" dirty="0">
                <a:cs typeface="Brush Script MT Italic"/>
              </a:rPr>
              <a:t>&gt;</a:t>
            </a:r>
            <a:r>
              <a:rPr lang="en-US" altLang="ja-JP" sz="2800" baseline="30000" dirty="0">
                <a:latin typeface="Brush Script MT Italic"/>
                <a:cs typeface="Brush Script MT Italic"/>
              </a:rPr>
              <a:t>l</a:t>
            </a:r>
            <a:r>
              <a:rPr lang="en-US" altLang="ja-JP" sz="2800" dirty="0">
                <a:latin typeface="Brush Script MT Italic"/>
                <a:cs typeface="Brush Script MT Italic"/>
              </a:rPr>
              <a:t> </a:t>
            </a:r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65897" y="3739887"/>
            <a:ext cx="584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953735"/>
                </a:solidFill>
              </a:rPr>
              <a:t>(1)</a:t>
            </a:r>
            <a:endParaRPr kumimoji="1" lang="ja-JP" altLang="en-US" sz="2800" dirty="0">
              <a:solidFill>
                <a:srgbClr val="953735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257591" y="3318243"/>
            <a:ext cx="584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accent2">
                    <a:lumMod val="75000"/>
                  </a:schemeClr>
                </a:solidFill>
              </a:rPr>
              <a:t>(2)</a:t>
            </a:r>
            <a:endParaRPr kumimoji="1" lang="ja-JP" alt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0" name="線吹き出し 1 (枠付き) 49"/>
          <p:cNvSpPr/>
          <p:nvPr/>
        </p:nvSpPr>
        <p:spPr>
          <a:xfrm>
            <a:off x="3213913" y="5062914"/>
            <a:ext cx="4405425" cy="734905"/>
          </a:xfrm>
          <a:prstGeom prst="borderCallout1">
            <a:avLst>
              <a:gd name="adj1" fmla="val 16304"/>
              <a:gd name="adj2" fmla="val 50473"/>
              <a:gd name="adj3" fmla="val -74823"/>
              <a:gd name="adj4" fmla="val 26166"/>
            </a:avLst>
          </a:prstGeom>
          <a:solidFill>
            <a:srgbClr val="953735"/>
          </a:solidFill>
          <a:ln w="76200" cmpd="sng">
            <a:solidFill>
              <a:srgbClr val="953735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/>
              <a:t>“</a:t>
            </a:r>
            <a:r>
              <a:rPr lang="en-US" altLang="ja-JP" sz="3200" dirty="0"/>
              <a:t>nil </a:t>
            </a:r>
            <a:r>
              <a:rPr lang="en-US" altLang="ja-JP" sz="3200" dirty="0" err="1"/>
              <a:t>xs</a:t>
            </a:r>
            <a:r>
              <a:rPr lang="en-US" altLang="ja-JP" sz="3200" dirty="0"/>
              <a:t>” means </a:t>
            </a:r>
            <a:r>
              <a:rPr lang="en-US" altLang="ja-JP" sz="3200" dirty="0" err="1"/>
              <a:t>xs</a:t>
            </a:r>
            <a:r>
              <a:rPr lang="en-US" altLang="ja-JP" sz="3200" dirty="0"/>
              <a:t> = </a:t>
            </a:r>
            <a:r>
              <a:rPr lang="en-US" altLang="ja-JP" sz="3200" dirty="0" err="1"/>
              <a:t>SNil</a:t>
            </a:r>
            <a:endParaRPr lang="ja-JP" altLang="en-US" sz="3200" dirty="0"/>
          </a:p>
        </p:txBody>
      </p:sp>
      <p:sp>
        <p:nvSpPr>
          <p:cNvPr id="14" name="フッター プレースホルダー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grpSp>
        <p:nvGrpSpPr>
          <p:cNvPr id="25" name="図形グループ 24"/>
          <p:cNvGrpSpPr/>
          <p:nvPr/>
        </p:nvGrpSpPr>
        <p:grpSpPr>
          <a:xfrm>
            <a:off x="2259058" y="1810933"/>
            <a:ext cx="6489087" cy="4711115"/>
            <a:chOff x="2274729" y="2086241"/>
            <a:chExt cx="6489087" cy="4711115"/>
          </a:xfrm>
        </p:grpSpPr>
        <p:sp>
          <p:nvSpPr>
            <p:cNvPr id="23" name="正方形/長方形 22"/>
            <p:cNvSpPr/>
            <p:nvPr/>
          </p:nvSpPr>
          <p:spPr>
            <a:xfrm>
              <a:off x="2455731" y="2086241"/>
              <a:ext cx="540175" cy="481188"/>
            </a:xfrm>
            <a:prstGeom prst="rect">
              <a:avLst/>
            </a:prstGeom>
            <a:noFill/>
            <a:ln w="76200">
              <a:solidFill>
                <a:srgbClr val="37609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フリーフォーム 21"/>
            <p:cNvSpPr>
              <a:spLocks/>
            </p:cNvSpPr>
            <p:nvPr/>
          </p:nvSpPr>
          <p:spPr>
            <a:xfrm>
              <a:off x="2995906" y="2567429"/>
              <a:ext cx="1770104" cy="3634772"/>
            </a:xfrm>
            <a:custGeom>
              <a:avLst/>
              <a:gdLst>
                <a:gd name="connsiteX0" fmla="*/ 830917 w 830917"/>
                <a:gd name="connsiteY0" fmla="*/ 0 h 3967017"/>
                <a:gd name="connsiteX1" fmla="*/ 689818 w 830917"/>
                <a:gd name="connsiteY1" fmla="*/ 31360 h 3967017"/>
                <a:gd name="connsiteX2" fmla="*/ 642785 w 830917"/>
                <a:gd name="connsiteY2" fmla="*/ 62719 h 3967017"/>
                <a:gd name="connsiteX3" fmla="*/ 580074 w 830917"/>
                <a:gd name="connsiteY3" fmla="*/ 94079 h 3967017"/>
                <a:gd name="connsiteX4" fmla="*/ 533041 w 830917"/>
                <a:gd name="connsiteY4" fmla="*/ 141119 h 3967017"/>
                <a:gd name="connsiteX5" fmla="*/ 470330 w 830917"/>
                <a:gd name="connsiteY5" fmla="*/ 172479 h 3967017"/>
                <a:gd name="connsiteX6" fmla="*/ 438975 w 830917"/>
                <a:gd name="connsiteY6" fmla="*/ 219519 h 3967017"/>
                <a:gd name="connsiteX7" fmla="*/ 391942 w 830917"/>
                <a:gd name="connsiteY7" fmla="*/ 250878 h 3967017"/>
                <a:gd name="connsiteX8" fmla="*/ 282198 w 830917"/>
                <a:gd name="connsiteY8" fmla="*/ 391998 h 3967017"/>
                <a:gd name="connsiteX9" fmla="*/ 235165 w 830917"/>
                <a:gd name="connsiteY9" fmla="*/ 454717 h 3967017"/>
                <a:gd name="connsiteX10" fmla="*/ 141099 w 830917"/>
                <a:gd name="connsiteY10" fmla="*/ 611516 h 3967017"/>
                <a:gd name="connsiteX11" fmla="*/ 47033 w 830917"/>
                <a:gd name="connsiteY11" fmla="*/ 721276 h 3967017"/>
                <a:gd name="connsiteX12" fmla="*/ 0 w 830917"/>
                <a:gd name="connsiteY12" fmla="*/ 862395 h 3967017"/>
                <a:gd name="connsiteX13" fmla="*/ 15678 w 830917"/>
                <a:gd name="connsiteY13" fmla="*/ 1442551 h 3967017"/>
                <a:gd name="connsiteX14" fmla="*/ 47033 w 830917"/>
                <a:gd name="connsiteY14" fmla="*/ 1615030 h 3967017"/>
                <a:gd name="connsiteX15" fmla="*/ 78389 w 830917"/>
                <a:gd name="connsiteY15" fmla="*/ 1693430 h 3967017"/>
                <a:gd name="connsiteX16" fmla="*/ 94066 w 830917"/>
                <a:gd name="connsiteY16" fmla="*/ 1771829 h 3967017"/>
                <a:gd name="connsiteX17" fmla="*/ 109744 w 830917"/>
                <a:gd name="connsiteY17" fmla="*/ 2947823 h 3967017"/>
                <a:gd name="connsiteX18" fmla="*/ 188132 w 830917"/>
                <a:gd name="connsiteY18" fmla="*/ 3151661 h 3967017"/>
                <a:gd name="connsiteX19" fmla="*/ 219488 w 830917"/>
                <a:gd name="connsiteY19" fmla="*/ 3198701 h 3967017"/>
                <a:gd name="connsiteX20" fmla="*/ 266521 w 830917"/>
                <a:gd name="connsiteY20" fmla="*/ 3308461 h 3967017"/>
                <a:gd name="connsiteX21" fmla="*/ 438975 w 830917"/>
                <a:gd name="connsiteY21" fmla="*/ 3496619 h 3967017"/>
                <a:gd name="connsiteX22" fmla="*/ 517363 w 830917"/>
                <a:gd name="connsiteY22" fmla="*/ 3575019 h 3967017"/>
                <a:gd name="connsiteX23" fmla="*/ 564396 w 830917"/>
                <a:gd name="connsiteY23" fmla="*/ 3622059 h 3967017"/>
                <a:gd name="connsiteX24" fmla="*/ 627107 w 830917"/>
                <a:gd name="connsiteY24" fmla="*/ 3716138 h 3967017"/>
                <a:gd name="connsiteX25" fmla="*/ 658462 w 830917"/>
                <a:gd name="connsiteY25" fmla="*/ 3810218 h 3967017"/>
                <a:gd name="connsiteX26" fmla="*/ 674140 w 830917"/>
                <a:gd name="connsiteY26" fmla="*/ 3857257 h 3967017"/>
                <a:gd name="connsiteX27" fmla="*/ 736851 w 830917"/>
                <a:gd name="connsiteY27" fmla="*/ 3967017 h 3967017"/>
                <a:gd name="connsiteX0" fmla="*/ 815239 w 815239"/>
                <a:gd name="connsiteY0" fmla="*/ 0 h 3967017"/>
                <a:gd name="connsiteX1" fmla="*/ 674140 w 815239"/>
                <a:gd name="connsiteY1" fmla="*/ 31360 h 3967017"/>
                <a:gd name="connsiteX2" fmla="*/ 627107 w 815239"/>
                <a:gd name="connsiteY2" fmla="*/ 62719 h 3967017"/>
                <a:gd name="connsiteX3" fmla="*/ 564396 w 815239"/>
                <a:gd name="connsiteY3" fmla="*/ 94079 h 3967017"/>
                <a:gd name="connsiteX4" fmla="*/ 517363 w 815239"/>
                <a:gd name="connsiteY4" fmla="*/ 141119 h 3967017"/>
                <a:gd name="connsiteX5" fmla="*/ 454652 w 815239"/>
                <a:gd name="connsiteY5" fmla="*/ 172479 h 3967017"/>
                <a:gd name="connsiteX6" fmla="*/ 423297 w 815239"/>
                <a:gd name="connsiteY6" fmla="*/ 219519 h 3967017"/>
                <a:gd name="connsiteX7" fmla="*/ 376264 w 815239"/>
                <a:gd name="connsiteY7" fmla="*/ 250878 h 3967017"/>
                <a:gd name="connsiteX8" fmla="*/ 266520 w 815239"/>
                <a:gd name="connsiteY8" fmla="*/ 391998 h 3967017"/>
                <a:gd name="connsiteX9" fmla="*/ 219487 w 815239"/>
                <a:gd name="connsiteY9" fmla="*/ 454717 h 3967017"/>
                <a:gd name="connsiteX10" fmla="*/ 125421 w 815239"/>
                <a:gd name="connsiteY10" fmla="*/ 611516 h 3967017"/>
                <a:gd name="connsiteX11" fmla="*/ 31355 w 815239"/>
                <a:gd name="connsiteY11" fmla="*/ 721276 h 3967017"/>
                <a:gd name="connsiteX12" fmla="*/ 0 w 815239"/>
                <a:gd name="connsiteY12" fmla="*/ 1442551 h 3967017"/>
                <a:gd name="connsiteX13" fmla="*/ 31355 w 815239"/>
                <a:gd name="connsiteY13" fmla="*/ 1615030 h 3967017"/>
                <a:gd name="connsiteX14" fmla="*/ 62711 w 815239"/>
                <a:gd name="connsiteY14" fmla="*/ 1693430 h 3967017"/>
                <a:gd name="connsiteX15" fmla="*/ 78388 w 815239"/>
                <a:gd name="connsiteY15" fmla="*/ 1771829 h 3967017"/>
                <a:gd name="connsiteX16" fmla="*/ 94066 w 815239"/>
                <a:gd name="connsiteY16" fmla="*/ 2947823 h 3967017"/>
                <a:gd name="connsiteX17" fmla="*/ 172454 w 815239"/>
                <a:gd name="connsiteY17" fmla="*/ 3151661 h 3967017"/>
                <a:gd name="connsiteX18" fmla="*/ 203810 w 815239"/>
                <a:gd name="connsiteY18" fmla="*/ 3198701 h 3967017"/>
                <a:gd name="connsiteX19" fmla="*/ 250843 w 815239"/>
                <a:gd name="connsiteY19" fmla="*/ 3308461 h 3967017"/>
                <a:gd name="connsiteX20" fmla="*/ 423297 w 815239"/>
                <a:gd name="connsiteY20" fmla="*/ 3496619 h 3967017"/>
                <a:gd name="connsiteX21" fmla="*/ 501685 w 815239"/>
                <a:gd name="connsiteY21" fmla="*/ 3575019 h 3967017"/>
                <a:gd name="connsiteX22" fmla="*/ 548718 w 815239"/>
                <a:gd name="connsiteY22" fmla="*/ 3622059 h 3967017"/>
                <a:gd name="connsiteX23" fmla="*/ 611429 w 815239"/>
                <a:gd name="connsiteY23" fmla="*/ 3716138 h 3967017"/>
                <a:gd name="connsiteX24" fmla="*/ 642784 w 815239"/>
                <a:gd name="connsiteY24" fmla="*/ 3810218 h 3967017"/>
                <a:gd name="connsiteX25" fmla="*/ 658462 w 815239"/>
                <a:gd name="connsiteY25" fmla="*/ 3857257 h 3967017"/>
                <a:gd name="connsiteX26" fmla="*/ 721173 w 815239"/>
                <a:gd name="connsiteY26" fmla="*/ 3967017 h 3967017"/>
                <a:gd name="connsiteX0" fmla="*/ 819428 w 819428"/>
                <a:gd name="connsiteY0" fmla="*/ 0 h 3967017"/>
                <a:gd name="connsiteX1" fmla="*/ 678329 w 819428"/>
                <a:gd name="connsiteY1" fmla="*/ 31360 h 3967017"/>
                <a:gd name="connsiteX2" fmla="*/ 631296 w 819428"/>
                <a:gd name="connsiteY2" fmla="*/ 62719 h 3967017"/>
                <a:gd name="connsiteX3" fmla="*/ 568585 w 819428"/>
                <a:gd name="connsiteY3" fmla="*/ 94079 h 3967017"/>
                <a:gd name="connsiteX4" fmla="*/ 521552 w 819428"/>
                <a:gd name="connsiteY4" fmla="*/ 141119 h 3967017"/>
                <a:gd name="connsiteX5" fmla="*/ 458841 w 819428"/>
                <a:gd name="connsiteY5" fmla="*/ 172479 h 3967017"/>
                <a:gd name="connsiteX6" fmla="*/ 427486 w 819428"/>
                <a:gd name="connsiteY6" fmla="*/ 219519 h 3967017"/>
                <a:gd name="connsiteX7" fmla="*/ 380453 w 819428"/>
                <a:gd name="connsiteY7" fmla="*/ 250878 h 3967017"/>
                <a:gd name="connsiteX8" fmla="*/ 270709 w 819428"/>
                <a:gd name="connsiteY8" fmla="*/ 391998 h 3967017"/>
                <a:gd name="connsiteX9" fmla="*/ 223676 w 819428"/>
                <a:gd name="connsiteY9" fmla="*/ 454717 h 3967017"/>
                <a:gd name="connsiteX10" fmla="*/ 129610 w 819428"/>
                <a:gd name="connsiteY10" fmla="*/ 611516 h 3967017"/>
                <a:gd name="connsiteX11" fmla="*/ 4189 w 819428"/>
                <a:gd name="connsiteY11" fmla="*/ 1442551 h 3967017"/>
                <a:gd name="connsiteX12" fmla="*/ 35544 w 819428"/>
                <a:gd name="connsiteY12" fmla="*/ 1615030 h 3967017"/>
                <a:gd name="connsiteX13" fmla="*/ 66900 w 819428"/>
                <a:gd name="connsiteY13" fmla="*/ 1693430 h 3967017"/>
                <a:gd name="connsiteX14" fmla="*/ 82577 w 819428"/>
                <a:gd name="connsiteY14" fmla="*/ 1771829 h 3967017"/>
                <a:gd name="connsiteX15" fmla="*/ 98255 w 819428"/>
                <a:gd name="connsiteY15" fmla="*/ 2947823 h 3967017"/>
                <a:gd name="connsiteX16" fmla="*/ 176643 w 819428"/>
                <a:gd name="connsiteY16" fmla="*/ 3151661 h 3967017"/>
                <a:gd name="connsiteX17" fmla="*/ 207999 w 819428"/>
                <a:gd name="connsiteY17" fmla="*/ 3198701 h 3967017"/>
                <a:gd name="connsiteX18" fmla="*/ 255032 w 819428"/>
                <a:gd name="connsiteY18" fmla="*/ 3308461 h 3967017"/>
                <a:gd name="connsiteX19" fmla="*/ 427486 w 819428"/>
                <a:gd name="connsiteY19" fmla="*/ 3496619 h 3967017"/>
                <a:gd name="connsiteX20" fmla="*/ 505874 w 819428"/>
                <a:gd name="connsiteY20" fmla="*/ 3575019 h 3967017"/>
                <a:gd name="connsiteX21" fmla="*/ 552907 w 819428"/>
                <a:gd name="connsiteY21" fmla="*/ 3622059 h 3967017"/>
                <a:gd name="connsiteX22" fmla="*/ 615618 w 819428"/>
                <a:gd name="connsiteY22" fmla="*/ 3716138 h 3967017"/>
                <a:gd name="connsiteX23" fmla="*/ 646973 w 819428"/>
                <a:gd name="connsiteY23" fmla="*/ 3810218 h 3967017"/>
                <a:gd name="connsiteX24" fmla="*/ 662651 w 819428"/>
                <a:gd name="connsiteY24" fmla="*/ 3857257 h 3967017"/>
                <a:gd name="connsiteX25" fmla="*/ 725362 w 819428"/>
                <a:gd name="connsiteY25" fmla="*/ 3967017 h 3967017"/>
                <a:gd name="connsiteX0" fmla="*/ 819292 w 819292"/>
                <a:gd name="connsiteY0" fmla="*/ 0 h 3967017"/>
                <a:gd name="connsiteX1" fmla="*/ 678193 w 819292"/>
                <a:gd name="connsiteY1" fmla="*/ 31360 h 3967017"/>
                <a:gd name="connsiteX2" fmla="*/ 631160 w 819292"/>
                <a:gd name="connsiteY2" fmla="*/ 62719 h 3967017"/>
                <a:gd name="connsiteX3" fmla="*/ 568449 w 819292"/>
                <a:gd name="connsiteY3" fmla="*/ 94079 h 3967017"/>
                <a:gd name="connsiteX4" fmla="*/ 521416 w 819292"/>
                <a:gd name="connsiteY4" fmla="*/ 141119 h 3967017"/>
                <a:gd name="connsiteX5" fmla="*/ 458705 w 819292"/>
                <a:gd name="connsiteY5" fmla="*/ 172479 h 3967017"/>
                <a:gd name="connsiteX6" fmla="*/ 427350 w 819292"/>
                <a:gd name="connsiteY6" fmla="*/ 219519 h 3967017"/>
                <a:gd name="connsiteX7" fmla="*/ 380317 w 819292"/>
                <a:gd name="connsiteY7" fmla="*/ 250878 h 3967017"/>
                <a:gd name="connsiteX8" fmla="*/ 270573 w 819292"/>
                <a:gd name="connsiteY8" fmla="*/ 391998 h 3967017"/>
                <a:gd name="connsiteX9" fmla="*/ 223540 w 819292"/>
                <a:gd name="connsiteY9" fmla="*/ 454717 h 3967017"/>
                <a:gd name="connsiteX10" fmla="*/ 129474 w 819292"/>
                <a:gd name="connsiteY10" fmla="*/ 611516 h 3967017"/>
                <a:gd name="connsiteX11" fmla="*/ 4053 w 819292"/>
                <a:gd name="connsiteY11" fmla="*/ 1442551 h 3967017"/>
                <a:gd name="connsiteX12" fmla="*/ 35408 w 819292"/>
                <a:gd name="connsiteY12" fmla="*/ 1615030 h 3967017"/>
                <a:gd name="connsiteX13" fmla="*/ 82441 w 819292"/>
                <a:gd name="connsiteY13" fmla="*/ 1771829 h 3967017"/>
                <a:gd name="connsiteX14" fmla="*/ 98119 w 819292"/>
                <a:gd name="connsiteY14" fmla="*/ 2947823 h 3967017"/>
                <a:gd name="connsiteX15" fmla="*/ 176507 w 819292"/>
                <a:gd name="connsiteY15" fmla="*/ 3151661 h 3967017"/>
                <a:gd name="connsiteX16" fmla="*/ 207863 w 819292"/>
                <a:gd name="connsiteY16" fmla="*/ 3198701 h 3967017"/>
                <a:gd name="connsiteX17" fmla="*/ 254896 w 819292"/>
                <a:gd name="connsiteY17" fmla="*/ 3308461 h 3967017"/>
                <a:gd name="connsiteX18" fmla="*/ 427350 w 819292"/>
                <a:gd name="connsiteY18" fmla="*/ 3496619 h 3967017"/>
                <a:gd name="connsiteX19" fmla="*/ 505738 w 819292"/>
                <a:gd name="connsiteY19" fmla="*/ 3575019 h 3967017"/>
                <a:gd name="connsiteX20" fmla="*/ 552771 w 819292"/>
                <a:gd name="connsiteY20" fmla="*/ 3622059 h 3967017"/>
                <a:gd name="connsiteX21" fmla="*/ 615482 w 819292"/>
                <a:gd name="connsiteY21" fmla="*/ 3716138 h 3967017"/>
                <a:gd name="connsiteX22" fmla="*/ 646837 w 819292"/>
                <a:gd name="connsiteY22" fmla="*/ 3810218 h 3967017"/>
                <a:gd name="connsiteX23" fmla="*/ 662515 w 819292"/>
                <a:gd name="connsiteY23" fmla="*/ 3857257 h 3967017"/>
                <a:gd name="connsiteX24" fmla="*/ 725226 w 819292"/>
                <a:gd name="connsiteY24" fmla="*/ 3967017 h 3967017"/>
                <a:gd name="connsiteX0" fmla="*/ 819512 w 819512"/>
                <a:gd name="connsiteY0" fmla="*/ 0 h 3967017"/>
                <a:gd name="connsiteX1" fmla="*/ 678413 w 819512"/>
                <a:gd name="connsiteY1" fmla="*/ 31360 h 3967017"/>
                <a:gd name="connsiteX2" fmla="*/ 631380 w 819512"/>
                <a:gd name="connsiteY2" fmla="*/ 62719 h 3967017"/>
                <a:gd name="connsiteX3" fmla="*/ 568669 w 819512"/>
                <a:gd name="connsiteY3" fmla="*/ 94079 h 3967017"/>
                <a:gd name="connsiteX4" fmla="*/ 521636 w 819512"/>
                <a:gd name="connsiteY4" fmla="*/ 141119 h 3967017"/>
                <a:gd name="connsiteX5" fmla="*/ 458925 w 819512"/>
                <a:gd name="connsiteY5" fmla="*/ 172479 h 3967017"/>
                <a:gd name="connsiteX6" fmla="*/ 427570 w 819512"/>
                <a:gd name="connsiteY6" fmla="*/ 219519 h 3967017"/>
                <a:gd name="connsiteX7" fmla="*/ 380537 w 819512"/>
                <a:gd name="connsiteY7" fmla="*/ 250878 h 3967017"/>
                <a:gd name="connsiteX8" fmla="*/ 270793 w 819512"/>
                <a:gd name="connsiteY8" fmla="*/ 391998 h 3967017"/>
                <a:gd name="connsiteX9" fmla="*/ 223760 w 819512"/>
                <a:gd name="connsiteY9" fmla="*/ 454717 h 3967017"/>
                <a:gd name="connsiteX10" fmla="*/ 129694 w 819512"/>
                <a:gd name="connsiteY10" fmla="*/ 611516 h 3967017"/>
                <a:gd name="connsiteX11" fmla="*/ 4273 w 819512"/>
                <a:gd name="connsiteY11" fmla="*/ 1442551 h 3967017"/>
                <a:gd name="connsiteX12" fmla="*/ 35628 w 819512"/>
                <a:gd name="connsiteY12" fmla="*/ 1615030 h 3967017"/>
                <a:gd name="connsiteX13" fmla="*/ 98339 w 819512"/>
                <a:gd name="connsiteY13" fmla="*/ 2947823 h 3967017"/>
                <a:gd name="connsiteX14" fmla="*/ 176727 w 819512"/>
                <a:gd name="connsiteY14" fmla="*/ 3151661 h 3967017"/>
                <a:gd name="connsiteX15" fmla="*/ 208083 w 819512"/>
                <a:gd name="connsiteY15" fmla="*/ 3198701 h 3967017"/>
                <a:gd name="connsiteX16" fmla="*/ 255116 w 819512"/>
                <a:gd name="connsiteY16" fmla="*/ 3308461 h 3967017"/>
                <a:gd name="connsiteX17" fmla="*/ 427570 w 819512"/>
                <a:gd name="connsiteY17" fmla="*/ 3496619 h 3967017"/>
                <a:gd name="connsiteX18" fmla="*/ 505958 w 819512"/>
                <a:gd name="connsiteY18" fmla="*/ 3575019 h 3967017"/>
                <a:gd name="connsiteX19" fmla="*/ 552991 w 819512"/>
                <a:gd name="connsiteY19" fmla="*/ 3622059 h 3967017"/>
                <a:gd name="connsiteX20" fmla="*/ 615702 w 819512"/>
                <a:gd name="connsiteY20" fmla="*/ 3716138 h 3967017"/>
                <a:gd name="connsiteX21" fmla="*/ 647057 w 819512"/>
                <a:gd name="connsiteY21" fmla="*/ 3810218 h 3967017"/>
                <a:gd name="connsiteX22" fmla="*/ 662735 w 819512"/>
                <a:gd name="connsiteY22" fmla="*/ 3857257 h 3967017"/>
                <a:gd name="connsiteX23" fmla="*/ 725446 w 819512"/>
                <a:gd name="connsiteY23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423573 w 815515"/>
                <a:gd name="connsiteY16" fmla="*/ 3496619 h 3967017"/>
                <a:gd name="connsiteX17" fmla="*/ 501961 w 815515"/>
                <a:gd name="connsiteY17" fmla="*/ 3575019 h 3967017"/>
                <a:gd name="connsiteX18" fmla="*/ 548994 w 815515"/>
                <a:gd name="connsiteY18" fmla="*/ 3622059 h 3967017"/>
                <a:gd name="connsiteX19" fmla="*/ 611705 w 815515"/>
                <a:gd name="connsiteY19" fmla="*/ 3716138 h 3967017"/>
                <a:gd name="connsiteX20" fmla="*/ 643060 w 815515"/>
                <a:gd name="connsiteY20" fmla="*/ 3810218 h 3967017"/>
                <a:gd name="connsiteX21" fmla="*/ 658738 w 815515"/>
                <a:gd name="connsiteY21" fmla="*/ 3857257 h 3967017"/>
                <a:gd name="connsiteX22" fmla="*/ 721449 w 815515"/>
                <a:gd name="connsiteY22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423573 w 815515"/>
                <a:gd name="connsiteY16" fmla="*/ 3496619 h 3967017"/>
                <a:gd name="connsiteX17" fmla="*/ 501961 w 815515"/>
                <a:gd name="connsiteY17" fmla="*/ 3575019 h 3967017"/>
                <a:gd name="connsiteX18" fmla="*/ 611705 w 815515"/>
                <a:gd name="connsiteY18" fmla="*/ 3716138 h 3967017"/>
                <a:gd name="connsiteX19" fmla="*/ 643060 w 815515"/>
                <a:gd name="connsiteY19" fmla="*/ 3810218 h 3967017"/>
                <a:gd name="connsiteX20" fmla="*/ 658738 w 815515"/>
                <a:gd name="connsiteY20" fmla="*/ 3857257 h 3967017"/>
                <a:gd name="connsiteX21" fmla="*/ 721449 w 815515"/>
                <a:gd name="connsiteY21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501961 w 815515"/>
                <a:gd name="connsiteY16" fmla="*/ 3575019 h 3967017"/>
                <a:gd name="connsiteX17" fmla="*/ 611705 w 815515"/>
                <a:gd name="connsiteY17" fmla="*/ 3716138 h 3967017"/>
                <a:gd name="connsiteX18" fmla="*/ 643060 w 815515"/>
                <a:gd name="connsiteY18" fmla="*/ 3810218 h 3967017"/>
                <a:gd name="connsiteX19" fmla="*/ 658738 w 815515"/>
                <a:gd name="connsiteY19" fmla="*/ 3857257 h 3967017"/>
                <a:gd name="connsiteX20" fmla="*/ 721449 w 815515"/>
                <a:gd name="connsiteY20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611705 w 815515"/>
                <a:gd name="connsiteY16" fmla="*/ 3716138 h 3967017"/>
                <a:gd name="connsiteX17" fmla="*/ 643060 w 815515"/>
                <a:gd name="connsiteY17" fmla="*/ 3810218 h 3967017"/>
                <a:gd name="connsiteX18" fmla="*/ 658738 w 815515"/>
                <a:gd name="connsiteY18" fmla="*/ 3857257 h 3967017"/>
                <a:gd name="connsiteX19" fmla="*/ 721449 w 815515"/>
                <a:gd name="connsiteY19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251119 w 815515"/>
                <a:gd name="connsiteY15" fmla="*/ 3308461 h 3967017"/>
                <a:gd name="connsiteX16" fmla="*/ 643060 w 815515"/>
                <a:gd name="connsiteY16" fmla="*/ 3810218 h 3967017"/>
                <a:gd name="connsiteX17" fmla="*/ 658738 w 815515"/>
                <a:gd name="connsiteY17" fmla="*/ 3857257 h 3967017"/>
                <a:gd name="connsiteX18" fmla="*/ 721449 w 815515"/>
                <a:gd name="connsiteY18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204086 w 815515"/>
                <a:gd name="connsiteY14" fmla="*/ 3198701 h 3967017"/>
                <a:gd name="connsiteX15" fmla="*/ 643060 w 815515"/>
                <a:gd name="connsiteY15" fmla="*/ 3810218 h 3967017"/>
                <a:gd name="connsiteX16" fmla="*/ 658738 w 815515"/>
                <a:gd name="connsiteY16" fmla="*/ 3857257 h 3967017"/>
                <a:gd name="connsiteX17" fmla="*/ 721449 w 815515"/>
                <a:gd name="connsiteY17" fmla="*/ 3967017 h 3967017"/>
                <a:gd name="connsiteX0" fmla="*/ 815515 w 815515"/>
                <a:gd name="connsiteY0" fmla="*/ 0 h 3967017"/>
                <a:gd name="connsiteX1" fmla="*/ 674416 w 815515"/>
                <a:gd name="connsiteY1" fmla="*/ 31360 h 3967017"/>
                <a:gd name="connsiteX2" fmla="*/ 627383 w 815515"/>
                <a:gd name="connsiteY2" fmla="*/ 62719 h 3967017"/>
                <a:gd name="connsiteX3" fmla="*/ 564672 w 815515"/>
                <a:gd name="connsiteY3" fmla="*/ 94079 h 3967017"/>
                <a:gd name="connsiteX4" fmla="*/ 517639 w 815515"/>
                <a:gd name="connsiteY4" fmla="*/ 141119 h 3967017"/>
                <a:gd name="connsiteX5" fmla="*/ 454928 w 815515"/>
                <a:gd name="connsiteY5" fmla="*/ 172479 h 3967017"/>
                <a:gd name="connsiteX6" fmla="*/ 423573 w 815515"/>
                <a:gd name="connsiteY6" fmla="*/ 219519 h 3967017"/>
                <a:gd name="connsiteX7" fmla="*/ 376540 w 815515"/>
                <a:gd name="connsiteY7" fmla="*/ 250878 h 3967017"/>
                <a:gd name="connsiteX8" fmla="*/ 266796 w 815515"/>
                <a:gd name="connsiteY8" fmla="*/ 391998 h 3967017"/>
                <a:gd name="connsiteX9" fmla="*/ 219763 w 815515"/>
                <a:gd name="connsiteY9" fmla="*/ 454717 h 3967017"/>
                <a:gd name="connsiteX10" fmla="*/ 125697 w 815515"/>
                <a:gd name="connsiteY10" fmla="*/ 611516 h 3967017"/>
                <a:gd name="connsiteX11" fmla="*/ 276 w 815515"/>
                <a:gd name="connsiteY11" fmla="*/ 1442551 h 3967017"/>
                <a:gd name="connsiteX12" fmla="*/ 94342 w 815515"/>
                <a:gd name="connsiteY12" fmla="*/ 2947823 h 3967017"/>
                <a:gd name="connsiteX13" fmla="*/ 172730 w 815515"/>
                <a:gd name="connsiteY13" fmla="*/ 3151661 h 3967017"/>
                <a:gd name="connsiteX14" fmla="*/ 643060 w 815515"/>
                <a:gd name="connsiteY14" fmla="*/ 3810218 h 3967017"/>
                <a:gd name="connsiteX15" fmla="*/ 658738 w 815515"/>
                <a:gd name="connsiteY15" fmla="*/ 3857257 h 3967017"/>
                <a:gd name="connsiteX16" fmla="*/ 721449 w 815515"/>
                <a:gd name="connsiteY16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519954 w 817830"/>
                <a:gd name="connsiteY4" fmla="*/ 141119 h 3967017"/>
                <a:gd name="connsiteX5" fmla="*/ 457243 w 817830"/>
                <a:gd name="connsiteY5" fmla="*/ 172479 h 3967017"/>
                <a:gd name="connsiteX6" fmla="*/ 425888 w 817830"/>
                <a:gd name="connsiteY6" fmla="*/ 219519 h 3967017"/>
                <a:gd name="connsiteX7" fmla="*/ 378855 w 817830"/>
                <a:gd name="connsiteY7" fmla="*/ 250878 h 3967017"/>
                <a:gd name="connsiteX8" fmla="*/ 269111 w 817830"/>
                <a:gd name="connsiteY8" fmla="*/ 391998 h 3967017"/>
                <a:gd name="connsiteX9" fmla="*/ 222078 w 817830"/>
                <a:gd name="connsiteY9" fmla="*/ 454717 h 3967017"/>
                <a:gd name="connsiteX10" fmla="*/ 128012 w 817830"/>
                <a:gd name="connsiteY10" fmla="*/ 611516 h 3967017"/>
                <a:gd name="connsiteX11" fmla="*/ 2591 w 817830"/>
                <a:gd name="connsiteY11" fmla="*/ 1442551 h 3967017"/>
                <a:gd name="connsiteX12" fmla="*/ 96657 w 817830"/>
                <a:gd name="connsiteY12" fmla="*/ 2947823 h 3967017"/>
                <a:gd name="connsiteX13" fmla="*/ 645375 w 817830"/>
                <a:gd name="connsiteY13" fmla="*/ 3810218 h 3967017"/>
                <a:gd name="connsiteX14" fmla="*/ 661053 w 817830"/>
                <a:gd name="connsiteY14" fmla="*/ 3857257 h 3967017"/>
                <a:gd name="connsiteX15" fmla="*/ 723764 w 817830"/>
                <a:gd name="connsiteY15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519954 w 817830"/>
                <a:gd name="connsiteY4" fmla="*/ 141119 h 3967017"/>
                <a:gd name="connsiteX5" fmla="*/ 457243 w 817830"/>
                <a:gd name="connsiteY5" fmla="*/ 172479 h 3967017"/>
                <a:gd name="connsiteX6" fmla="*/ 425888 w 817830"/>
                <a:gd name="connsiteY6" fmla="*/ 219519 h 3967017"/>
                <a:gd name="connsiteX7" fmla="*/ 269111 w 817830"/>
                <a:gd name="connsiteY7" fmla="*/ 391998 h 3967017"/>
                <a:gd name="connsiteX8" fmla="*/ 222078 w 817830"/>
                <a:gd name="connsiteY8" fmla="*/ 454717 h 3967017"/>
                <a:gd name="connsiteX9" fmla="*/ 128012 w 817830"/>
                <a:gd name="connsiteY9" fmla="*/ 611516 h 3967017"/>
                <a:gd name="connsiteX10" fmla="*/ 2591 w 817830"/>
                <a:gd name="connsiteY10" fmla="*/ 1442551 h 3967017"/>
                <a:gd name="connsiteX11" fmla="*/ 96657 w 817830"/>
                <a:gd name="connsiteY11" fmla="*/ 2947823 h 3967017"/>
                <a:gd name="connsiteX12" fmla="*/ 645375 w 817830"/>
                <a:gd name="connsiteY12" fmla="*/ 3810218 h 3967017"/>
                <a:gd name="connsiteX13" fmla="*/ 661053 w 817830"/>
                <a:gd name="connsiteY13" fmla="*/ 3857257 h 3967017"/>
                <a:gd name="connsiteX14" fmla="*/ 723764 w 817830"/>
                <a:gd name="connsiteY14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425888 w 817830"/>
                <a:gd name="connsiteY5" fmla="*/ 219519 h 3967017"/>
                <a:gd name="connsiteX6" fmla="*/ 269111 w 817830"/>
                <a:gd name="connsiteY6" fmla="*/ 391998 h 3967017"/>
                <a:gd name="connsiteX7" fmla="*/ 222078 w 817830"/>
                <a:gd name="connsiteY7" fmla="*/ 454717 h 3967017"/>
                <a:gd name="connsiteX8" fmla="*/ 128012 w 817830"/>
                <a:gd name="connsiteY8" fmla="*/ 611516 h 3967017"/>
                <a:gd name="connsiteX9" fmla="*/ 2591 w 817830"/>
                <a:gd name="connsiteY9" fmla="*/ 1442551 h 3967017"/>
                <a:gd name="connsiteX10" fmla="*/ 96657 w 817830"/>
                <a:gd name="connsiteY10" fmla="*/ 2947823 h 3967017"/>
                <a:gd name="connsiteX11" fmla="*/ 645375 w 817830"/>
                <a:gd name="connsiteY11" fmla="*/ 3810218 h 3967017"/>
                <a:gd name="connsiteX12" fmla="*/ 661053 w 817830"/>
                <a:gd name="connsiteY12" fmla="*/ 3857257 h 3967017"/>
                <a:gd name="connsiteX13" fmla="*/ 723764 w 817830"/>
                <a:gd name="connsiteY13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425888 w 817830"/>
                <a:gd name="connsiteY5" fmla="*/ 219519 h 3967017"/>
                <a:gd name="connsiteX6" fmla="*/ 269111 w 817830"/>
                <a:gd name="connsiteY6" fmla="*/ 391998 h 3967017"/>
                <a:gd name="connsiteX7" fmla="*/ 128012 w 817830"/>
                <a:gd name="connsiteY7" fmla="*/ 611516 h 3967017"/>
                <a:gd name="connsiteX8" fmla="*/ 2591 w 817830"/>
                <a:gd name="connsiteY8" fmla="*/ 1442551 h 3967017"/>
                <a:gd name="connsiteX9" fmla="*/ 96657 w 817830"/>
                <a:gd name="connsiteY9" fmla="*/ 2947823 h 3967017"/>
                <a:gd name="connsiteX10" fmla="*/ 645375 w 817830"/>
                <a:gd name="connsiteY10" fmla="*/ 3810218 h 3967017"/>
                <a:gd name="connsiteX11" fmla="*/ 661053 w 817830"/>
                <a:gd name="connsiteY11" fmla="*/ 3857257 h 3967017"/>
                <a:gd name="connsiteX12" fmla="*/ 723764 w 817830"/>
                <a:gd name="connsiteY12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425888 w 817830"/>
                <a:gd name="connsiteY5" fmla="*/ 219519 h 3967017"/>
                <a:gd name="connsiteX6" fmla="*/ 128012 w 817830"/>
                <a:gd name="connsiteY6" fmla="*/ 611516 h 3967017"/>
                <a:gd name="connsiteX7" fmla="*/ 2591 w 817830"/>
                <a:gd name="connsiteY7" fmla="*/ 1442551 h 3967017"/>
                <a:gd name="connsiteX8" fmla="*/ 96657 w 817830"/>
                <a:gd name="connsiteY8" fmla="*/ 2947823 h 3967017"/>
                <a:gd name="connsiteX9" fmla="*/ 645375 w 817830"/>
                <a:gd name="connsiteY9" fmla="*/ 3810218 h 3967017"/>
                <a:gd name="connsiteX10" fmla="*/ 661053 w 817830"/>
                <a:gd name="connsiteY10" fmla="*/ 3857257 h 3967017"/>
                <a:gd name="connsiteX11" fmla="*/ 723764 w 817830"/>
                <a:gd name="connsiteY11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457243 w 817830"/>
                <a:gd name="connsiteY4" fmla="*/ 172479 h 3967017"/>
                <a:gd name="connsiteX5" fmla="*/ 128012 w 817830"/>
                <a:gd name="connsiteY5" fmla="*/ 611516 h 3967017"/>
                <a:gd name="connsiteX6" fmla="*/ 2591 w 817830"/>
                <a:gd name="connsiteY6" fmla="*/ 1442551 h 3967017"/>
                <a:gd name="connsiteX7" fmla="*/ 96657 w 817830"/>
                <a:gd name="connsiteY7" fmla="*/ 2947823 h 3967017"/>
                <a:gd name="connsiteX8" fmla="*/ 645375 w 817830"/>
                <a:gd name="connsiteY8" fmla="*/ 3810218 h 3967017"/>
                <a:gd name="connsiteX9" fmla="*/ 661053 w 817830"/>
                <a:gd name="connsiteY9" fmla="*/ 3857257 h 3967017"/>
                <a:gd name="connsiteX10" fmla="*/ 723764 w 817830"/>
                <a:gd name="connsiteY10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629698 w 817830"/>
                <a:gd name="connsiteY2" fmla="*/ 62719 h 3967017"/>
                <a:gd name="connsiteX3" fmla="*/ 566987 w 817830"/>
                <a:gd name="connsiteY3" fmla="*/ 94079 h 3967017"/>
                <a:gd name="connsiteX4" fmla="*/ 128012 w 817830"/>
                <a:gd name="connsiteY4" fmla="*/ 611516 h 3967017"/>
                <a:gd name="connsiteX5" fmla="*/ 2591 w 817830"/>
                <a:gd name="connsiteY5" fmla="*/ 1442551 h 3967017"/>
                <a:gd name="connsiteX6" fmla="*/ 96657 w 817830"/>
                <a:gd name="connsiteY6" fmla="*/ 2947823 h 3967017"/>
                <a:gd name="connsiteX7" fmla="*/ 645375 w 817830"/>
                <a:gd name="connsiteY7" fmla="*/ 3810218 h 3967017"/>
                <a:gd name="connsiteX8" fmla="*/ 661053 w 817830"/>
                <a:gd name="connsiteY8" fmla="*/ 3857257 h 3967017"/>
                <a:gd name="connsiteX9" fmla="*/ 723764 w 817830"/>
                <a:gd name="connsiteY9" fmla="*/ 3967017 h 3967017"/>
                <a:gd name="connsiteX0" fmla="*/ 817830 w 817830"/>
                <a:gd name="connsiteY0" fmla="*/ 0 h 3967017"/>
                <a:gd name="connsiteX1" fmla="*/ 676731 w 817830"/>
                <a:gd name="connsiteY1" fmla="*/ 31360 h 3967017"/>
                <a:gd name="connsiteX2" fmla="*/ 566987 w 817830"/>
                <a:gd name="connsiteY2" fmla="*/ 94079 h 3967017"/>
                <a:gd name="connsiteX3" fmla="*/ 128012 w 817830"/>
                <a:gd name="connsiteY3" fmla="*/ 611516 h 3967017"/>
                <a:gd name="connsiteX4" fmla="*/ 2591 w 817830"/>
                <a:gd name="connsiteY4" fmla="*/ 1442551 h 3967017"/>
                <a:gd name="connsiteX5" fmla="*/ 96657 w 817830"/>
                <a:gd name="connsiteY5" fmla="*/ 2947823 h 3967017"/>
                <a:gd name="connsiteX6" fmla="*/ 645375 w 817830"/>
                <a:gd name="connsiteY6" fmla="*/ 3810218 h 3967017"/>
                <a:gd name="connsiteX7" fmla="*/ 661053 w 817830"/>
                <a:gd name="connsiteY7" fmla="*/ 3857257 h 3967017"/>
                <a:gd name="connsiteX8" fmla="*/ 723764 w 817830"/>
                <a:gd name="connsiteY8" fmla="*/ 3967017 h 3967017"/>
                <a:gd name="connsiteX0" fmla="*/ 817830 w 817830"/>
                <a:gd name="connsiteY0" fmla="*/ 20700 h 3987717"/>
                <a:gd name="connsiteX1" fmla="*/ 676731 w 817830"/>
                <a:gd name="connsiteY1" fmla="*/ 52060 h 3987717"/>
                <a:gd name="connsiteX2" fmla="*/ 128012 w 817830"/>
                <a:gd name="connsiteY2" fmla="*/ 632216 h 3987717"/>
                <a:gd name="connsiteX3" fmla="*/ 2591 w 817830"/>
                <a:gd name="connsiteY3" fmla="*/ 1463251 h 3987717"/>
                <a:gd name="connsiteX4" fmla="*/ 96657 w 817830"/>
                <a:gd name="connsiteY4" fmla="*/ 2968523 h 3987717"/>
                <a:gd name="connsiteX5" fmla="*/ 645375 w 817830"/>
                <a:gd name="connsiteY5" fmla="*/ 3830918 h 3987717"/>
                <a:gd name="connsiteX6" fmla="*/ 661053 w 817830"/>
                <a:gd name="connsiteY6" fmla="*/ 3877957 h 3987717"/>
                <a:gd name="connsiteX7" fmla="*/ 723764 w 817830"/>
                <a:gd name="connsiteY7" fmla="*/ 3987717 h 3987717"/>
                <a:gd name="connsiteX0" fmla="*/ 817830 w 817830"/>
                <a:gd name="connsiteY0" fmla="*/ 0 h 3967017"/>
                <a:gd name="connsiteX1" fmla="*/ 128012 w 817830"/>
                <a:gd name="connsiteY1" fmla="*/ 611516 h 3967017"/>
                <a:gd name="connsiteX2" fmla="*/ 2591 w 817830"/>
                <a:gd name="connsiteY2" fmla="*/ 1442551 h 3967017"/>
                <a:gd name="connsiteX3" fmla="*/ 96657 w 817830"/>
                <a:gd name="connsiteY3" fmla="*/ 2947823 h 3967017"/>
                <a:gd name="connsiteX4" fmla="*/ 645375 w 817830"/>
                <a:gd name="connsiteY4" fmla="*/ 3810218 h 3967017"/>
                <a:gd name="connsiteX5" fmla="*/ 661053 w 817830"/>
                <a:gd name="connsiteY5" fmla="*/ 3857257 h 3967017"/>
                <a:gd name="connsiteX6" fmla="*/ 723764 w 817830"/>
                <a:gd name="connsiteY6" fmla="*/ 3967017 h 3967017"/>
                <a:gd name="connsiteX0" fmla="*/ 832416 w 832416"/>
                <a:gd name="connsiteY0" fmla="*/ 0 h 3967017"/>
                <a:gd name="connsiteX1" fmla="*/ 345606 w 832416"/>
                <a:gd name="connsiteY1" fmla="*/ 407678 h 3967017"/>
                <a:gd name="connsiteX2" fmla="*/ 17177 w 832416"/>
                <a:gd name="connsiteY2" fmla="*/ 1442551 h 3967017"/>
                <a:gd name="connsiteX3" fmla="*/ 111243 w 832416"/>
                <a:gd name="connsiteY3" fmla="*/ 2947823 h 3967017"/>
                <a:gd name="connsiteX4" fmla="*/ 659961 w 832416"/>
                <a:gd name="connsiteY4" fmla="*/ 3810218 h 3967017"/>
                <a:gd name="connsiteX5" fmla="*/ 675639 w 832416"/>
                <a:gd name="connsiteY5" fmla="*/ 3857257 h 3967017"/>
                <a:gd name="connsiteX6" fmla="*/ 738350 w 832416"/>
                <a:gd name="connsiteY6" fmla="*/ 3967017 h 3967017"/>
                <a:gd name="connsiteX0" fmla="*/ 833405 w 833405"/>
                <a:gd name="connsiteY0" fmla="*/ 0 h 3967017"/>
                <a:gd name="connsiteX1" fmla="*/ 360129 w 833405"/>
                <a:gd name="connsiteY1" fmla="*/ 533118 h 3967017"/>
                <a:gd name="connsiteX2" fmla="*/ 18166 w 833405"/>
                <a:gd name="connsiteY2" fmla="*/ 1442551 h 3967017"/>
                <a:gd name="connsiteX3" fmla="*/ 112232 w 833405"/>
                <a:gd name="connsiteY3" fmla="*/ 2947823 h 3967017"/>
                <a:gd name="connsiteX4" fmla="*/ 660950 w 833405"/>
                <a:gd name="connsiteY4" fmla="*/ 3810218 h 3967017"/>
                <a:gd name="connsiteX5" fmla="*/ 676628 w 833405"/>
                <a:gd name="connsiteY5" fmla="*/ 3857257 h 3967017"/>
                <a:gd name="connsiteX6" fmla="*/ 739339 w 833405"/>
                <a:gd name="connsiteY6" fmla="*/ 3967017 h 3967017"/>
                <a:gd name="connsiteX0" fmla="*/ 833884 w 833884"/>
                <a:gd name="connsiteY0" fmla="*/ 0 h 3967017"/>
                <a:gd name="connsiteX1" fmla="*/ 360608 w 833884"/>
                <a:gd name="connsiteY1" fmla="*/ 533118 h 3967017"/>
                <a:gd name="connsiteX2" fmla="*/ 18645 w 833884"/>
                <a:gd name="connsiteY2" fmla="*/ 1442551 h 3967017"/>
                <a:gd name="connsiteX3" fmla="*/ 112711 w 833884"/>
                <a:gd name="connsiteY3" fmla="*/ 2947823 h 3967017"/>
                <a:gd name="connsiteX4" fmla="*/ 677107 w 833884"/>
                <a:gd name="connsiteY4" fmla="*/ 3857257 h 3967017"/>
                <a:gd name="connsiteX5" fmla="*/ 739818 w 833884"/>
                <a:gd name="connsiteY5" fmla="*/ 3967017 h 3967017"/>
                <a:gd name="connsiteX0" fmla="*/ 835955 w 835955"/>
                <a:gd name="connsiteY0" fmla="*/ 0 h 3967017"/>
                <a:gd name="connsiteX1" fmla="*/ 362679 w 835955"/>
                <a:gd name="connsiteY1" fmla="*/ 533118 h 3967017"/>
                <a:gd name="connsiteX2" fmla="*/ 20716 w 835955"/>
                <a:gd name="connsiteY2" fmla="*/ 1442551 h 3967017"/>
                <a:gd name="connsiteX3" fmla="*/ 114782 w 835955"/>
                <a:gd name="connsiteY3" fmla="*/ 2947823 h 3967017"/>
                <a:gd name="connsiteX4" fmla="*/ 741889 w 835955"/>
                <a:gd name="connsiteY4" fmla="*/ 3967017 h 3967017"/>
                <a:gd name="connsiteX0" fmla="*/ 820627 w 820627"/>
                <a:gd name="connsiteY0" fmla="*/ 0 h 3967017"/>
                <a:gd name="connsiteX1" fmla="*/ 347351 w 820627"/>
                <a:gd name="connsiteY1" fmla="*/ 533118 h 3967017"/>
                <a:gd name="connsiteX2" fmla="*/ 5388 w 820627"/>
                <a:gd name="connsiteY2" fmla="*/ 1442551 h 3967017"/>
                <a:gd name="connsiteX3" fmla="*/ 180657 w 820627"/>
                <a:gd name="connsiteY3" fmla="*/ 3120302 h 3967017"/>
                <a:gd name="connsiteX4" fmla="*/ 726561 w 820627"/>
                <a:gd name="connsiteY4" fmla="*/ 3967017 h 3967017"/>
                <a:gd name="connsiteX0" fmla="*/ 820627 w 820627"/>
                <a:gd name="connsiteY0" fmla="*/ 0 h 3967017"/>
                <a:gd name="connsiteX1" fmla="*/ 347351 w 820627"/>
                <a:gd name="connsiteY1" fmla="*/ 533118 h 3967017"/>
                <a:gd name="connsiteX2" fmla="*/ 5388 w 820627"/>
                <a:gd name="connsiteY2" fmla="*/ 1803188 h 3967017"/>
                <a:gd name="connsiteX3" fmla="*/ 180657 w 820627"/>
                <a:gd name="connsiteY3" fmla="*/ 3120302 h 3967017"/>
                <a:gd name="connsiteX4" fmla="*/ 726561 w 820627"/>
                <a:gd name="connsiteY4" fmla="*/ 3967017 h 3967017"/>
                <a:gd name="connsiteX0" fmla="*/ 746203 w 746203"/>
                <a:gd name="connsiteY0" fmla="*/ 0 h 3967017"/>
                <a:gd name="connsiteX1" fmla="*/ 272927 w 746203"/>
                <a:gd name="connsiteY1" fmla="*/ 533118 h 3967017"/>
                <a:gd name="connsiteX2" fmla="*/ 12167 w 746203"/>
                <a:gd name="connsiteY2" fmla="*/ 1520950 h 3967017"/>
                <a:gd name="connsiteX3" fmla="*/ 106233 w 746203"/>
                <a:gd name="connsiteY3" fmla="*/ 3120302 h 3967017"/>
                <a:gd name="connsiteX4" fmla="*/ 652137 w 746203"/>
                <a:gd name="connsiteY4" fmla="*/ 3967017 h 3967017"/>
                <a:gd name="connsiteX0" fmla="*/ 735071 w 735071"/>
                <a:gd name="connsiteY0" fmla="*/ 0 h 3967017"/>
                <a:gd name="connsiteX1" fmla="*/ 261795 w 735071"/>
                <a:gd name="connsiteY1" fmla="*/ 533118 h 3967017"/>
                <a:gd name="connsiteX2" fmla="*/ 1035 w 735071"/>
                <a:gd name="connsiteY2" fmla="*/ 1520950 h 3967017"/>
                <a:gd name="connsiteX3" fmla="*/ 189838 w 735071"/>
                <a:gd name="connsiteY3" fmla="*/ 3245741 h 3967017"/>
                <a:gd name="connsiteX4" fmla="*/ 641005 w 735071"/>
                <a:gd name="connsiteY4" fmla="*/ 3967017 h 3967017"/>
                <a:gd name="connsiteX0" fmla="*/ 721659 w 721659"/>
                <a:gd name="connsiteY0" fmla="*/ 0 h 3967017"/>
                <a:gd name="connsiteX1" fmla="*/ 248383 w 721659"/>
                <a:gd name="connsiteY1" fmla="*/ 533118 h 3967017"/>
                <a:gd name="connsiteX2" fmla="*/ 1157 w 721659"/>
                <a:gd name="connsiteY2" fmla="*/ 2022707 h 3967017"/>
                <a:gd name="connsiteX3" fmla="*/ 176426 w 721659"/>
                <a:gd name="connsiteY3" fmla="*/ 3245741 h 3967017"/>
                <a:gd name="connsiteX4" fmla="*/ 627593 w 721659"/>
                <a:gd name="connsiteY4" fmla="*/ 3967017 h 3967017"/>
                <a:gd name="connsiteX0" fmla="*/ 721607 w 721607"/>
                <a:gd name="connsiteY0" fmla="*/ 0 h 3967017"/>
                <a:gd name="connsiteX1" fmla="*/ 248331 w 721607"/>
                <a:gd name="connsiteY1" fmla="*/ 533118 h 3967017"/>
                <a:gd name="connsiteX2" fmla="*/ 1105 w 721607"/>
                <a:gd name="connsiteY2" fmla="*/ 2022707 h 3967017"/>
                <a:gd name="connsiteX3" fmla="*/ 338780 w 721607"/>
                <a:gd name="connsiteY3" fmla="*/ 3465260 h 3967017"/>
                <a:gd name="connsiteX4" fmla="*/ 627541 w 721607"/>
                <a:gd name="connsiteY4" fmla="*/ 3967017 h 3967017"/>
                <a:gd name="connsiteX0" fmla="*/ 720587 w 720587"/>
                <a:gd name="connsiteY0" fmla="*/ 0 h 3967017"/>
                <a:gd name="connsiteX1" fmla="*/ 369115 w 720587"/>
                <a:gd name="connsiteY1" fmla="*/ 376319 h 3967017"/>
                <a:gd name="connsiteX2" fmla="*/ 85 w 720587"/>
                <a:gd name="connsiteY2" fmla="*/ 2022707 h 3967017"/>
                <a:gd name="connsiteX3" fmla="*/ 337760 w 720587"/>
                <a:gd name="connsiteY3" fmla="*/ 3465260 h 3967017"/>
                <a:gd name="connsiteX4" fmla="*/ 626521 w 720587"/>
                <a:gd name="connsiteY4" fmla="*/ 3967017 h 3967017"/>
                <a:gd name="connsiteX0" fmla="*/ 720587 w 720587"/>
                <a:gd name="connsiteY0" fmla="*/ 0 h 3967017"/>
                <a:gd name="connsiteX1" fmla="*/ 490510 w 720587"/>
                <a:gd name="connsiteY1" fmla="*/ 109759 h 3967017"/>
                <a:gd name="connsiteX2" fmla="*/ 369115 w 720587"/>
                <a:gd name="connsiteY2" fmla="*/ 376319 h 3967017"/>
                <a:gd name="connsiteX3" fmla="*/ 85 w 720587"/>
                <a:gd name="connsiteY3" fmla="*/ 2022707 h 3967017"/>
                <a:gd name="connsiteX4" fmla="*/ 337760 w 720587"/>
                <a:gd name="connsiteY4" fmla="*/ 3465260 h 3967017"/>
                <a:gd name="connsiteX5" fmla="*/ 626521 w 720587"/>
                <a:gd name="connsiteY5" fmla="*/ 3967017 h 3967017"/>
                <a:gd name="connsiteX0" fmla="*/ 720587 w 720587"/>
                <a:gd name="connsiteY0" fmla="*/ 0 h 3967017"/>
                <a:gd name="connsiteX1" fmla="*/ 558180 w 720587"/>
                <a:gd name="connsiteY1" fmla="*/ 172479 h 3967017"/>
                <a:gd name="connsiteX2" fmla="*/ 369115 w 720587"/>
                <a:gd name="connsiteY2" fmla="*/ 376319 h 3967017"/>
                <a:gd name="connsiteX3" fmla="*/ 85 w 720587"/>
                <a:gd name="connsiteY3" fmla="*/ 2022707 h 3967017"/>
                <a:gd name="connsiteX4" fmla="*/ 337760 w 720587"/>
                <a:gd name="connsiteY4" fmla="*/ 3465260 h 3967017"/>
                <a:gd name="connsiteX5" fmla="*/ 626521 w 720587"/>
                <a:gd name="connsiteY5" fmla="*/ 3967017 h 3967017"/>
                <a:gd name="connsiteX0" fmla="*/ 720587 w 720587"/>
                <a:gd name="connsiteY0" fmla="*/ 0 h 3967017"/>
                <a:gd name="connsiteX1" fmla="*/ 531111 w 720587"/>
                <a:gd name="connsiteY1" fmla="*/ 125439 h 3967017"/>
                <a:gd name="connsiteX2" fmla="*/ 369115 w 720587"/>
                <a:gd name="connsiteY2" fmla="*/ 376319 h 3967017"/>
                <a:gd name="connsiteX3" fmla="*/ 85 w 720587"/>
                <a:gd name="connsiteY3" fmla="*/ 2022707 h 3967017"/>
                <a:gd name="connsiteX4" fmla="*/ 337760 w 720587"/>
                <a:gd name="connsiteY4" fmla="*/ 3465260 h 3967017"/>
                <a:gd name="connsiteX5" fmla="*/ 626521 w 720587"/>
                <a:gd name="connsiteY5" fmla="*/ 3967017 h 3967017"/>
                <a:gd name="connsiteX0" fmla="*/ 720587 w 720587"/>
                <a:gd name="connsiteY0" fmla="*/ 0 h 3967017"/>
                <a:gd name="connsiteX1" fmla="*/ 369115 w 720587"/>
                <a:gd name="connsiteY1" fmla="*/ 376319 h 3967017"/>
                <a:gd name="connsiteX2" fmla="*/ 85 w 720587"/>
                <a:gd name="connsiteY2" fmla="*/ 2022707 h 3967017"/>
                <a:gd name="connsiteX3" fmla="*/ 337760 w 720587"/>
                <a:gd name="connsiteY3" fmla="*/ 3465260 h 3967017"/>
                <a:gd name="connsiteX4" fmla="*/ 626521 w 720587"/>
                <a:gd name="connsiteY4" fmla="*/ 3967017 h 3967017"/>
                <a:gd name="connsiteX0" fmla="*/ 585249 w 626521"/>
                <a:gd name="connsiteY0" fmla="*/ 0 h 3967017"/>
                <a:gd name="connsiteX1" fmla="*/ 369115 w 626521"/>
                <a:gd name="connsiteY1" fmla="*/ 376319 h 3967017"/>
                <a:gd name="connsiteX2" fmla="*/ 85 w 626521"/>
                <a:gd name="connsiteY2" fmla="*/ 2022707 h 3967017"/>
                <a:gd name="connsiteX3" fmla="*/ 337760 w 626521"/>
                <a:gd name="connsiteY3" fmla="*/ 3465260 h 3967017"/>
                <a:gd name="connsiteX4" fmla="*/ 626521 w 626521"/>
                <a:gd name="connsiteY4" fmla="*/ 3967017 h 3967017"/>
                <a:gd name="connsiteX0" fmla="*/ 2993070 w 2993070"/>
                <a:gd name="connsiteY0" fmla="*/ 0 h 4515814"/>
                <a:gd name="connsiteX1" fmla="*/ 381443 w 2993070"/>
                <a:gd name="connsiteY1" fmla="*/ 925116 h 4515814"/>
                <a:gd name="connsiteX2" fmla="*/ 12413 w 2993070"/>
                <a:gd name="connsiteY2" fmla="*/ 2571504 h 4515814"/>
                <a:gd name="connsiteX3" fmla="*/ 350088 w 2993070"/>
                <a:gd name="connsiteY3" fmla="*/ 4014057 h 4515814"/>
                <a:gd name="connsiteX4" fmla="*/ 638849 w 2993070"/>
                <a:gd name="connsiteY4" fmla="*/ 4515814 h 4515814"/>
                <a:gd name="connsiteX0" fmla="*/ 2665440 w 2665440"/>
                <a:gd name="connsiteY0" fmla="*/ 0 h 4515814"/>
                <a:gd name="connsiteX1" fmla="*/ 53813 w 2665440"/>
                <a:gd name="connsiteY1" fmla="*/ 925116 h 4515814"/>
                <a:gd name="connsiteX2" fmla="*/ 835161 w 2665440"/>
                <a:gd name="connsiteY2" fmla="*/ 1803189 h 4515814"/>
                <a:gd name="connsiteX3" fmla="*/ 22458 w 2665440"/>
                <a:gd name="connsiteY3" fmla="*/ 4014057 h 4515814"/>
                <a:gd name="connsiteX4" fmla="*/ 311219 w 2665440"/>
                <a:gd name="connsiteY4" fmla="*/ 4515814 h 4515814"/>
                <a:gd name="connsiteX0" fmla="*/ 2661344 w 2661344"/>
                <a:gd name="connsiteY0" fmla="*/ 0 h 4515814"/>
                <a:gd name="connsiteX1" fmla="*/ 1673780 w 2661344"/>
                <a:gd name="connsiteY1" fmla="*/ 658557 h 4515814"/>
                <a:gd name="connsiteX2" fmla="*/ 831065 w 2661344"/>
                <a:gd name="connsiteY2" fmla="*/ 1803189 h 4515814"/>
                <a:gd name="connsiteX3" fmla="*/ 18362 w 2661344"/>
                <a:gd name="connsiteY3" fmla="*/ 4014057 h 4515814"/>
                <a:gd name="connsiteX4" fmla="*/ 307123 w 2661344"/>
                <a:gd name="connsiteY4" fmla="*/ 4515814 h 4515814"/>
                <a:gd name="connsiteX0" fmla="*/ 2411936 w 2411936"/>
                <a:gd name="connsiteY0" fmla="*/ 0 h 4515814"/>
                <a:gd name="connsiteX1" fmla="*/ 1424372 w 2411936"/>
                <a:gd name="connsiteY1" fmla="*/ 658557 h 4515814"/>
                <a:gd name="connsiteX2" fmla="*/ 581657 w 2411936"/>
                <a:gd name="connsiteY2" fmla="*/ 1803189 h 4515814"/>
                <a:gd name="connsiteX3" fmla="*/ 134369 w 2411936"/>
                <a:gd name="connsiteY3" fmla="*/ 2900784 h 4515814"/>
                <a:gd name="connsiteX4" fmla="*/ 57715 w 2411936"/>
                <a:gd name="connsiteY4" fmla="*/ 4515814 h 4515814"/>
                <a:gd name="connsiteX0" fmla="*/ 2699873 w 2699873"/>
                <a:gd name="connsiteY0" fmla="*/ 0 h 4515814"/>
                <a:gd name="connsiteX1" fmla="*/ 1712309 w 2699873"/>
                <a:gd name="connsiteY1" fmla="*/ 658557 h 4515814"/>
                <a:gd name="connsiteX2" fmla="*/ 869594 w 2699873"/>
                <a:gd name="connsiteY2" fmla="*/ 1803189 h 4515814"/>
                <a:gd name="connsiteX3" fmla="*/ 16290 w 2699873"/>
                <a:gd name="connsiteY3" fmla="*/ 2900784 h 4515814"/>
                <a:gd name="connsiteX4" fmla="*/ 345652 w 2699873"/>
                <a:gd name="connsiteY4" fmla="*/ 4515814 h 4515814"/>
                <a:gd name="connsiteX0" fmla="*/ 2686591 w 2686591"/>
                <a:gd name="connsiteY0" fmla="*/ 0 h 4515814"/>
                <a:gd name="connsiteX1" fmla="*/ 1699027 w 2686591"/>
                <a:gd name="connsiteY1" fmla="*/ 658557 h 4515814"/>
                <a:gd name="connsiteX2" fmla="*/ 856312 w 2686591"/>
                <a:gd name="connsiteY2" fmla="*/ 1803189 h 4515814"/>
                <a:gd name="connsiteX3" fmla="*/ 209892 w 2686591"/>
                <a:gd name="connsiteY3" fmla="*/ 1364152 h 4515814"/>
                <a:gd name="connsiteX4" fmla="*/ 3008 w 2686591"/>
                <a:gd name="connsiteY4" fmla="*/ 2900784 h 4515814"/>
                <a:gd name="connsiteX5" fmla="*/ 332370 w 2686591"/>
                <a:gd name="connsiteY5" fmla="*/ 4515814 h 4515814"/>
                <a:gd name="connsiteX0" fmla="*/ 2686591 w 2686591"/>
                <a:gd name="connsiteY0" fmla="*/ 0 h 4515814"/>
                <a:gd name="connsiteX1" fmla="*/ 1468952 w 2686591"/>
                <a:gd name="connsiteY1" fmla="*/ 235200 h 4515814"/>
                <a:gd name="connsiteX2" fmla="*/ 856312 w 2686591"/>
                <a:gd name="connsiteY2" fmla="*/ 1803189 h 4515814"/>
                <a:gd name="connsiteX3" fmla="*/ 209892 w 2686591"/>
                <a:gd name="connsiteY3" fmla="*/ 1364152 h 4515814"/>
                <a:gd name="connsiteX4" fmla="*/ 3008 w 2686591"/>
                <a:gd name="connsiteY4" fmla="*/ 2900784 h 4515814"/>
                <a:gd name="connsiteX5" fmla="*/ 332370 w 2686591"/>
                <a:gd name="connsiteY5" fmla="*/ 4515814 h 4515814"/>
                <a:gd name="connsiteX0" fmla="*/ 2686591 w 2686591"/>
                <a:gd name="connsiteY0" fmla="*/ 0 h 4515814"/>
                <a:gd name="connsiteX1" fmla="*/ 1468952 w 2686591"/>
                <a:gd name="connsiteY1" fmla="*/ 235200 h 4515814"/>
                <a:gd name="connsiteX2" fmla="*/ 693905 w 2686591"/>
                <a:gd name="connsiteY2" fmla="*/ 783995 h 4515814"/>
                <a:gd name="connsiteX3" fmla="*/ 209892 w 2686591"/>
                <a:gd name="connsiteY3" fmla="*/ 1364152 h 4515814"/>
                <a:gd name="connsiteX4" fmla="*/ 3008 w 2686591"/>
                <a:gd name="connsiteY4" fmla="*/ 2900784 h 4515814"/>
                <a:gd name="connsiteX5" fmla="*/ 332370 w 2686591"/>
                <a:gd name="connsiteY5" fmla="*/ 4515814 h 4515814"/>
                <a:gd name="connsiteX0" fmla="*/ 2750296 w 2750296"/>
                <a:gd name="connsiteY0" fmla="*/ 0 h 4437414"/>
                <a:gd name="connsiteX1" fmla="*/ 1532657 w 2750296"/>
                <a:gd name="connsiteY1" fmla="*/ 235200 h 4437414"/>
                <a:gd name="connsiteX2" fmla="*/ 757610 w 2750296"/>
                <a:gd name="connsiteY2" fmla="*/ 783995 h 4437414"/>
                <a:gd name="connsiteX3" fmla="*/ 273597 w 2750296"/>
                <a:gd name="connsiteY3" fmla="*/ 1364152 h 4437414"/>
                <a:gd name="connsiteX4" fmla="*/ 66713 w 2750296"/>
                <a:gd name="connsiteY4" fmla="*/ 2900784 h 4437414"/>
                <a:gd name="connsiteX5" fmla="*/ 1397581 w 2750296"/>
                <a:gd name="connsiteY5" fmla="*/ 4437414 h 4437414"/>
                <a:gd name="connsiteX0" fmla="*/ 2750296 w 3150282"/>
                <a:gd name="connsiteY0" fmla="*/ 0 h 4437414"/>
                <a:gd name="connsiteX1" fmla="*/ 3061983 w 3150282"/>
                <a:gd name="connsiteY1" fmla="*/ 595838 h 4437414"/>
                <a:gd name="connsiteX2" fmla="*/ 757610 w 3150282"/>
                <a:gd name="connsiteY2" fmla="*/ 783995 h 4437414"/>
                <a:gd name="connsiteX3" fmla="*/ 273597 w 3150282"/>
                <a:gd name="connsiteY3" fmla="*/ 1364152 h 4437414"/>
                <a:gd name="connsiteX4" fmla="*/ 66713 w 3150282"/>
                <a:gd name="connsiteY4" fmla="*/ 2900784 h 4437414"/>
                <a:gd name="connsiteX5" fmla="*/ 1397581 w 3150282"/>
                <a:gd name="connsiteY5" fmla="*/ 4437414 h 4437414"/>
                <a:gd name="connsiteX0" fmla="*/ 2750296 w 3069912"/>
                <a:gd name="connsiteY0" fmla="*/ 0 h 4437414"/>
                <a:gd name="connsiteX1" fmla="*/ 3061983 w 3069912"/>
                <a:gd name="connsiteY1" fmla="*/ 595838 h 4437414"/>
                <a:gd name="connsiteX2" fmla="*/ 2706487 w 3069912"/>
                <a:gd name="connsiteY2" fmla="*/ 1850228 h 4437414"/>
                <a:gd name="connsiteX3" fmla="*/ 273597 w 3069912"/>
                <a:gd name="connsiteY3" fmla="*/ 1364152 h 4437414"/>
                <a:gd name="connsiteX4" fmla="*/ 66713 w 3069912"/>
                <a:gd name="connsiteY4" fmla="*/ 2900784 h 4437414"/>
                <a:gd name="connsiteX5" fmla="*/ 1397581 w 3069912"/>
                <a:gd name="connsiteY5" fmla="*/ 4437414 h 4437414"/>
                <a:gd name="connsiteX0" fmla="*/ 2698367 w 3010154"/>
                <a:gd name="connsiteY0" fmla="*/ 0 h 4437414"/>
                <a:gd name="connsiteX1" fmla="*/ 3010054 w 3010154"/>
                <a:gd name="connsiteY1" fmla="*/ 595838 h 4437414"/>
                <a:gd name="connsiteX2" fmla="*/ 2654558 w 3010154"/>
                <a:gd name="connsiteY2" fmla="*/ 1850228 h 4437414"/>
                <a:gd name="connsiteX3" fmla="*/ 2373553 w 3010154"/>
                <a:gd name="connsiteY3" fmla="*/ 3041902 h 4437414"/>
                <a:gd name="connsiteX4" fmla="*/ 14784 w 3010154"/>
                <a:gd name="connsiteY4" fmla="*/ 2900784 h 4437414"/>
                <a:gd name="connsiteX5" fmla="*/ 1345652 w 3010154"/>
                <a:gd name="connsiteY5" fmla="*/ 4437414 h 4437414"/>
                <a:gd name="connsiteX0" fmla="*/ 2698367 w 3176510"/>
                <a:gd name="connsiteY0" fmla="*/ 0 h 4437414"/>
                <a:gd name="connsiteX1" fmla="*/ 3010054 w 3176510"/>
                <a:gd name="connsiteY1" fmla="*/ 595838 h 4437414"/>
                <a:gd name="connsiteX2" fmla="*/ 3141777 w 3176510"/>
                <a:gd name="connsiteY2" fmla="*/ 1928628 h 4437414"/>
                <a:gd name="connsiteX3" fmla="*/ 2373553 w 3176510"/>
                <a:gd name="connsiteY3" fmla="*/ 3041902 h 4437414"/>
                <a:gd name="connsiteX4" fmla="*/ 14784 w 3176510"/>
                <a:gd name="connsiteY4" fmla="*/ 2900784 h 4437414"/>
                <a:gd name="connsiteX5" fmla="*/ 1345652 w 3176510"/>
                <a:gd name="connsiteY5" fmla="*/ 4437414 h 4437414"/>
                <a:gd name="connsiteX0" fmla="*/ 2701283 w 3172092"/>
                <a:gd name="connsiteY0" fmla="*/ 0 h 4437414"/>
                <a:gd name="connsiteX1" fmla="*/ 3012970 w 3172092"/>
                <a:gd name="connsiteY1" fmla="*/ 595838 h 4437414"/>
                <a:gd name="connsiteX2" fmla="*/ 3144693 w 3172092"/>
                <a:gd name="connsiteY2" fmla="*/ 1928628 h 4437414"/>
                <a:gd name="connsiteX3" fmla="*/ 2484741 w 3172092"/>
                <a:gd name="connsiteY3" fmla="*/ 3245740 h 4437414"/>
                <a:gd name="connsiteX4" fmla="*/ 17700 w 3172092"/>
                <a:gd name="connsiteY4" fmla="*/ 2900784 h 4437414"/>
                <a:gd name="connsiteX5" fmla="*/ 1348568 w 3172092"/>
                <a:gd name="connsiteY5" fmla="*/ 4437414 h 4437414"/>
                <a:gd name="connsiteX0" fmla="*/ 1384504 w 1855313"/>
                <a:gd name="connsiteY0" fmla="*/ 0 h 4437414"/>
                <a:gd name="connsiteX1" fmla="*/ 1696191 w 1855313"/>
                <a:gd name="connsiteY1" fmla="*/ 595838 h 4437414"/>
                <a:gd name="connsiteX2" fmla="*/ 1827914 w 1855313"/>
                <a:gd name="connsiteY2" fmla="*/ 1928628 h 4437414"/>
                <a:gd name="connsiteX3" fmla="*/ 1167962 w 1855313"/>
                <a:gd name="connsiteY3" fmla="*/ 3245740 h 4437414"/>
                <a:gd name="connsiteX4" fmla="*/ 392655 w 1855313"/>
                <a:gd name="connsiteY4" fmla="*/ 4014058 h 4437414"/>
                <a:gd name="connsiteX5" fmla="*/ 31789 w 1855313"/>
                <a:gd name="connsiteY5" fmla="*/ 4437414 h 4437414"/>
                <a:gd name="connsiteX0" fmla="*/ 1352715 w 1823524"/>
                <a:gd name="connsiteY0" fmla="*/ 0 h 4437414"/>
                <a:gd name="connsiteX1" fmla="*/ 1664402 w 1823524"/>
                <a:gd name="connsiteY1" fmla="*/ 595838 h 4437414"/>
                <a:gd name="connsiteX2" fmla="*/ 1796125 w 1823524"/>
                <a:gd name="connsiteY2" fmla="*/ 1928628 h 4437414"/>
                <a:gd name="connsiteX3" fmla="*/ 1136173 w 1823524"/>
                <a:gd name="connsiteY3" fmla="*/ 3245740 h 4437414"/>
                <a:gd name="connsiteX4" fmla="*/ 0 w 1823524"/>
                <a:gd name="connsiteY4" fmla="*/ 4437414 h 4437414"/>
                <a:gd name="connsiteX0" fmla="*/ 1352715 w 1798492"/>
                <a:gd name="connsiteY0" fmla="*/ 0 h 4437414"/>
                <a:gd name="connsiteX1" fmla="*/ 1796125 w 1798492"/>
                <a:gd name="connsiteY1" fmla="*/ 1928628 h 4437414"/>
                <a:gd name="connsiteX2" fmla="*/ 1136173 w 1798492"/>
                <a:gd name="connsiteY2" fmla="*/ 3245740 h 4437414"/>
                <a:gd name="connsiteX3" fmla="*/ 0 w 1798492"/>
                <a:gd name="connsiteY3" fmla="*/ 4437414 h 4437414"/>
                <a:gd name="connsiteX0" fmla="*/ 1352715 w 1597741"/>
                <a:gd name="connsiteY0" fmla="*/ 0 h 4437414"/>
                <a:gd name="connsiteX1" fmla="*/ 1593117 w 1597741"/>
                <a:gd name="connsiteY1" fmla="*/ 2069747 h 4437414"/>
                <a:gd name="connsiteX2" fmla="*/ 1136173 w 1597741"/>
                <a:gd name="connsiteY2" fmla="*/ 3245740 h 4437414"/>
                <a:gd name="connsiteX3" fmla="*/ 0 w 1597741"/>
                <a:gd name="connsiteY3" fmla="*/ 4437414 h 4437414"/>
                <a:gd name="connsiteX0" fmla="*/ 243151 w 1837751"/>
                <a:gd name="connsiteY0" fmla="*/ 0 h 3449579"/>
                <a:gd name="connsiteX1" fmla="*/ 483553 w 1837751"/>
                <a:gd name="connsiteY1" fmla="*/ 2069747 h 3449579"/>
                <a:gd name="connsiteX2" fmla="*/ 26609 w 1837751"/>
                <a:gd name="connsiteY2" fmla="*/ 3245740 h 3449579"/>
                <a:gd name="connsiteX3" fmla="*/ 1820833 w 1837751"/>
                <a:gd name="connsiteY3" fmla="*/ 3449579 h 3449579"/>
                <a:gd name="connsiteX0" fmla="*/ 0 w 1611723"/>
                <a:gd name="connsiteY0" fmla="*/ 0 h 3449579"/>
                <a:gd name="connsiteX1" fmla="*/ 240402 w 1611723"/>
                <a:gd name="connsiteY1" fmla="*/ 2069747 h 3449579"/>
                <a:gd name="connsiteX2" fmla="*/ 1027873 w 1611723"/>
                <a:gd name="connsiteY2" fmla="*/ 1897268 h 3449579"/>
                <a:gd name="connsiteX3" fmla="*/ 1577682 w 1611723"/>
                <a:gd name="connsiteY3" fmla="*/ 3449579 h 3449579"/>
                <a:gd name="connsiteX0" fmla="*/ 0 w 1631042"/>
                <a:gd name="connsiteY0" fmla="*/ 0 h 3449579"/>
                <a:gd name="connsiteX1" fmla="*/ 240402 w 1631042"/>
                <a:gd name="connsiteY1" fmla="*/ 2069747 h 3449579"/>
                <a:gd name="connsiteX2" fmla="*/ 1027873 w 1631042"/>
                <a:gd name="connsiteY2" fmla="*/ 1897268 h 3449579"/>
                <a:gd name="connsiteX3" fmla="*/ 1577682 w 1631042"/>
                <a:gd name="connsiteY3" fmla="*/ 3449579 h 3449579"/>
                <a:gd name="connsiteX0" fmla="*/ 0 w 1577682"/>
                <a:gd name="connsiteY0" fmla="*/ 0 h 3449579"/>
                <a:gd name="connsiteX1" fmla="*/ 240402 w 1577682"/>
                <a:gd name="connsiteY1" fmla="*/ 2069747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123535 w 1577682"/>
                <a:gd name="connsiteY1" fmla="*/ 1615030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123535 w 1577682"/>
                <a:gd name="connsiteY1" fmla="*/ 1615030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123535 w 1577682"/>
                <a:gd name="connsiteY1" fmla="*/ 1615030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123535 w 1577682"/>
                <a:gd name="connsiteY1" fmla="*/ 1615030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123535 w 1577682"/>
                <a:gd name="connsiteY1" fmla="*/ 1615030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070012 w 1577682"/>
                <a:gd name="connsiteY1" fmla="*/ 1473911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070012 w 1577682"/>
                <a:gd name="connsiteY1" fmla="*/ 1473911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1029870 w 1577682"/>
                <a:gd name="connsiteY1" fmla="*/ 1473911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936204 w 1577682"/>
                <a:gd name="connsiteY1" fmla="*/ 1535112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922823 w 1577682"/>
                <a:gd name="connsiteY1" fmla="*/ 1635031 h 3449579"/>
                <a:gd name="connsiteX2" fmla="*/ 1577682 w 1577682"/>
                <a:gd name="connsiteY2" fmla="*/ 3449579 h 3449579"/>
                <a:gd name="connsiteX0" fmla="*/ 0 w 1577682"/>
                <a:gd name="connsiteY0" fmla="*/ 0 h 3449579"/>
                <a:gd name="connsiteX1" fmla="*/ 922823 w 1577682"/>
                <a:gd name="connsiteY1" fmla="*/ 1635031 h 3449579"/>
                <a:gd name="connsiteX2" fmla="*/ 1577682 w 1577682"/>
                <a:gd name="connsiteY2" fmla="*/ 3449579 h 3449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7682" h="3449579">
                  <a:moveTo>
                    <a:pt x="0" y="0"/>
                  </a:moveTo>
                  <a:cubicBezTo>
                    <a:pt x="239566" y="370437"/>
                    <a:pt x="632133" y="973237"/>
                    <a:pt x="922823" y="1635031"/>
                  </a:cubicBezTo>
                  <a:cubicBezTo>
                    <a:pt x="1227376" y="2328386"/>
                    <a:pt x="1459651" y="3036675"/>
                    <a:pt x="1577682" y="3449579"/>
                  </a:cubicBezTo>
                </a:path>
              </a:pathLst>
            </a:custGeom>
            <a:ln w="76200" cmpd="sng">
              <a:solidFill>
                <a:srgbClr val="376092"/>
              </a:solidFill>
              <a:headEnd type="none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274729" y="6202202"/>
              <a:ext cx="6489087" cy="595154"/>
            </a:xfrm>
            <a:prstGeom prst="rect">
              <a:avLst/>
            </a:prstGeom>
            <a:noFill/>
            <a:ln w="76200">
              <a:solidFill>
                <a:srgbClr val="37609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7722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16" grpId="0"/>
      <p:bldP spid="17" grpId="0"/>
      <p:bldP spid="17" grpId="1"/>
      <p:bldP spid="49" grpId="0"/>
      <p:bldP spid="50" grpId="0" animBg="1"/>
      <p:bldP spid="50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Nontrivial example: list_containing0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3496620"/>
            <a:ext cx="8692777" cy="120735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altLang="ja-JP" sz="3200" dirty="0"/>
              <a:t>No </a:t>
            </a:r>
            <a:r>
              <a:rPr lang="en-US" altLang="ja-JP" sz="3200" dirty="0" smtClean="0"/>
              <a:t>constructors </a:t>
            </a:r>
            <a:r>
              <a:rPr lang="en-US" altLang="ja-JP" sz="3200" dirty="0"/>
              <a:t>corresponding to [</a:t>
            </a:r>
            <a:r>
              <a:rPr lang="en-US" altLang="ja-JP" sz="3200" dirty="0" smtClean="0"/>
              <a:t>]</a:t>
            </a:r>
            <a:endParaRPr lang="en-US" altLang="ja-JP" dirty="0" smtClean="0"/>
          </a:p>
          <a:p>
            <a:r>
              <a:rPr lang="en-US" altLang="ja-JP" dirty="0" smtClean="0">
                <a:solidFill>
                  <a:srgbClr val="953735"/>
                </a:solidFill>
              </a:rPr>
              <a:t>Two constructors </a:t>
            </a:r>
            <a:r>
              <a:rPr lang="en-US" altLang="ja-JP" dirty="0">
                <a:solidFill>
                  <a:srgbClr val="953735"/>
                </a:solidFill>
              </a:rPr>
              <a:t>corresponding to (::) </a:t>
            </a:r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角丸四角形 5" title="Sorted Lists (Manifest Datatype ver.)"/>
          <p:cNvSpPr/>
          <p:nvPr/>
        </p:nvSpPr>
        <p:spPr>
          <a:xfrm>
            <a:off x="109049" y="1286434"/>
            <a:ext cx="8925860" cy="2054068"/>
          </a:xfrm>
          <a:prstGeom prst="round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3200" dirty="0" smtClean="0">
                <a:solidFill>
                  <a:srgbClr val="000000"/>
                </a:solidFill>
              </a:rPr>
              <a:t>type list_containing0 =</a:t>
            </a:r>
            <a:endParaRPr lang="en-US" altLang="ja-JP" sz="3200" dirty="0">
              <a:solidFill>
                <a:srgbClr val="000000"/>
              </a:solidFill>
            </a:endParaRPr>
          </a:p>
          <a:p>
            <a:r>
              <a:rPr lang="en-US" altLang="ja-JP" sz="3200" dirty="0">
                <a:solidFill>
                  <a:srgbClr val="000000"/>
                </a:solidFill>
              </a:rPr>
              <a:t>    | </a:t>
            </a:r>
            <a:r>
              <a:rPr lang="en-US" altLang="ja-JP" sz="3200" dirty="0" smtClean="0">
                <a:solidFill>
                  <a:srgbClr val="000000"/>
                </a:solidFill>
              </a:rPr>
              <a:t>C</a:t>
            </a:r>
            <a:r>
              <a:rPr lang="en-US" altLang="ja-JP" sz="3200" baseline="-25000" dirty="0">
                <a:solidFill>
                  <a:srgbClr val="000000"/>
                </a:solidFill>
              </a:rPr>
              <a:t>1</a:t>
            </a:r>
            <a:r>
              <a:rPr lang="en-US" altLang="ja-JP" sz="3200" dirty="0" smtClean="0">
                <a:solidFill>
                  <a:srgbClr val="000000"/>
                </a:solidFill>
              </a:rPr>
              <a:t> </a:t>
            </a:r>
            <a:r>
              <a:rPr lang="en-US" altLang="ja-JP" sz="3200" dirty="0">
                <a:solidFill>
                  <a:srgbClr val="000000"/>
                </a:solidFill>
              </a:rPr>
              <a:t>of 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int</a:t>
            </a:r>
            <a:r>
              <a:rPr lang="en-US" altLang="ja-JP" sz="3200" dirty="0" smtClean="0">
                <a:solidFill>
                  <a:srgbClr val="000000"/>
                </a:solidFill>
              </a:rPr>
              <a:t> * list_containing0</a:t>
            </a:r>
          </a:p>
          <a:p>
            <a:r>
              <a:rPr lang="en-US" altLang="ja-JP" sz="3200" dirty="0" smtClean="0">
                <a:solidFill>
                  <a:srgbClr val="000000"/>
                </a:solidFill>
              </a:rPr>
              <a:t>    | C</a:t>
            </a:r>
            <a:r>
              <a:rPr lang="en-US" altLang="ja-JP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altLang="ja-JP" sz="3200" dirty="0" smtClean="0">
                <a:solidFill>
                  <a:srgbClr val="000000"/>
                </a:solidFill>
              </a:rPr>
              <a:t> </a:t>
            </a:r>
            <a:r>
              <a:rPr lang="en-US" altLang="ja-JP" sz="3200" dirty="0">
                <a:solidFill>
                  <a:srgbClr val="000000"/>
                </a:solidFill>
              </a:rPr>
              <a:t>of { </a:t>
            </a:r>
            <a:r>
              <a:rPr lang="en-US" altLang="ja-JP" sz="3200" dirty="0" err="1">
                <a:solidFill>
                  <a:srgbClr val="000000"/>
                </a:solidFill>
              </a:rPr>
              <a:t>x:int</a:t>
            </a:r>
            <a:r>
              <a:rPr lang="en-US" altLang="ja-JP" sz="3200" dirty="0">
                <a:solidFill>
                  <a:srgbClr val="000000"/>
                </a:solidFill>
              </a:rPr>
              <a:t> | x = 0 } </a:t>
            </a:r>
            <a:r>
              <a:rPr lang="en-US" altLang="ja-JP" sz="3200" dirty="0" smtClean="0">
                <a:solidFill>
                  <a:srgbClr val="000000"/>
                </a:solidFill>
              </a:rPr>
              <a:t>* </a:t>
            </a:r>
            <a:r>
              <a:rPr lang="en-US" altLang="ja-JP" sz="3200" dirty="0" err="1">
                <a:solidFill>
                  <a:srgbClr val="000000"/>
                </a:solidFill>
              </a:rPr>
              <a:t>int</a:t>
            </a:r>
            <a:r>
              <a:rPr lang="en-US" altLang="ja-JP" sz="3200" dirty="0">
                <a:solidFill>
                  <a:srgbClr val="000000"/>
                </a:solidFill>
              </a:rPr>
              <a:t> list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4499491" y="1018508"/>
            <a:ext cx="3668573" cy="945544"/>
          </a:xfrm>
          <a:prstGeom prst="wedgeRoundRectCallout">
            <a:avLst>
              <a:gd name="adj1" fmla="val -21450"/>
              <a:gd name="adj2" fmla="val 49643"/>
              <a:gd name="adj3" fmla="val 16667"/>
            </a:avLst>
          </a:prstGeom>
          <a:solidFill>
            <a:srgbClr val="376092"/>
          </a:solidFill>
          <a:ln>
            <a:solidFill>
              <a:srgbClr val="3760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1" algn="r"/>
            <a:r>
              <a:rPr lang="en-US" altLang="ja-JP" sz="3200" dirty="0" smtClean="0"/>
              <a:t>lists containing 0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675006" y="1165058"/>
            <a:ext cx="5299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ＭＳ ゴシック"/>
                <a:ea typeface="ＭＳ ゴシック"/>
                <a:cs typeface="ＭＳ ゴシック"/>
              </a:rPr>
              <a:t>≈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171761" y="4752829"/>
            <a:ext cx="8762329" cy="1879772"/>
          </a:xfrm>
          <a:prstGeom prst="wedgeRoundRectCallout">
            <a:avLst>
              <a:gd name="adj1" fmla="val -38797"/>
              <a:gd name="adj2" fmla="val 48984"/>
              <a:gd name="adj3" fmla="val 16667"/>
            </a:avLst>
          </a:prstGeom>
          <a:solidFill>
            <a:srgbClr val="953735"/>
          </a:solidFill>
          <a:ln>
            <a:solidFill>
              <a:srgbClr val="9537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3200" dirty="0" smtClean="0"/>
              <a:t>Either C</a:t>
            </a:r>
            <a:r>
              <a:rPr kumimoji="1" lang="en-US" altLang="ja-JP" sz="3200" baseline="-25000" dirty="0" smtClean="0"/>
              <a:t>1</a:t>
            </a:r>
            <a:r>
              <a:rPr kumimoji="1" lang="en-US" altLang="ja-JP" sz="3200" dirty="0" smtClean="0"/>
              <a:t> or C</a:t>
            </a:r>
            <a:r>
              <a:rPr kumimoji="1" lang="en-US" altLang="ja-JP" sz="3200" baseline="-25000" dirty="0" smtClean="0"/>
              <a:t>2</a:t>
            </a:r>
            <a:r>
              <a:rPr kumimoji="1" lang="en-US" altLang="ja-JP" sz="3200" dirty="0" smtClean="0"/>
              <a:t> has to be chosen dynamically</a:t>
            </a:r>
            <a:endParaRPr lang="en-US" altLang="ja-JP" sz="3200" dirty="0"/>
          </a:p>
          <a:p>
            <a:pPr lvl="1" indent="-457200">
              <a:buFont typeface="Arial"/>
              <a:buChar char="•"/>
            </a:pPr>
            <a:r>
              <a:rPr lang="en-US" altLang="ja-JP" sz="3200" dirty="0"/>
              <a:t>Formal semantics: </a:t>
            </a:r>
            <a:r>
              <a:rPr lang="en-US" altLang="ja-JP" sz="3200" dirty="0" smtClean="0"/>
              <a:t>an oracle choice function</a:t>
            </a:r>
            <a:endParaRPr lang="en-US" altLang="ja-JP" sz="3200" dirty="0"/>
          </a:p>
          <a:p>
            <a:pPr lvl="1" indent="-457200">
              <a:buFont typeface="Arial"/>
              <a:buChar char="•"/>
            </a:pPr>
            <a:r>
              <a:rPr lang="en-US" altLang="ja-JP" sz="3200" dirty="0"/>
              <a:t>I</a:t>
            </a:r>
            <a:r>
              <a:rPr lang="en-US" altLang="ja-JP" sz="3200" dirty="0" smtClean="0"/>
              <a:t>mplementation</a:t>
            </a:r>
            <a:r>
              <a:rPr lang="en-US" altLang="ja-JP" sz="3200" dirty="0"/>
              <a:t>: </a:t>
            </a:r>
            <a:r>
              <a:rPr lang="en-US" altLang="ja-JP" sz="3200" dirty="0" smtClean="0"/>
              <a:t>trial</a:t>
            </a:r>
            <a:r>
              <a:rPr lang="en-US" altLang="ja-JP" sz="3200" dirty="0"/>
              <a:t>-and-</a:t>
            </a:r>
            <a:r>
              <a:rPr lang="en-US" altLang="ja-JP" sz="3200" dirty="0" smtClean="0"/>
              <a:t>error (backtracking)</a:t>
            </a:r>
            <a:endParaRPr kumimoji="1" lang="ja-JP" altLang="en-US" sz="3200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55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Formalization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formalize a manifest calculus </a:t>
            </a:r>
            <a:r>
              <a:rPr lang="en-US" altLang="ja-JP" dirty="0" smtClean="0"/>
              <a:t>with manifest </a:t>
            </a:r>
            <a:r>
              <a:rPr lang="en-US" altLang="ja-JP" dirty="0" err="1" smtClean="0"/>
              <a:t>datatypes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following the syntactic approach </a:t>
            </a:r>
            <a:r>
              <a:rPr kumimoji="1"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[Belo et al. 2011]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The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calculus supports dynamic conversion between manifest </a:t>
            </a:r>
            <a:r>
              <a:rPr lang="en-US" altLang="ja-JP" dirty="0" err="1" smtClean="0">
                <a:solidFill>
                  <a:srgbClr val="000000"/>
                </a:solidFill>
              </a:rPr>
              <a:t>datatypes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r>
              <a:rPr lang="en-US" altLang="ja-JP" dirty="0" smtClean="0"/>
              <a:t>We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prove type soundness via progress and subject reduction</a:t>
            </a:r>
          </a:p>
          <a:p>
            <a:pPr lvl="1"/>
            <a:r>
              <a:rPr lang="en-US" altLang="ja-JP" dirty="0" smtClean="0"/>
              <a:t>Exceptions are legitimate results </a:t>
            </a:r>
          </a:p>
          <a:p>
            <a:r>
              <a:rPr lang="en-US" altLang="ja-JP" dirty="0" smtClean="0"/>
              <a:t>We fix a few technical flaws in the previous work</a:t>
            </a:r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068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Manifest Contracts with </a:t>
            </a:r>
            <a:r>
              <a:rPr kumimoji="1" lang="en-US" altLang="ja-JP" dirty="0" err="1" smtClean="0"/>
              <a:t>Datatypes</a:t>
            </a:r>
            <a:endParaRPr kumimoji="1"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altLang="ja-JP" dirty="0" smtClean="0"/>
              <a:t>Refinement types</a:t>
            </a:r>
          </a:p>
          <a:p>
            <a:pPr marL="914400" lvl="1" indent="-514350">
              <a:buFont typeface="+mj-lt"/>
              <a:buAutoNum type="arabicPeriod"/>
            </a:pPr>
            <a:r>
              <a:rPr kumimoji="1" lang="en-US" altLang="ja-JP" dirty="0" smtClean="0"/>
              <a:t>Manifest </a:t>
            </a:r>
            <a:r>
              <a:rPr kumimoji="1" lang="en-US" altLang="ja-JP" dirty="0" err="1" smtClean="0"/>
              <a:t>Datatypes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Dynamic Type Conversion</a:t>
            </a:r>
          </a:p>
          <a:p>
            <a:pPr marL="914400" lvl="1" indent="-514350">
              <a:buFont typeface="+mj-lt"/>
              <a:buAutoNum type="arabicPeriod"/>
            </a:pPr>
            <a:endParaRPr lang="en-US" altLang="ja-JP" sz="4000" dirty="0" smtClean="0"/>
          </a:p>
          <a:p>
            <a:pPr marL="400050" lvl="1" indent="0" algn="ctr">
              <a:buNone/>
            </a:pPr>
            <a:endParaRPr lang="en-US" altLang="ja-JP" sz="1000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>
                <a:solidFill>
                  <a:srgbClr val="FF6600"/>
                </a:solidFill>
              </a:rPr>
              <a:t>Syntactic Type Translation</a:t>
            </a:r>
          </a:p>
          <a:p>
            <a:pPr marL="0" indent="0">
              <a:buNone/>
            </a:pPr>
            <a:endParaRPr kumimoji="1" lang="en-US" altLang="ja-JP" dirty="0" smtClean="0">
              <a:solidFill>
                <a:srgbClr val="FF66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877948" y="3593086"/>
            <a:ext cx="2947403" cy="593450"/>
          </a:xfrm>
          <a:prstGeom prst="roundRect">
            <a:avLst/>
          </a:prstGeom>
          <a:noFill/>
          <a:ln w="76200" cmpd="sng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lvl="1" algn="ctr"/>
            <a:r>
              <a:rPr lang="en-US" altLang="ja-JP" sz="2800" dirty="0">
                <a:solidFill>
                  <a:srgbClr val="000000"/>
                </a:solidFill>
              </a:rPr>
              <a:t>&lt;</a:t>
            </a:r>
            <a:r>
              <a:rPr lang="en-US" altLang="ja-JP" sz="2800" dirty="0" err="1">
                <a:solidFill>
                  <a:srgbClr val="000000"/>
                </a:solidFill>
              </a:rPr>
              <a:t>int</a:t>
            </a:r>
            <a:r>
              <a:rPr lang="en-US" altLang="ja-JP" sz="2800" dirty="0">
                <a:solidFill>
                  <a:srgbClr val="000000"/>
                </a:solidFill>
              </a:rPr>
              <a:t> list </a:t>
            </a:r>
            <a:r>
              <a:rPr lang="en-US" altLang="ja-JP" sz="28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⇐</a:t>
            </a:r>
            <a:r>
              <a:rPr lang="en-US" altLang="ja-JP" sz="2800" dirty="0">
                <a:solidFill>
                  <a:srgbClr val="000000"/>
                </a:solidFill>
              </a:rPr>
              <a:t> </a:t>
            </a:r>
            <a:r>
              <a:rPr lang="en-US" altLang="ja-JP" sz="2800" dirty="0" err="1">
                <a:solidFill>
                  <a:srgbClr val="000000"/>
                </a:solidFill>
              </a:rPr>
              <a:t>slist</a:t>
            </a:r>
            <a:r>
              <a:rPr lang="en-US" altLang="ja-JP" sz="2800" dirty="0">
                <a:solidFill>
                  <a:srgbClr val="000000"/>
                </a:solidFill>
              </a:rPr>
              <a:t>&gt;</a:t>
            </a:r>
            <a:r>
              <a:rPr lang="en-US" altLang="ja-JP" sz="2800" baseline="30000" dirty="0">
                <a:solidFill>
                  <a:srgbClr val="000000"/>
                </a:solidFill>
                <a:latin typeface="Brush Script MT Italic"/>
                <a:cs typeface="Brush Script MT Italic"/>
              </a:rPr>
              <a:t>l</a:t>
            </a:r>
            <a:r>
              <a:rPr lang="en-US" altLang="ja-JP" sz="28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877948" y="5060588"/>
            <a:ext cx="6040280" cy="595835"/>
          </a:xfrm>
          <a:prstGeom prst="roundRect">
            <a:avLst/>
          </a:prstGeom>
          <a:noFill/>
          <a:ln w="76200" cmpd="sng">
            <a:solidFill>
              <a:srgbClr val="95373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lvl="1" algn="ctr"/>
            <a:r>
              <a:rPr lang="en-US" altLang="ja-JP" sz="2800" dirty="0">
                <a:solidFill>
                  <a:schemeClr val="tx1"/>
                </a:solidFill>
              </a:rPr>
              <a:t>{ </a:t>
            </a:r>
            <a:r>
              <a:rPr lang="en-US" altLang="ja-JP" sz="2800" dirty="0" err="1">
                <a:solidFill>
                  <a:schemeClr val="tx1"/>
                </a:solidFill>
              </a:rPr>
              <a:t>x:int</a:t>
            </a:r>
            <a:r>
              <a:rPr lang="en-US" altLang="ja-JP" sz="2800" dirty="0">
                <a:solidFill>
                  <a:schemeClr val="tx1"/>
                </a:solidFill>
              </a:rPr>
              <a:t> list | sorted x }   </a:t>
            </a:r>
            <a:r>
              <a:rPr lang="en-US" altLang="ja-JP" sz="2800" dirty="0">
                <a:solidFill>
                  <a:schemeClr val="tx1"/>
                </a:solidFill>
                <a:sym typeface="Wingdings"/>
              </a:rPr>
              <a:t>   type </a:t>
            </a:r>
            <a:r>
              <a:rPr lang="en-US" altLang="ja-JP" sz="2800" dirty="0" err="1">
                <a:solidFill>
                  <a:schemeClr val="tx1"/>
                </a:solidFill>
                <a:sym typeface="Wingdings"/>
              </a:rPr>
              <a:t>slist</a:t>
            </a:r>
            <a:r>
              <a:rPr lang="en-US" altLang="ja-JP" sz="2800" dirty="0">
                <a:solidFill>
                  <a:schemeClr val="tx1"/>
                </a:solidFill>
                <a:sym typeface="Wingdings"/>
              </a:rPr>
              <a:t> = </a:t>
            </a:r>
            <a:r>
              <a:rPr lang="en-US" altLang="ja-JP" sz="2800" dirty="0" smtClean="0">
                <a:solidFill>
                  <a:schemeClr val="tx1"/>
                </a:solidFill>
                <a:sym typeface="Wingdings"/>
              </a:rPr>
              <a:t>…</a:t>
            </a:r>
            <a:endParaRPr lang="en-US" altLang="ja-JP" sz="2800" dirty="0">
              <a:solidFill>
                <a:schemeClr val="tx1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587899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Syntactic type </a:t>
            </a:r>
            <a:r>
              <a:rPr lang="en-US" altLang="ja-JP" dirty="0"/>
              <a:t>t</a:t>
            </a:r>
            <a:r>
              <a:rPr kumimoji="1" lang="en-US" altLang="ja-JP" dirty="0" smtClean="0"/>
              <a:t>ranslation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850952" y="3287489"/>
            <a:ext cx="5538576" cy="81454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ja-JP" sz="3600" dirty="0"/>
              <a:t>R</a:t>
            </a:r>
            <a:r>
              <a:rPr kumimoji="1" lang="en-US" altLang="ja-JP" sz="3600" dirty="0" smtClean="0"/>
              <a:t>efinement Type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267811" y="3269143"/>
            <a:ext cx="5879126" cy="748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3600" dirty="0" smtClean="0"/>
              <a:t>Manifest </a:t>
            </a:r>
            <a:r>
              <a:rPr lang="en-US" altLang="ja-JP" sz="3600" dirty="0" err="1" smtClean="0"/>
              <a:t>Datatype</a:t>
            </a:r>
            <a:endParaRPr lang="en-US" altLang="ja-JP" sz="3600" dirty="0"/>
          </a:p>
          <a:p>
            <a:pPr marL="0" indent="0" algn="ctr">
              <a:buFont typeface="Arial"/>
              <a:buNone/>
            </a:pPr>
            <a:endParaRPr lang="en-US" altLang="ja-JP" sz="3600" dirty="0" smtClean="0"/>
          </a:p>
          <a:p>
            <a:pPr marL="0" indent="0">
              <a:buFont typeface="Arial"/>
              <a:buNone/>
            </a:pPr>
            <a:endParaRPr lang="ja-JP" altLang="en-US" sz="3600" dirty="0"/>
          </a:p>
        </p:txBody>
      </p:sp>
      <p:sp>
        <p:nvSpPr>
          <p:cNvPr id="10" name="正方形/長方形 9"/>
          <p:cNvSpPr/>
          <p:nvPr/>
        </p:nvSpPr>
        <p:spPr>
          <a:xfrm>
            <a:off x="141101" y="2351986"/>
            <a:ext cx="4295679" cy="917157"/>
          </a:xfrm>
          <a:prstGeom prst="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rgbClr val="000000"/>
                </a:solidFill>
              </a:rPr>
              <a:t>{ 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x:int</a:t>
            </a:r>
            <a:r>
              <a:rPr lang="en-US" altLang="ja-JP" sz="3200" dirty="0" smtClean="0">
                <a:solidFill>
                  <a:srgbClr val="000000"/>
                </a:solidFill>
              </a:rPr>
              <a:t> list | contains0 x }</a:t>
            </a:r>
            <a:endParaRPr lang="ja-JP" altLang="en-US" sz="3200" dirty="0">
              <a:solidFill>
                <a:srgbClr val="00000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3872385" y="3643538"/>
            <a:ext cx="1395311" cy="0"/>
          </a:xfrm>
          <a:prstGeom prst="straightConnector1">
            <a:avLst/>
          </a:prstGeom>
          <a:ln w="127000" cmpd="sng">
            <a:solidFill>
              <a:schemeClr val="tx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線吹き出し 1 (枠付き) 11"/>
          <p:cNvSpPr/>
          <p:nvPr/>
        </p:nvSpPr>
        <p:spPr>
          <a:xfrm>
            <a:off x="582995" y="1285753"/>
            <a:ext cx="5468585" cy="627195"/>
          </a:xfrm>
          <a:prstGeom prst="borderCallout1">
            <a:avLst>
              <a:gd name="adj1" fmla="val 52576"/>
              <a:gd name="adj2" fmla="val 38217"/>
              <a:gd name="adj3" fmla="val 231501"/>
              <a:gd name="adj4" fmla="val 42478"/>
            </a:avLst>
          </a:prstGeom>
          <a:solidFill>
            <a:srgbClr val="376092"/>
          </a:solidFill>
          <a:ln w="76200" cmpd="sng">
            <a:solidFill>
              <a:srgbClr val="376092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</a:rPr>
              <a:t>Returns whether </a:t>
            </a:r>
            <a:r>
              <a:rPr lang="en-US" altLang="ja-JP" sz="3200" dirty="0" smtClean="0">
                <a:solidFill>
                  <a:schemeClr val="bg1"/>
                </a:solidFill>
              </a:rPr>
              <a:t>x </a:t>
            </a:r>
            <a:r>
              <a:rPr lang="en-US" altLang="ja-JP" sz="3200" dirty="0">
                <a:solidFill>
                  <a:schemeClr val="bg1"/>
                </a:solidFill>
              </a:rPr>
              <a:t>contains 0</a:t>
            </a: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111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Specifications for data </a:t>
            </a:r>
            <a:r>
              <a:rPr lang="en-US" altLang="ja-JP" dirty="0"/>
              <a:t>s</a:t>
            </a:r>
            <a:r>
              <a:rPr kumimoji="1" lang="en-US" altLang="ja-JP" dirty="0" smtClean="0"/>
              <a:t>tructures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Two styles in giving specifications for data structures as types</a:t>
            </a:r>
          </a:p>
          <a:p>
            <a:r>
              <a:rPr lang="en-US" altLang="ja-JP" dirty="0" smtClean="0"/>
              <a:t>“Extrinsic” style</a:t>
            </a:r>
          </a:p>
          <a:p>
            <a:pPr marL="457200" lvl="1" indent="0">
              <a:buNone/>
            </a:pPr>
            <a:r>
              <a:rPr lang="en-US" altLang="ja-JP" dirty="0" smtClean="0">
                <a:latin typeface="Consolas"/>
                <a:cs typeface="Consolas"/>
              </a:rPr>
              <a:t>{ </a:t>
            </a:r>
            <a:r>
              <a:rPr lang="en-US" altLang="ja-JP" dirty="0" err="1" smtClean="0">
                <a:latin typeface="Consolas"/>
                <a:cs typeface="Consolas"/>
              </a:rPr>
              <a:t>x:int</a:t>
            </a:r>
            <a:r>
              <a:rPr lang="en-US" altLang="ja-JP" dirty="0" smtClean="0">
                <a:latin typeface="Consolas"/>
                <a:cs typeface="Consolas"/>
              </a:rPr>
              <a:t> list | sorted x }</a:t>
            </a:r>
            <a:endParaRPr lang="en-US" altLang="ja-JP" sz="100" dirty="0" smtClean="0">
              <a:latin typeface="Consolas"/>
              <a:cs typeface="Consolas"/>
            </a:endParaRPr>
          </a:p>
          <a:p>
            <a:r>
              <a:rPr lang="en-US" altLang="ja-JP" dirty="0" smtClean="0"/>
              <a:t>“</a:t>
            </a:r>
            <a:r>
              <a:rPr lang="en-US" altLang="ja-JP" dirty="0"/>
              <a:t>I</a:t>
            </a:r>
            <a:r>
              <a:rPr lang="en-US" altLang="ja-JP" dirty="0" smtClean="0"/>
              <a:t>ntrinsic</a:t>
            </a:r>
            <a:r>
              <a:rPr lang="en-US" altLang="ja-JP" dirty="0"/>
              <a:t>” </a:t>
            </a:r>
            <a:r>
              <a:rPr lang="en-US" altLang="ja-JP" dirty="0" smtClean="0"/>
              <a:t>style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type </a:t>
            </a:r>
            <a:r>
              <a:rPr lang="en-US" altLang="ja-JP" sz="2400" dirty="0" err="1" smtClean="0">
                <a:solidFill>
                  <a:srgbClr val="000000"/>
                </a:solidFill>
                <a:latin typeface="Consolas"/>
                <a:cs typeface="Consolas"/>
              </a:rPr>
              <a:t>sorted_list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 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4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| </a:t>
            </a:r>
            <a:r>
              <a:rPr lang="en-US" altLang="ja-JP" sz="2400" dirty="0" err="1" smtClean="0">
                <a:solidFill>
                  <a:srgbClr val="000000"/>
                </a:solidFill>
                <a:latin typeface="Consolas"/>
                <a:cs typeface="Consolas"/>
              </a:rPr>
              <a:t>SNil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4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| </a:t>
            </a:r>
            <a:r>
              <a:rPr lang="en-US" altLang="ja-JP" sz="2400" dirty="0" err="1" smtClean="0">
                <a:solidFill>
                  <a:srgbClr val="000000"/>
                </a:solidFill>
                <a:latin typeface="Consolas"/>
                <a:cs typeface="Consolas"/>
              </a:rPr>
              <a:t>SCons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 of </a:t>
            </a:r>
            <a:r>
              <a:rPr lang="en-US" altLang="ja-JP" sz="2400" dirty="0" err="1" smtClean="0">
                <a:solidFill>
                  <a:srgbClr val="000000"/>
                </a:solidFill>
                <a:latin typeface="Consolas"/>
                <a:cs typeface="Consolas"/>
              </a:rPr>
              <a:t>x:int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 *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4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             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{</a:t>
            </a:r>
            <a:r>
              <a:rPr lang="en-US" altLang="ja-JP" sz="2400" dirty="0" err="1" smtClean="0">
                <a:solidFill>
                  <a:srgbClr val="000000"/>
                </a:solidFill>
                <a:latin typeface="Consolas"/>
                <a:cs typeface="Consolas"/>
              </a:rPr>
              <a:t>xs:slist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|(nil </a:t>
            </a:r>
            <a:r>
              <a:rPr lang="en-US" altLang="ja-JP" sz="2400" dirty="0" err="1" smtClean="0">
                <a:solidFill>
                  <a:srgbClr val="000000"/>
                </a:solidFill>
                <a:latin typeface="Consolas"/>
                <a:cs typeface="Consolas"/>
              </a:rPr>
              <a:t>xs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) or (x &lt; head </a:t>
            </a:r>
            <a:r>
              <a:rPr lang="en-US" altLang="ja-JP" sz="2400" dirty="0" err="1" smtClean="0">
                <a:solidFill>
                  <a:srgbClr val="000000"/>
                </a:solidFill>
                <a:latin typeface="Consolas"/>
                <a:cs typeface="Consolas"/>
              </a:rPr>
              <a:t>xs</a:t>
            </a:r>
            <a:r>
              <a:rPr lang="en-US" altLang="ja-JP" sz="2400" dirty="0" smtClean="0">
                <a:solidFill>
                  <a:srgbClr val="000000"/>
                </a:solidFill>
                <a:latin typeface="Consolas"/>
                <a:cs typeface="Consolas"/>
              </a:rPr>
              <a:t>)}</a:t>
            </a: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4947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R</a:t>
            </a:r>
            <a:r>
              <a:rPr lang="en-US" altLang="ja-JP" dirty="0" smtClean="0"/>
              <a:t>unning example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5"/>
            <a:ext cx="8692777" cy="72059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An</a:t>
            </a:r>
            <a:r>
              <a:rPr kumimoji="1" lang="en-US" altLang="ja-JP" dirty="0" smtClean="0"/>
              <a:t> implementation of </a:t>
            </a:r>
            <a:r>
              <a:rPr lang="en-US" altLang="ja-JP" dirty="0" smtClean="0"/>
              <a:t>contains</a:t>
            </a:r>
            <a:r>
              <a:rPr kumimoji="1" lang="en-US" altLang="ja-JP" dirty="0" smtClean="0"/>
              <a:t>0 is:</a:t>
            </a:r>
            <a:endParaRPr kumimoji="1" lang="ja-JP" altLang="en-US" dirty="0"/>
          </a:p>
        </p:txBody>
      </p:sp>
      <p:sp>
        <p:nvSpPr>
          <p:cNvPr id="7" name="1 つの角を切り取った四角形 6"/>
          <p:cNvSpPr/>
          <p:nvPr/>
        </p:nvSpPr>
        <p:spPr>
          <a:xfrm>
            <a:off x="655539" y="2007028"/>
            <a:ext cx="7932901" cy="1756150"/>
          </a:xfrm>
          <a:prstGeom prst="snip1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3200" dirty="0" smtClean="0">
                <a:solidFill>
                  <a:srgbClr val="000000"/>
                </a:solidFill>
              </a:rPr>
              <a:t>  let contains0 y </a:t>
            </a:r>
            <a:r>
              <a:rPr lang="en-US" altLang="ja-JP" sz="3200" dirty="0">
                <a:solidFill>
                  <a:srgbClr val="000000"/>
                </a:solidFill>
              </a:rPr>
              <a:t>= match </a:t>
            </a:r>
            <a:r>
              <a:rPr lang="en-US" altLang="ja-JP" sz="3200" dirty="0" smtClean="0">
                <a:solidFill>
                  <a:srgbClr val="000000"/>
                </a:solidFill>
              </a:rPr>
              <a:t>y </a:t>
            </a:r>
            <a:r>
              <a:rPr lang="en-US" altLang="ja-JP" sz="3200" dirty="0">
                <a:solidFill>
                  <a:srgbClr val="000000"/>
                </a:solidFill>
              </a:rPr>
              <a:t>with</a:t>
            </a:r>
          </a:p>
          <a:p>
            <a:r>
              <a:rPr lang="ja-JP" altLang="en-US" sz="3200" dirty="0">
                <a:solidFill>
                  <a:srgbClr val="000000"/>
                </a:solidFill>
              </a:rPr>
              <a:t>  </a:t>
            </a:r>
            <a:r>
              <a:rPr lang="en-US" altLang="ja-JP" sz="3200" dirty="0" smtClean="0">
                <a:solidFill>
                  <a:srgbClr val="000000"/>
                </a:solidFill>
              </a:rPr>
              <a:t>  | [</a:t>
            </a:r>
            <a:r>
              <a:rPr lang="en-US" altLang="ja-JP" sz="3200" dirty="0">
                <a:solidFill>
                  <a:srgbClr val="000000"/>
                </a:solidFill>
              </a:rPr>
              <a:t>]     </a:t>
            </a:r>
            <a:r>
              <a:rPr lang="en-US" altLang="ja-JP" sz="3200" dirty="0" smtClean="0">
                <a:solidFill>
                  <a:srgbClr val="000000"/>
                </a:solidFill>
              </a:rPr>
              <a:t> -</a:t>
            </a:r>
            <a:r>
              <a:rPr lang="en-US" altLang="ja-JP" sz="3200" dirty="0">
                <a:solidFill>
                  <a:srgbClr val="000000"/>
                </a:solidFill>
              </a:rPr>
              <a:t>&gt; false</a:t>
            </a:r>
          </a:p>
          <a:p>
            <a:r>
              <a:rPr lang="en-US" altLang="ja-JP" sz="3200" dirty="0">
                <a:solidFill>
                  <a:srgbClr val="000000"/>
                </a:solidFill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</a:rPr>
              <a:t>   </a:t>
            </a:r>
            <a:r>
              <a:rPr lang="en-US" altLang="ja-JP" sz="3200" dirty="0">
                <a:solidFill>
                  <a:srgbClr val="000000"/>
                </a:solidFill>
              </a:rPr>
              <a:t>| x</a:t>
            </a:r>
            <a:r>
              <a:rPr lang="en-US" altLang="ja-JP" sz="3200" dirty="0" smtClean="0">
                <a:solidFill>
                  <a:srgbClr val="000000"/>
                </a:solidFill>
              </a:rPr>
              <a:t>::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xs</a:t>
            </a:r>
            <a:r>
              <a:rPr lang="en-US" altLang="ja-JP" sz="3200" dirty="0" smtClean="0">
                <a:solidFill>
                  <a:srgbClr val="000000"/>
                </a:solidFill>
              </a:rPr>
              <a:t> </a:t>
            </a:r>
            <a:r>
              <a:rPr lang="en-US" altLang="ja-JP" sz="3200" dirty="0">
                <a:solidFill>
                  <a:srgbClr val="000000"/>
                </a:solidFill>
              </a:rPr>
              <a:t>-&gt; if </a:t>
            </a:r>
            <a:r>
              <a:rPr lang="en-US" altLang="ja-JP" sz="3200" dirty="0" smtClean="0">
                <a:solidFill>
                  <a:srgbClr val="000000"/>
                </a:solidFill>
              </a:rPr>
              <a:t>x </a:t>
            </a:r>
            <a:r>
              <a:rPr lang="en-US" altLang="ja-JP" sz="3200" dirty="0">
                <a:solidFill>
                  <a:srgbClr val="000000"/>
                </a:solidFill>
              </a:rPr>
              <a:t>= 0 then true else </a:t>
            </a:r>
            <a:r>
              <a:rPr lang="en-US" altLang="ja-JP" sz="3200" dirty="0" smtClean="0">
                <a:solidFill>
                  <a:srgbClr val="000000"/>
                </a:solidFill>
              </a:rPr>
              <a:t>contains0 </a:t>
            </a:r>
            <a:r>
              <a:rPr lang="en-US" altLang="ja-JP" sz="3200" dirty="0" err="1">
                <a:solidFill>
                  <a:srgbClr val="000000"/>
                </a:solidFill>
              </a:rPr>
              <a:t>x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s</a:t>
            </a:r>
            <a:endParaRPr lang="ja-JP" altLang="en-US" sz="3200" dirty="0">
              <a:solidFill>
                <a:srgbClr val="000000"/>
              </a:solidFill>
            </a:endParaRPr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07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Ideas of </a:t>
            </a:r>
            <a:r>
              <a:rPr lang="en-US" altLang="ja-JP" dirty="0"/>
              <a:t>t</a:t>
            </a:r>
            <a:r>
              <a:rPr lang="en-US" altLang="ja-JP" dirty="0" smtClean="0"/>
              <a:t>ranslation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78800" indent="-514350">
              <a:buFont typeface="+mj-lt"/>
              <a:buAutoNum type="arabicPeriod"/>
            </a:pPr>
            <a:r>
              <a:rPr lang="en-US" altLang="ja-JP" dirty="0" smtClean="0"/>
              <a:t>To collect guard conditions on execution paths reaching true from</a:t>
            </a:r>
            <a:r>
              <a:rPr lang="ja-JP" altLang="en-US" dirty="0" smtClean="0"/>
              <a:t> </a:t>
            </a:r>
            <a:r>
              <a:rPr lang="en-US" altLang="ja-JP" dirty="0" smtClean="0"/>
              <a:t>branches for [] and (</a:t>
            </a:r>
            <a:r>
              <a:rPr lang="en-US" altLang="ja-JP" dirty="0" smtClean="0">
                <a:sym typeface="Wingdings"/>
              </a:rPr>
              <a:t>::)</a:t>
            </a:r>
          </a:p>
        </p:txBody>
      </p:sp>
      <p:sp>
        <p:nvSpPr>
          <p:cNvPr id="8" name="1 つの角を切り取った四角形 7"/>
          <p:cNvSpPr/>
          <p:nvPr/>
        </p:nvSpPr>
        <p:spPr>
          <a:xfrm>
            <a:off x="592827" y="4789642"/>
            <a:ext cx="7932901" cy="1756150"/>
          </a:xfrm>
          <a:prstGeom prst="snip1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3200" dirty="0" smtClean="0">
                <a:solidFill>
                  <a:srgbClr val="000000"/>
                </a:solidFill>
              </a:rPr>
              <a:t>  let contains0 y </a:t>
            </a:r>
            <a:r>
              <a:rPr lang="en-US" altLang="ja-JP" sz="3200" dirty="0">
                <a:solidFill>
                  <a:srgbClr val="000000"/>
                </a:solidFill>
              </a:rPr>
              <a:t>= match </a:t>
            </a:r>
            <a:r>
              <a:rPr lang="en-US" altLang="ja-JP" sz="3200" dirty="0" smtClean="0">
                <a:solidFill>
                  <a:srgbClr val="000000"/>
                </a:solidFill>
              </a:rPr>
              <a:t>y </a:t>
            </a:r>
            <a:r>
              <a:rPr lang="en-US" altLang="ja-JP" sz="3200" dirty="0">
                <a:solidFill>
                  <a:srgbClr val="000000"/>
                </a:solidFill>
              </a:rPr>
              <a:t>with</a:t>
            </a:r>
          </a:p>
          <a:p>
            <a:r>
              <a:rPr lang="ja-JP" altLang="en-US" sz="3200" dirty="0">
                <a:solidFill>
                  <a:srgbClr val="000000"/>
                </a:solidFill>
              </a:rPr>
              <a:t>  </a:t>
            </a:r>
            <a:r>
              <a:rPr lang="en-US" altLang="ja-JP" sz="3200" dirty="0" smtClean="0">
                <a:solidFill>
                  <a:srgbClr val="000000"/>
                </a:solidFill>
              </a:rPr>
              <a:t>  | [</a:t>
            </a:r>
            <a:r>
              <a:rPr lang="en-US" altLang="ja-JP" sz="3200" dirty="0">
                <a:solidFill>
                  <a:srgbClr val="000000"/>
                </a:solidFill>
              </a:rPr>
              <a:t>]     </a:t>
            </a:r>
            <a:r>
              <a:rPr lang="en-US" altLang="ja-JP" sz="3200" dirty="0" smtClean="0">
                <a:solidFill>
                  <a:srgbClr val="000000"/>
                </a:solidFill>
              </a:rPr>
              <a:t> -</a:t>
            </a:r>
            <a:r>
              <a:rPr lang="en-US" altLang="ja-JP" sz="3200" dirty="0">
                <a:solidFill>
                  <a:srgbClr val="000000"/>
                </a:solidFill>
              </a:rPr>
              <a:t>&gt; false</a:t>
            </a:r>
          </a:p>
          <a:p>
            <a:r>
              <a:rPr lang="en-US" altLang="ja-JP" sz="3200" dirty="0">
                <a:solidFill>
                  <a:srgbClr val="000000"/>
                </a:solidFill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</a:rPr>
              <a:t>   </a:t>
            </a:r>
            <a:r>
              <a:rPr lang="en-US" altLang="ja-JP" sz="3200" dirty="0">
                <a:solidFill>
                  <a:srgbClr val="000000"/>
                </a:solidFill>
              </a:rPr>
              <a:t>| x</a:t>
            </a:r>
            <a:r>
              <a:rPr lang="en-US" altLang="ja-JP" sz="3200" dirty="0" smtClean="0">
                <a:solidFill>
                  <a:srgbClr val="000000"/>
                </a:solidFill>
              </a:rPr>
              <a:t>::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xs</a:t>
            </a:r>
            <a:r>
              <a:rPr lang="en-US" altLang="ja-JP" sz="3200" dirty="0" smtClean="0">
                <a:solidFill>
                  <a:srgbClr val="000000"/>
                </a:solidFill>
              </a:rPr>
              <a:t> </a:t>
            </a:r>
            <a:r>
              <a:rPr lang="en-US" altLang="ja-JP" sz="3200" dirty="0">
                <a:solidFill>
                  <a:srgbClr val="000000"/>
                </a:solidFill>
              </a:rPr>
              <a:t>-&gt; if </a:t>
            </a:r>
            <a:r>
              <a:rPr lang="en-US" altLang="ja-JP" sz="3200" dirty="0" smtClean="0">
                <a:solidFill>
                  <a:srgbClr val="000000"/>
                </a:solidFill>
              </a:rPr>
              <a:t>x </a:t>
            </a:r>
            <a:r>
              <a:rPr lang="en-US" altLang="ja-JP" sz="3200" dirty="0">
                <a:solidFill>
                  <a:srgbClr val="000000"/>
                </a:solidFill>
              </a:rPr>
              <a:t>= 0 then true else </a:t>
            </a:r>
            <a:r>
              <a:rPr lang="en-US" altLang="ja-JP" sz="3200" dirty="0" smtClean="0">
                <a:solidFill>
                  <a:srgbClr val="000000"/>
                </a:solidFill>
              </a:rPr>
              <a:t>contains0 </a:t>
            </a:r>
            <a:r>
              <a:rPr lang="en-US" altLang="ja-JP" sz="3200" dirty="0" err="1">
                <a:solidFill>
                  <a:srgbClr val="000000"/>
                </a:solidFill>
              </a:rPr>
              <a:t>x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s</a:t>
            </a:r>
            <a:endParaRPr lang="ja-JP" altLang="en-US" sz="3200" dirty="0">
              <a:solidFill>
                <a:srgbClr val="000000"/>
              </a:solidFill>
            </a:endParaRPr>
          </a:p>
        </p:txBody>
      </p:sp>
      <p:sp>
        <p:nvSpPr>
          <p:cNvPr id="9" name="線吹き出し 1 (枠付き) 8"/>
          <p:cNvSpPr/>
          <p:nvPr/>
        </p:nvSpPr>
        <p:spPr>
          <a:xfrm>
            <a:off x="451725" y="3638156"/>
            <a:ext cx="6345217" cy="1056013"/>
          </a:xfrm>
          <a:prstGeom prst="borderCallout1">
            <a:avLst>
              <a:gd name="adj1" fmla="val 94021"/>
              <a:gd name="adj2" fmla="val 42542"/>
              <a:gd name="adj3" fmla="val 182718"/>
              <a:gd name="adj4" fmla="val 40945"/>
            </a:avLst>
          </a:prstGeom>
          <a:solidFill>
            <a:srgbClr val="376092"/>
          </a:solidFill>
          <a:ln w="76200" cmpd="sng">
            <a:solidFill>
              <a:srgbClr val="376092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</a:rPr>
              <a:t>There are no execution paths reaching true from the branch for [</a:t>
            </a:r>
            <a:r>
              <a:rPr lang="en-US" altLang="ja-JP" sz="3200" dirty="0" smtClean="0">
                <a:solidFill>
                  <a:schemeClr val="bg1"/>
                </a:solidFill>
              </a:rPr>
              <a:t>]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0" name="線吹き出し 1 (枠付き) 9"/>
          <p:cNvSpPr/>
          <p:nvPr/>
        </p:nvSpPr>
        <p:spPr>
          <a:xfrm>
            <a:off x="933356" y="2478554"/>
            <a:ext cx="7814783" cy="1056013"/>
          </a:xfrm>
          <a:prstGeom prst="borderCallout1">
            <a:avLst>
              <a:gd name="adj1" fmla="val 68779"/>
              <a:gd name="adj2" fmla="val 92896"/>
              <a:gd name="adj3" fmla="val 334170"/>
              <a:gd name="adj4" fmla="val 64818"/>
            </a:avLst>
          </a:prstGeom>
          <a:solidFill>
            <a:srgbClr val="953735"/>
          </a:solidFill>
          <a:ln w="76200" cmpd="sng">
            <a:solidFill>
              <a:srgbClr val="953735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</a:rPr>
              <a:t>There are two execution paths for (:</a:t>
            </a:r>
            <a:r>
              <a:rPr lang="en-US" altLang="ja-JP" sz="3200" dirty="0">
                <a:solidFill>
                  <a:schemeClr val="bg1"/>
                </a:solidFill>
                <a:sym typeface="Wingdings"/>
              </a:rPr>
              <a:t>:):</a:t>
            </a:r>
          </a:p>
          <a:p>
            <a:pPr algn="ctr"/>
            <a:r>
              <a:rPr lang="en-US" altLang="ja-JP" sz="3200" dirty="0">
                <a:solidFill>
                  <a:schemeClr val="bg1"/>
                </a:solidFill>
                <a:sym typeface="Wingdings"/>
              </a:rPr>
              <a:t>(1) x = 0  (2) x &lt;&gt; 0 &amp; contains0 </a:t>
            </a:r>
            <a:r>
              <a:rPr lang="en-US" altLang="ja-JP" sz="3200" dirty="0" err="1">
                <a:solidFill>
                  <a:schemeClr val="bg1"/>
                </a:solidFill>
                <a:sym typeface="Wingdings"/>
              </a:rPr>
              <a:t>xs</a:t>
            </a:r>
            <a:endParaRPr lang="en-US" altLang="ja-JP" sz="3200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7946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つの角を切り取った四角形 7"/>
          <p:cNvSpPr/>
          <p:nvPr/>
        </p:nvSpPr>
        <p:spPr>
          <a:xfrm>
            <a:off x="592827" y="4789645"/>
            <a:ext cx="7932901" cy="1756150"/>
          </a:xfrm>
          <a:prstGeom prst="snip1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3200" dirty="0" smtClean="0">
                <a:solidFill>
                  <a:srgbClr val="000000"/>
                </a:solidFill>
              </a:rPr>
              <a:t>  let contains0 y </a:t>
            </a:r>
            <a:r>
              <a:rPr lang="en-US" altLang="ja-JP" sz="3200" dirty="0">
                <a:solidFill>
                  <a:srgbClr val="000000"/>
                </a:solidFill>
              </a:rPr>
              <a:t>= match </a:t>
            </a:r>
            <a:r>
              <a:rPr lang="en-US" altLang="ja-JP" sz="3200" dirty="0" smtClean="0">
                <a:solidFill>
                  <a:srgbClr val="000000"/>
                </a:solidFill>
              </a:rPr>
              <a:t>y </a:t>
            </a:r>
            <a:r>
              <a:rPr lang="en-US" altLang="ja-JP" sz="3200" dirty="0">
                <a:solidFill>
                  <a:srgbClr val="000000"/>
                </a:solidFill>
              </a:rPr>
              <a:t>with</a:t>
            </a:r>
          </a:p>
          <a:p>
            <a:r>
              <a:rPr lang="ja-JP" altLang="en-US" sz="3200" dirty="0">
                <a:solidFill>
                  <a:srgbClr val="000000"/>
                </a:solidFill>
              </a:rPr>
              <a:t>  </a:t>
            </a:r>
            <a:r>
              <a:rPr lang="en-US" altLang="ja-JP" sz="3200" dirty="0" smtClean="0">
                <a:solidFill>
                  <a:srgbClr val="000000"/>
                </a:solidFill>
              </a:rPr>
              <a:t>  | [</a:t>
            </a:r>
            <a:r>
              <a:rPr lang="en-US" altLang="ja-JP" sz="3200" dirty="0">
                <a:solidFill>
                  <a:srgbClr val="000000"/>
                </a:solidFill>
              </a:rPr>
              <a:t>]     </a:t>
            </a:r>
            <a:r>
              <a:rPr lang="en-US" altLang="ja-JP" sz="3200" dirty="0" smtClean="0">
                <a:solidFill>
                  <a:srgbClr val="000000"/>
                </a:solidFill>
              </a:rPr>
              <a:t> -</a:t>
            </a:r>
            <a:r>
              <a:rPr lang="en-US" altLang="ja-JP" sz="3200" dirty="0">
                <a:solidFill>
                  <a:srgbClr val="000000"/>
                </a:solidFill>
              </a:rPr>
              <a:t>&gt; false</a:t>
            </a:r>
          </a:p>
          <a:p>
            <a:r>
              <a:rPr lang="en-US" altLang="ja-JP" sz="3200" dirty="0">
                <a:solidFill>
                  <a:srgbClr val="000000"/>
                </a:solidFill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</a:rPr>
              <a:t>   </a:t>
            </a:r>
            <a:r>
              <a:rPr lang="en-US" altLang="ja-JP" sz="3200" dirty="0">
                <a:solidFill>
                  <a:srgbClr val="000000"/>
                </a:solidFill>
              </a:rPr>
              <a:t>| x</a:t>
            </a:r>
            <a:r>
              <a:rPr lang="en-US" altLang="ja-JP" sz="3200" dirty="0" smtClean="0">
                <a:solidFill>
                  <a:srgbClr val="000000"/>
                </a:solidFill>
              </a:rPr>
              <a:t>::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xs</a:t>
            </a:r>
            <a:r>
              <a:rPr lang="en-US" altLang="ja-JP" sz="3200" dirty="0" smtClean="0">
                <a:solidFill>
                  <a:srgbClr val="000000"/>
                </a:solidFill>
              </a:rPr>
              <a:t> </a:t>
            </a:r>
            <a:r>
              <a:rPr lang="en-US" altLang="ja-JP" sz="3200" dirty="0">
                <a:solidFill>
                  <a:srgbClr val="000000"/>
                </a:solidFill>
              </a:rPr>
              <a:t>-&gt; if </a:t>
            </a:r>
            <a:r>
              <a:rPr lang="en-US" altLang="ja-JP" sz="3200" dirty="0" smtClean="0">
                <a:solidFill>
                  <a:srgbClr val="000000"/>
                </a:solidFill>
              </a:rPr>
              <a:t>x </a:t>
            </a:r>
            <a:r>
              <a:rPr lang="en-US" altLang="ja-JP" sz="3200" dirty="0">
                <a:solidFill>
                  <a:srgbClr val="000000"/>
                </a:solidFill>
              </a:rPr>
              <a:t>= 0 then true else </a:t>
            </a:r>
            <a:r>
              <a:rPr lang="en-US" altLang="ja-JP" sz="3200" dirty="0" smtClean="0">
                <a:solidFill>
                  <a:srgbClr val="000000"/>
                </a:solidFill>
              </a:rPr>
              <a:t>contains0 </a:t>
            </a:r>
            <a:r>
              <a:rPr lang="en-US" altLang="ja-JP" sz="3200" dirty="0" err="1">
                <a:solidFill>
                  <a:srgbClr val="000000"/>
                </a:solidFill>
              </a:rPr>
              <a:t>x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s</a:t>
            </a:r>
            <a:endParaRPr lang="ja-JP" altLang="en-US" sz="3200" dirty="0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Ideas of translation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kumimoji="1" lang="en-US" altLang="ja-JP" dirty="0" smtClean="0">
                <a:sym typeface="Wingdings"/>
              </a:rPr>
              <a:t>The new </a:t>
            </a:r>
            <a:r>
              <a:rPr kumimoji="1" lang="en-US" altLang="ja-JP" dirty="0" err="1" smtClean="0">
                <a:sym typeface="Wingdings"/>
              </a:rPr>
              <a:t>datatype</a:t>
            </a:r>
            <a:r>
              <a:rPr kumimoji="1" lang="en-US" altLang="ja-JP" dirty="0" smtClean="0">
                <a:sym typeface="Wingdings"/>
              </a:rPr>
              <a:t> has one constructor for each execution path; the contract of it </a:t>
            </a:r>
            <a:r>
              <a:rPr lang="en-US" altLang="ja-JP" dirty="0" smtClean="0">
                <a:sym typeface="Wingdings"/>
              </a:rPr>
              <a:t>is conjunction of the guard conditions for the path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186784" y="2947821"/>
            <a:ext cx="8816113" cy="1567991"/>
          </a:xfrm>
          <a:prstGeom prst="wedgeRoundRectCallout">
            <a:avLst>
              <a:gd name="adj1" fmla="val -19250"/>
              <a:gd name="adj2" fmla="val 50529"/>
              <a:gd name="adj3" fmla="val 16667"/>
            </a:avLst>
          </a:prstGeom>
          <a:solidFill>
            <a:srgbClr val="953735"/>
          </a:solidFill>
          <a:ln w="76200" cmpd="sng">
            <a:solidFill>
              <a:srgbClr val="95373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bg1"/>
                </a:solidFill>
              </a:rPr>
              <a:t>The new </a:t>
            </a:r>
            <a:r>
              <a:rPr lang="en-US" altLang="ja-JP" sz="3200" dirty="0" err="1" smtClean="0">
                <a:solidFill>
                  <a:schemeClr val="bg1"/>
                </a:solidFill>
              </a:rPr>
              <a:t>datatype</a:t>
            </a:r>
            <a:r>
              <a:rPr lang="en-US" altLang="ja-JP" sz="3200" dirty="0" smtClean="0">
                <a:solidFill>
                  <a:schemeClr val="bg1"/>
                </a:solidFill>
              </a:rPr>
              <a:t> has two constructors:</a:t>
            </a:r>
          </a:p>
          <a:p>
            <a:pPr marL="514350" indent="-514350">
              <a:buAutoNum type="arabicParenBoth"/>
            </a:pP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C</a:t>
            </a:r>
            <a:r>
              <a:rPr lang="en-US" altLang="ja-JP" sz="3200" baseline="-25000" dirty="0" smtClean="0">
                <a:solidFill>
                  <a:schemeClr val="bg1"/>
                </a:solidFill>
                <a:sym typeface="Wingdings"/>
              </a:rPr>
              <a:t>1</a:t>
            </a:r>
            <a:r>
              <a:rPr lang="en-US" altLang="ja-JP" sz="3200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 : { </a:t>
            </a:r>
            <a:r>
              <a:rPr lang="en-US" altLang="ja-JP" sz="3200" dirty="0" err="1" smtClean="0">
                <a:solidFill>
                  <a:schemeClr val="bg1"/>
                </a:solidFill>
                <a:sym typeface="Wingdings"/>
              </a:rPr>
              <a:t>x:int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 | x = 0 } * </a:t>
            </a:r>
            <a:r>
              <a:rPr lang="en-US" altLang="ja-JP" sz="3200" dirty="0" err="1" smtClean="0">
                <a:solidFill>
                  <a:schemeClr val="bg1"/>
                </a:solidFill>
                <a:sym typeface="Wingdings"/>
              </a:rPr>
              <a:t>int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 list</a:t>
            </a:r>
          </a:p>
          <a:p>
            <a:pPr marL="514350" indent="-514350">
              <a:buAutoNum type="arabicParenBoth"/>
            </a:pPr>
            <a:r>
              <a:rPr lang="en-US" altLang="ja-JP" sz="3200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C</a:t>
            </a:r>
            <a:r>
              <a:rPr lang="en-US" altLang="ja-JP" sz="3200" baseline="-25000" dirty="0" smtClean="0">
                <a:solidFill>
                  <a:schemeClr val="bg1"/>
                </a:solidFill>
                <a:sym typeface="Wingdings"/>
              </a:rPr>
              <a:t>2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 : { </a:t>
            </a:r>
            <a:r>
              <a:rPr lang="en-US" altLang="ja-JP" sz="3200" dirty="0" err="1" smtClean="0">
                <a:solidFill>
                  <a:schemeClr val="bg1"/>
                </a:solidFill>
                <a:sym typeface="Wingdings"/>
              </a:rPr>
              <a:t>x:int</a:t>
            </a:r>
            <a:r>
              <a:rPr lang="ja-JP" altLang="en-US" sz="3200" dirty="0" smtClean="0">
                <a:solidFill>
                  <a:schemeClr val="bg1"/>
                </a:solidFill>
                <a:sym typeface="Wingdings"/>
              </a:rPr>
              <a:t> 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| x &lt;&gt; 0 } </a:t>
            </a:r>
            <a:r>
              <a:rPr lang="en-US" altLang="ja-JP" sz="3200" dirty="0">
                <a:solidFill>
                  <a:schemeClr val="bg1"/>
                </a:solidFill>
                <a:sym typeface="Wingdings"/>
              </a:rPr>
              <a:t>*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 { </a:t>
            </a:r>
            <a:r>
              <a:rPr lang="en-US" altLang="ja-JP" sz="3200" dirty="0" err="1" smtClean="0">
                <a:solidFill>
                  <a:schemeClr val="bg1"/>
                </a:solidFill>
                <a:sym typeface="Wingdings"/>
              </a:rPr>
              <a:t>xs:int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 list | contains0 </a:t>
            </a:r>
            <a:r>
              <a:rPr lang="en-US" altLang="ja-JP" sz="3200" dirty="0" err="1" smtClean="0">
                <a:solidFill>
                  <a:schemeClr val="bg1"/>
                </a:solidFill>
                <a:sym typeface="Wingdings"/>
              </a:rPr>
              <a:t>xs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 }</a:t>
            </a:r>
          </a:p>
        </p:txBody>
      </p:sp>
      <p:sp>
        <p:nvSpPr>
          <p:cNvPr id="9" name="線吹き出し 1 (枠付き) 8"/>
          <p:cNvSpPr/>
          <p:nvPr/>
        </p:nvSpPr>
        <p:spPr>
          <a:xfrm>
            <a:off x="4672934" y="4648525"/>
            <a:ext cx="4361319" cy="876261"/>
          </a:xfrm>
          <a:prstGeom prst="borderCallout1">
            <a:avLst>
              <a:gd name="adj1" fmla="val 94021"/>
              <a:gd name="adj2" fmla="val 42542"/>
              <a:gd name="adj3" fmla="val 14513"/>
              <a:gd name="adj4" fmla="val 36631"/>
            </a:avLst>
          </a:prstGeom>
          <a:solidFill>
            <a:srgbClr val="376092"/>
          </a:solidFill>
          <a:ln w="76200" cmpd="sng">
            <a:solidFill>
              <a:srgbClr val="376092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sym typeface="Wingdings"/>
              </a:rPr>
              <a:t>The guard conditions for (::)</a:t>
            </a:r>
          </a:p>
          <a:p>
            <a:r>
              <a:rPr lang="en-US" altLang="ja-JP" sz="2400" dirty="0">
                <a:solidFill>
                  <a:schemeClr val="bg1"/>
                </a:solidFill>
                <a:sym typeface="Wingdings"/>
              </a:rPr>
              <a:t>(1) x = 0 </a:t>
            </a:r>
            <a:r>
              <a:rPr lang="ja-JP" altLang="en-US" sz="2400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sym typeface="Wingdings"/>
              </a:rPr>
              <a:t>(2) x &lt;&gt; 0 &amp; contains0 </a:t>
            </a:r>
            <a:r>
              <a:rPr lang="en-US" altLang="ja-JP" sz="2400" dirty="0" err="1">
                <a:solidFill>
                  <a:schemeClr val="bg1"/>
                </a:solidFill>
                <a:sym typeface="Wingdings"/>
              </a:rPr>
              <a:t>xs</a:t>
            </a:r>
            <a:endParaRPr lang="en-US" altLang="ja-JP" sz="2400" dirty="0">
              <a:solidFill>
                <a:schemeClr val="bg1"/>
              </a:solidFill>
              <a:sym typeface="Wingdings"/>
            </a:endParaRPr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1289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Ideas of translation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altLang="ja-JP" dirty="0" smtClean="0">
                <a:sym typeface="Wingdings"/>
              </a:rPr>
              <a:t>The recursive call becomes type-level recursion </a:t>
            </a:r>
          </a:p>
          <a:p>
            <a:pPr marL="514350" indent="-514350">
              <a:buFont typeface="+mj-lt"/>
              <a:buAutoNum type="arabicPeriod" startAt="3"/>
            </a:pP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417591" y="2289265"/>
            <a:ext cx="8158094" cy="2304947"/>
          </a:xfrm>
          <a:prstGeom prst="wedgeRoundRectCallout">
            <a:avLst>
              <a:gd name="adj1" fmla="val -19250"/>
              <a:gd name="adj2" fmla="val 50529"/>
              <a:gd name="adj3" fmla="val 16667"/>
            </a:avLst>
          </a:prstGeom>
          <a:solidFill>
            <a:srgbClr val="953735"/>
          </a:solidFill>
          <a:ln w="76200" cmpd="sng">
            <a:solidFill>
              <a:srgbClr val="95373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3200" dirty="0" smtClean="0">
                <a:solidFill>
                  <a:schemeClr val="bg1"/>
                </a:solidFill>
              </a:rPr>
              <a:t>The argument type of C</a:t>
            </a:r>
            <a:r>
              <a:rPr lang="en-US" altLang="ja-JP" sz="32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ja-JP" sz="3200" dirty="0" smtClean="0">
                <a:solidFill>
                  <a:schemeClr val="bg1"/>
                </a:solidFill>
              </a:rPr>
              <a:t> transforms from</a:t>
            </a:r>
          </a:p>
          <a:p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   { </a:t>
            </a:r>
            <a:r>
              <a:rPr lang="en-US" altLang="ja-JP" sz="3200" dirty="0" err="1">
                <a:solidFill>
                  <a:schemeClr val="bg1"/>
                </a:solidFill>
                <a:sym typeface="Wingdings"/>
              </a:rPr>
              <a:t>x:int</a:t>
            </a:r>
            <a:r>
              <a:rPr lang="ja-JP" altLang="en-US" sz="3200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altLang="ja-JP" sz="3200" dirty="0">
                <a:solidFill>
                  <a:schemeClr val="bg1"/>
                </a:solidFill>
                <a:sym typeface="Wingdings"/>
              </a:rPr>
              <a:t>| x &lt;&gt; 0 } 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* </a:t>
            </a:r>
            <a:r>
              <a:rPr lang="en-US" altLang="ja-JP" sz="3200" dirty="0">
                <a:solidFill>
                  <a:schemeClr val="bg1"/>
                </a:solidFill>
                <a:sym typeface="Wingdings"/>
              </a:rPr>
              <a:t>{ </a:t>
            </a:r>
            <a:r>
              <a:rPr lang="en-US" altLang="ja-JP" sz="3200" dirty="0" err="1">
                <a:solidFill>
                  <a:schemeClr val="bg1"/>
                </a:solidFill>
                <a:sym typeface="Wingdings"/>
              </a:rPr>
              <a:t>xs:int</a:t>
            </a:r>
            <a:r>
              <a:rPr lang="en-US" altLang="ja-JP" sz="3200" dirty="0">
                <a:solidFill>
                  <a:schemeClr val="bg1"/>
                </a:solidFill>
                <a:sym typeface="Wingdings"/>
              </a:rPr>
              <a:t> list | 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contains0 </a:t>
            </a:r>
            <a:r>
              <a:rPr lang="en-US" altLang="ja-JP" sz="3200" dirty="0" err="1">
                <a:solidFill>
                  <a:schemeClr val="bg1"/>
                </a:solidFill>
                <a:sym typeface="Wingdings"/>
              </a:rPr>
              <a:t>xs</a:t>
            </a:r>
            <a:r>
              <a:rPr lang="en-US" altLang="ja-JP" sz="3200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}</a:t>
            </a:r>
          </a:p>
          <a:p>
            <a:pPr algn="ctr"/>
            <a:r>
              <a:rPr lang="en-US" altLang="ja-JP" sz="3200" dirty="0">
                <a:solidFill>
                  <a:schemeClr val="bg1"/>
                </a:solidFill>
                <a:sym typeface="Wingdings"/>
              </a:rPr>
              <a:t>t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o</a:t>
            </a:r>
            <a:endParaRPr lang="en-US" altLang="ja-JP" sz="3200" dirty="0">
              <a:solidFill>
                <a:schemeClr val="bg1"/>
              </a:solidFill>
              <a:sym typeface="Wingdings"/>
            </a:endParaRPr>
          </a:p>
          <a:p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   { </a:t>
            </a:r>
            <a:r>
              <a:rPr lang="en-US" altLang="ja-JP" sz="3200" dirty="0" err="1" smtClean="0">
                <a:solidFill>
                  <a:schemeClr val="bg1"/>
                </a:solidFill>
                <a:sym typeface="Wingdings"/>
              </a:rPr>
              <a:t>x:int</a:t>
            </a:r>
            <a:r>
              <a:rPr lang="ja-JP" altLang="en-US" sz="3200" dirty="0" smtClean="0">
                <a:solidFill>
                  <a:schemeClr val="bg1"/>
                </a:solidFill>
                <a:sym typeface="Wingdings"/>
              </a:rPr>
              <a:t> 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| x &lt;&gt; 0 } *</a:t>
            </a:r>
            <a:r>
              <a:rPr lang="ja-JP" altLang="en-US" sz="3200" dirty="0" smtClean="0">
                <a:solidFill>
                  <a:schemeClr val="bg1"/>
                </a:solidFill>
                <a:sym typeface="Wingdings"/>
              </a:rPr>
              <a:t> </a:t>
            </a:r>
            <a:r>
              <a:rPr lang="en-US" altLang="ja-JP" sz="3200" dirty="0" smtClean="0">
                <a:solidFill>
                  <a:schemeClr val="bg1"/>
                </a:solidFill>
                <a:sym typeface="Wingdings"/>
              </a:rPr>
              <a:t>list_containing0</a:t>
            </a:r>
            <a:endParaRPr lang="en-US" altLang="ja-JP" sz="3200" dirty="0" smtClean="0">
              <a:solidFill>
                <a:schemeClr val="bg1"/>
              </a:solidFill>
            </a:endParaRPr>
          </a:p>
        </p:txBody>
      </p:sp>
      <p:sp>
        <p:nvSpPr>
          <p:cNvPr id="8" name="1 つの角を切り取った四角形 7"/>
          <p:cNvSpPr/>
          <p:nvPr/>
        </p:nvSpPr>
        <p:spPr>
          <a:xfrm>
            <a:off x="592827" y="4788250"/>
            <a:ext cx="7932901" cy="1756150"/>
          </a:xfrm>
          <a:prstGeom prst="snip1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3200" dirty="0" smtClean="0">
                <a:solidFill>
                  <a:srgbClr val="000000"/>
                </a:solidFill>
              </a:rPr>
              <a:t>  let contains0 y </a:t>
            </a:r>
            <a:r>
              <a:rPr lang="en-US" altLang="ja-JP" sz="3200" dirty="0">
                <a:solidFill>
                  <a:srgbClr val="000000"/>
                </a:solidFill>
              </a:rPr>
              <a:t>= match </a:t>
            </a:r>
            <a:r>
              <a:rPr lang="en-US" altLang="ja-JP" sz="3200" dirty="0" smtClean="0">
                <a:solidFill>
                  <a:srgbClr val="000000"/>
                </a:solidFill>
              </a:rPr>
              <a:t>y </a:t>
            </a:r>
            <a:r>
              <a:rPr lang="en-US" altLang="ja-JP" sz="3200" dirty="0">
                <a:solidFill>
                  <a:srgbClr val="000000"/>
                </a:solidFill>
              </a:rPr>
              <a:t>with</a:t>
            </a:r>
          </a:p>
          <a:p>
            <a:r>
              <a:rPr lang="ja-JP" altLang="en-US" sz="3200" dirty="0">
                <a:solidFill>
                  <a:srgbClr val="000000"/>
                </a:solidFill>
              </a:rPr>
              <a:t>  </a:t>
            </a:r>
            <a:r>
              <a:rPr lang="en-US" altLang="ja-JP" sz="3200" dirty="0" smtClean="0">
                <a:solidFill>
                  <a:srgbClr val="000000"/>
                </a:solidFill>
              </a:rPr>
              <a:t>  | [</a:t>
            </a:r>
            <a:r>
              <a:rPr lang="en-US" altLang="ja-JP" sz="3200" dirty="0">
                <a:solidFill>
                  <a:srgbClr val="000000"/>
                </a:solidFill>
              </a:rPr>
              <a:t>]     </a:t>
            </a:r>
            <a:r>
              <a:rPr lang="en-US" altLang="ja-JP" sz="3200" dirty="0" smtClean="0">
                <a:solidFill>
                  <a:srgbClr val="000000"/>
                </a:solidFill>
              </a:rPr>
              <a:t> -</a:t>
            </a:r>
            <a:r>
              <a:rPr lang="en-US" altLang="ja-JP" sz="3200" dirty="0">
                <a:solidFill>
                  <a:srgbClr val="000000"/>
                </a:solidFill>
              </a:rPr>
              <a:t>&gt; false</a:t>
            </a:r>
          </a:p>
          <a:p>
            <a:r>
              <a:rPr lang="en-US" altLang="ja-JP" sz="3200" dirty="0">
                <a:solidFill>
                  <a:srgbClr val="000000"/>
                </a:solidFill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</a:rPr>
              <a:t>   </a:t>
            </a:r>
            <a:r>
              <a:rPr lang="en-US" altLang="ja-JP" sz="3200" dirty="0">
                <a:solidFill>
                  <a:srgbClr val="000000"/>
                </a:solidFill>
              </a:rPr>
              <a:t>| x</a:t>
            </a:r>
            <a:r>
              <a:rPr lang="en-US" altLang="ja-JP" sz="3200" dirty="0" smtClean="0">
                <a:solidFill>
                  <a:srgbClr val="000000"/>
                </a:solidFill>
              </a:rPr>
              <a:t>::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xs</a:t>
            </a:r>
            <a:r>
              <a:rPr lang="en-US" altLang="ja-JP" sz="3200" dirty="0" smtClean="0">
                <a:solidFill>
                  <a:srgbClr val="000000"/>
                </a:solidFill>
              </a:rPr>
              <a:t> </a:t>
            </a:r>
            <a:r>
              <a:rPr lang="en-US" altLang="ja-JP" sz="3200" dirty="0">
                <a:solidFill>
                  <a:srgbClr val="000000"/>
                </a:solidFill>
              </a:rPr>
              <a:t>-&gt; if </a:t>
            </a:r>
            <a:r>
              <a:rPr lang="en-US" altLang="ja-JP" sz="3200" dirty="0" smtClean="0">
                <a:solidFill>
                  <a:srgbClr val="000000"/>
                </a:solidFill>
              </a:rPr>
              <a:t>x </a:t>
            </a:r>
            <a:r>
              <a:rPr lang="en-US" altLang="ja-JP" sz="3200" dirty="0">
                <a:solidFill>
                  <a:srgbClr val="000000"/>
                </a:solidFill>
              </a:rPr>
              <a:t>= 0 then true else </a:t>
            </a:r>
            <a:r>
              <a:rPr lang="en-US" altLang="ja-JP" sz="3200" dirty="0" smtClean="0">
                <a:solidFill>
                  <a:srgbClr val="000000"/>
                </a:solidFill>
              </a:rPr>
              <a:t>contains0 </a:t>
            </a:r>
            <a:r>
              <a:rPr lang="en-US" altLang="ja-JP" sz="3200" dirty="0" err="1">
                <a:solidFill>
                  <a:srgbClr val="000000"/>
                </a:solidFill>
              </a:rPr>
              <a:t>x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s</a:t>
            </a:r>
            <a:endParaRPr lang="ja-JP" altLang="en-US" sz="3200" dirty="0">
              <a:solidFill>
                <a:srgbClr val="000000"/>
              </a:solidFill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5748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Resulting </a:t>
            </a:r>
            <a:r>
              <a:rPr kumimoji="1" lang="en-US" altLang="ja-JP" dirty="0" err="1" smtClean="0"/>
              <a:t>datatype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4609235" y="2865703"/>
            <a:ext cx="0" cy="1379832"/>
          </a:xfrm>
          <a:prstGeom prst="straightConnector1">
            <a:avLst/>
          </a:prstGeom>
          <a:ln w="127000" cmpd="sng">
            <a:solidFill>
              <a:schemeClr val="tx1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 つの角を切り取った四角形 8"/>
          <p:cNvSpPr/>
          <p:nvPr/>
        </p:nvSpPr>
        <p:spPr>
          <a:xfrm>
            <a:off x="5020770" y="1297713"/>
            <a:ext cx="3787156" cy="1446272"/>
          </a:xfrm>
          <a:prstGeom prst="snip1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  let contains0 y </a:t>
            </a:r>
            <a:r>
              <a:rPr lang="en-US" altLang="ja-JP" sz="2000" dirty="0">
                <a:solidFill>
                  <a:srgbClr val="000000"/>
                </a:solidFill>
              </a:rPr>
              <a:t>= match </a:t>
            </a:r>
            <a:r>
              <a:rPr lang="en-US" altLang="ja-JP" sz="2000" dirty="0" smtClean="0">
                <a:solidFill>
                  <a:srgbClr val="000000"/>
                </a:solidFill>
              </a:rPr>
              <a:t>y </a:t>
            </a:r>
            <a:r>
              <a:rPr lang="en-US" altLang="ja-JP" sz="2000" dirty="0">
                <a:solidFill>
                  <a:srgbClr val="000000"/>
                </a:solidFill>
              </a:rPr>
              <a:t>with</a:t>
            </a:r>
          </a:p>
          <a:p>
            <a:r>
              <a:rPr lang="ja-JP" altLang="en-US" sz="2000" dirty="0">
                <a:solidFill>
                  <a:srgbClr val="000000"/>
                </a:solidFill>
              </a:rPr>
              <a:t>  </a:t>
            </a:r>
            <a:r>
              <a:rPr lang="en-US" altLang="ja-JP" sz="2000" dirty="0" smtClean="0">
                <a:solidFill>
                  <a:srgbClr val="000000"/>
                </a:solidFill>
              </a:rPr>
              <a:t>  | [</a:t>
            </a:r>
            <a:r>
              <a:rPr lang="en-US" altLang="ja-JP" sz="2000" dirty="0">
                <a:solidFill>
                  <a:srgbClr val="000000"/>
                </a:solidFill>
              </a:rPr>
              <a:t>]     </a:t>
            </a:r>
            <a:r>
              <a:rPr lang="en-US" altLang="ja-JP" sz="2000" dirty="0" smtClean="0">
                <a:solidFill>
                  <a:srgbClr val="000000"/>
                </a:solidFill>
              </a:rPr>
              <a:t> -</a:t>
            </a:r>
            <a:r>
              <a:rPr lang="en-US" altLang="ja-JP" sz="2000" dirty="0">
                <a:solidFill>
                  <a:srgbClr val="000000"/>
                </a:solidFill>
              </a:rPr>
              <a:t>&gt; false</a:t>
            </a:r>
          </a:p>
          <a:p>
            <a:r>
              <a:rPr lang="en-US" altLang="ja-JP" sz="2000" dirty="0">
                <a:solidFill>
                  <a:srgbClr val="000000"/>
                </a:solidFill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</a:rPr>
              <a:t>   </a:t>
            </a:r>
            <a:r>
              <a:rPr lang="en-US" altLang="ja-JP" sz="2000" dirty="0">
                <a:solidFill>
                  <a:srgbClr val="000000"/>
                </a:solidFill>
              </a:rPr>
              <a:t>| x</a:t>
            </a:r>
            <a:r>
              <a:rPr lang="en-US" altLang="ja-JP" sz="2000" dirty="0" smtClean="0">
                <a:solidFill>
                  <a:srgbClr val="000000"/>
                </a:solidFill>
              </a:rPr>
              <a:t>::</a:t>
            </a:r>
            <a:r>
              <a:rPr lang="en-US" altLang="ja-JP" sz="2000" dirty="0" err="1" smtClean="0">
                <a:solidFill>
                  <a:srgbClr val="000000"/>
                </a:solidFill>
              </a:rPr>
              <a:t>xs</a:t>
            </a:r>
            <a:r>
              <a:rPr lang="en-US" altLang="ja-JP" sz="2000" dirty="0" smtClean="0">
                <a:solidFill>
                  <a:srgbClr val="000000"/>
                </a:solidFill>
              </a:rPr>
              <a:t> </a:t>
            </a:r>
            <a:r>
              <a:rPr lang="en-US" altLang="ja-JP" sz="2000" dirty="0">
                <a:solidFill>
                  <a:srgbClr val="000000"/>
                </a:solidFill>
              </a:rPr>
              <a:t>-&gt; if </a:t>
            </a:r>
            <a:r>
              <a:rPr lang="en-US" altLang="ja-JP" sz="2000" dirty="0" smtClean="0">
                <a:solidFill>
                  <a:srgbClr val="000000"/>
                </a:solidFill>
              </a:rPr>
              <a:t>x </a:t>
            </a:r>
            <a:r>
              <a:rPr lang="en-US" altLang="ja-JP" sz="2000" dirty="0">
                <a:solidFill>
                  <a:srgbClr val="000000"/>
                </a:solidFill>
              </a:rPr>
              <a:t>= 0 then true </a:t>
            </a:r>
            <a:endParaRPr lang="en-US" altLang="ja-JP" sz="2000" dirty="0" smtClean="0">
              <a:solidFill>
                <a:srgbClr val="000000"/>
              </a:solidFill>
            </a:endParaRPr>
          </a:p>
          <a:p>
            <a:r>
              <a:rPr lang="en-US" altLang="ja-JP" sz="2000" dirty="0">
                <a:solidFill>
                  <a:srgbClr val="000000"/>
                </a:solidFill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</a:rPr>
              <a:t>                    else contains0 </a:t>
            </a:r>
            <a:r>
              <a:rPr lang="en-US" altLang="ja-JP" sz="2000" dirty="0" err="1">
                <a:solidFill>
                  <a:srgbClr val="000000"/>
                </a:solidFill>
              </a:rPr>
              <a:t>x</a:t>
            </a:r>
            <a:r>
              <a:rPr lang="en-US" altLang="ja-JP" sz="2000" dirty="0" err="1" smtClean="0">
                <a:solidFill>
                  <a:srgbClr val="000000"/>
                </a:solidFill>
              </a:rPr>
              <a:t>s</a:t>
            </a:r>
            <a:endParaRPr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10" name="1 つの角を切り取った四角形 9"/>
          <p:cNvSpPr/>
          <p:nvPr/>
        </p:nvSpPr>
        <p:spPr>
          <a:xfrm>
            <a:off x="232243" y="4359015"/>
            <a:ext cx="8732462" cy="1865910"/>
          </a:xfrm>
          <a:prstGeom prst="snip1Rect">
            <a:avLst/>
          </a:prstGeom>
          <a:noFill/>
          <a:ln w="76200" cmpd="sng">
            <a:solidFill>
              <a:srgbClr val="95373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3600" dirty="0" smtClean="0"/>
              <a:t> </a:t>
            </a:r>
            <a:r>
              <a:rPr lang="en-US" altLang="ja-JP" sz="3600" dirty="0" smtClean="0">
                <a:solidFill>
                  <a:srgbClr val="000000"/>
                </a:solidFill>
              </a:rPr>
              <a:t>type list_containing0’ </a:t>
            </a:r>
            <a:r>
              <a:rPr lang="en-US" altLang="ja-JP" sz="3600" dirty="0">
                <a:solidFill>
                  <a:srgbClr val="000000"/>
                </a:solidFill>
              </a:rPr>
              <a:t>=</a:t>
            </a:r>
          </a:p>
          <a:p>
            <a:r>
              <a:rPr lang="ja-JP" altLang="en-US" sz="3600" dirty="0" smtClean="0">
                <a:solidFill>
                  <a:srgbClr val="000000"/>
                </a:solidFill>
              </a:rPr>
              <a:t>  </a:t>
            </a:r>
            <a:r>
              <a:rPr lang="en-US" altLang="ja-JP" sz="3600" dirty="0" smtClean="0">
                <a:solidFill>
                  <a:srgbClr val="000000"/>
                </a:solidFill>
              </a:rPr>
              <a:t>  | C</a:t>
            </a:r>
            <a:r>
              <a:rPr lang="en-US" altLang="ja-JP" sz="3600" baseline="-25000" dirty="0" smtClean="0">
                <a:solidFill>
                  <a:srgbClr val="000000"/>
                </a:solidFill>
              </a:rPr>
              <a:t>1</a:t>
            </a:r>
            <a:r>
              <a:rPr lang="en-US" altLang="ja-JP" sz="3600" dirty="0" smtClean="0">
                <a:solidFill>
                  <a:srgbClr val="000000"/>
                </a:solidFill>
              </a:rPr>
              <a:t> of </a:t>
            </a:r>
            <a:r>
              <a:rPr lang="en-US" altLang="ja-JP" sz="3600" dirty="0">
                <a:solidFill>
                  <a:srgbClr val="000000"/>
                </a:solidFill>
              </a:rPr>
              <a:t>{ </a:t>
            </a:r>
            <a:r>
              <a:rPr lang="en-US" altLang="ja-JP" sz="3600" dirty="0" err="1">
                <a:solidFill>
                  <a:srgbClr val="000000"/>
                </a:solidFill>
              </a:rPr>
              <a:t>x:int</a:t>
            </a:r>
            <a:r>
              <a:rPr lang="en-US" altLang="ja-JP" sz="3600" dirty="0">
                <a:solidFill>
                  <a:srgbClr val="000000"/>
                </a:solidFill>
              </a:rPr>
              <a:t> | x = 0 }   * </a:t>
            </a:r>
            <a:r>
              <a:rPr lang="en-US" altLang="ja-JP" sz="3600" dirty="0" err="1">
                <a:solidFill>
                  <a:srgbClr val="000000"/>
                </a:solidFill>
              </a:rPr>
              <a:t>int</a:t>
            </a:r>
            <a:r>
              <a:rPr lang="en-US" altLang="ja-JP" sz="3600" dirty="0">
                <a:solidFill>
                  <a:srgbClr val="000000"/>
                </a:solidFill>
              </a:rPr>
              <a:t> list</a:t>
            </a:r>
          </a:p>
          <a:p>
            <a:r>
              <a:rPr lang="en-US" altLang="ja-JP" sz="3600" dirty="0" smtClean="0">
                <a:solidFill>
                  <a:srgbClr val="000000"/>
                </a:solidFill>
              </a:rPr>
              <a:t>    | C</a:t>
            </a:r>
            <a:r>
              <a:rPr lang="en-US" altLang="ja-JP" sz="3600" baseline="-25000" dirty="0" smtClean="0">
                <a:solidFill>
                  <a:srgbClr val="000000"/>
                </a:solidFill>
              </a:rPr>
              <a:t>2</a:t>
            </a:r>
            <a:r>
              <a:rPr lang="en-US" altLang="ja-JP" sz="3600" dirty="0" smtClean="0">
                <a:solidFill>
                  <a:srgbClr val="000000"/>
                </a:solidFill>
              </a:rPr>
              <a:t> of </a:t>
            </a:r>
            <a:r>
              <a:rPr lang="en-US" altLang="ja-JP" sz="3600" dirty="0">
                <a:solidFill>
                  <a:srgbClr val="000000"/>
                </a:solidFill>
              </a:rPr>
              <a:t>{ </a:t>
            </a:r>
            <a:r>
              <a:rPr lang="en-US" altLang="ja-JP" sz="3600" dirty="0" err="1">
                <a:solidFill>
                  <a:srgbClr val="000000"/>
                </a:solidFill>
              </a:rPr>
              <a:t>x:int</a:t>
            </a:r>
            <a:r>
              <a:rPr lang="en-US" altLang="ja-JP" sz="3600" dirty="0">
                <a:solidFill>
                  <a:srgbClr val="000000"/>
                </a:solidFill>
              </a:rPr>
              <a:t> | x &lt;&gt; 0 } * </a:t>
            </a:r>
            <a:r>
              <a:rPr lang="en-US" altLang="ja-JP" sz="3600" dirty="0" smtClean="0">
                <a:solidFill>
                  <a:srgbClr val="000000"/>
                </a:solidFill>
              </a:rPr>
              <a:t>list_containing0’</a:t>
            </a:r>
            <a:endParaRPr lang="en-US" altLang="ja-JP" sz="3600" dirty="0">
              <a:solidFill>
                <a:srgbClr val="000000"/>
              </a:solidFill>
            </a:endParaRPr>
          </a:p>
        </p:txBody>
      </p:sp>
      <p:sp>
        <p:nvSpPr>
          <p:cNvPr id="7" name="1 つの角を切り取った四角形 6"/>
          <p:cNvSpPr/>
          <p:nvPr/>
        </p:nvSpPr>
        <p:spPr>
          <a:xfrm>
            <a:off x="232243" y="1438833"/>
            <a:ext cx="4376992" cy="1179712"/>
          </a:xfrm>
          <a:prstGeom prst="snip1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18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3200" dirty="0" smtClean="0">
                <a:solidFill>
                  <a:srgbClr val="000000"/>
                </a:solidFill>
              </a:rPr>
              <a:t> { 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x:int</a:t>
            </a:r>
            <a:r>
              <a:rPr lang="en-US" altLang="ja-JP" sz="3200" dirty="0" smtClean="0">
                <a:solidFill>
                  <a:srgbClr val="000000"/>
                </a:solidFill>
              </a:rPr>
              <a:t> list | contains0 x }</a:t>
            </a:r>
            <a:endParaRPr lang="ja-JP" altLang="en-US" sz="3200" dirty="0">
              <a:solidFill>
                <a:srgbClr val="000000"/>
              </a:solidFill>
            </a:endParaRPr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0742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Formalization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8140" y="1286434"/>
            <a:ext cx="8746565" cy="5571565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We formalize translation for only integer lists</a:t>
            </a:r>
          </a:p>
          <a:p>
            <a:pPr lvl="1"/>
            <a:r>
              <a:rPr lang="en-US" altLang="ja-JP" dirty="0" smtClean="0"/>
              <a:t>Generalization would be possible but cumbersome</a:t>
            </a:r>
            <a:endParaRPr kumimoji="1" lang="en-US" altLang="ja-JP" dirty="0" smtClean="0"/>
          </a:p>
          <a:p>
            <a:r>
              <a:rPr lang="en-US" altLang="ja-JP" dirty="0" smtClean="0"/>
              <a:t>We prove its correctness: </a:t>
            </a:r>
            <a:r>
              <a:rPr lang="en-US" altLang="ja-JP" dirty="0"/>
              <a:t>t</a:t>
            </a:r>
            <a:r>
              <a:rPr kumimoji="1" lang="en-US" altLang="ja-JP" dirty="0" smtClean="0"/>
              <a:t>he generated </a:t>
            </a:r>
            <a:r>
              <a:rPr kumimoji="1" lang="en-US" altLang="ja-JP" dirty="0" err="1" smtClean="0"/>
              <a:t>datatype</a:t>
            </a:r>
            <a:r>
              <a:rPr kumimoji="1" lang="en-US" altLang="ja-JP" dirty="0" smtClean="0"/>
              <a:t> is equivalent to the original refinement type</a:t>
            </a:r>
          </a:p>
          <a:p>
            <a:pPr lvl="1"/>
            <a:r>
              <a:rPr lang="en-US" altLang="ja-JP" dirty="0" smtClean="0"/>
              <a:t>Dynamic </a:t>
            </a:r>
            <a:r>
              <a:rPr kumimoji="1" lang="en-US" altLang="ja-JP" dirty="0" smtClean="0"/>
              <a:t>conversion between a refinement type and the new </a:t>
            </a:r>
            <a:r>
              <a:rPr kumimoji="1" lang="en-US" altLang="ja-JP" dirty="0" err="1" smtClean="0"/>
              <a:t>datatype</a:t>
            </a:r>
            <a:r>
              <a:rPr kumimoji="1" lang="en-US" altLang="ja-JP" dirty="0" smtClean="0"/>
              <a:t> always succeeds in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both directions</a:t>
            </a:r>
          </a:p>
          <a:p>
            <a:pPr marL="457200" lvl="1" indent="0">
              <a:buNone/>
            </a:pPr>
            <a:endParaRPr lang="en-US" altLang="ja-JP" sz="1000" dirty="0" smtClean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Manifest </a:t>
            </a:r>
            <a:r>
              <a:rPr kumimoji="1" lang="en-US" altLang="ja-JP" dirty="0" err="1" smtClean="0"/>
              <a:t>Datatypes</a:t>
            </a:r>
            <a:r>
              <a:rPr kumimoji="1" lang="en-US" altLang="ja-JP" dirty="0" smtClean="0"/>
              <a:t> for Contracts. Taro </a:t>
            </a:r>
            <a:r>
              <a:rPr kumimoji="1" lang="en-US" altLang="ja-JP" dirty="0" err="1" smtClean="0"/>
              <a:t>Sekiyama</a:t>
            </a:r>
            <a:r>
              <a:rPr kumimoji="1" lang="en-US" altLang="ja-JP" dirty="0" smtClean="0"/>
              <a:t> et al.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877948" y="4594213"/>
            <a:ext cx="7696387" cy="1709110"/>
          </a:xfrm>
          <a:prstGeom prst="wedgeRoundRectCallout">
            <a:avLst>
              <a:gd name="adj1" fmla="val -20833"/>
              <a:gd name="adj2" fmla="val 27968"/>
              <a:gd name="adj3" fmla="val 16667"/>
            </a:avLst>
          </a:prstGeom>
          <a:solidFill>
            <a:schemeClr val="accent1">
              <a:lumMod val="75000"/>
            </a:schemeClr>
          </a:solidFill>
          <a:ln w="76200" cmpd="sng">
            <a:solidFill>
              <a:schemeClr val="accent1">
                <a:lumMod val="7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0000" lvl="1"/>
            <a:r>
              <a:rPr lang="en-US" altLang="ja-JP" sz="2800" dirty="0" smtClean="0"/>
              <a:t>E.g., dynamic </a:t>
            </a:r>
            <a:r>
              <a:rPr lang="en-US" altLang="ja-JP" sz="2800" dirty="0"/>
              <a:t>checks with</a:t>
            </a:r>
          </a:p>
          <a:p>
            <a:pPr lvl="1" algn="ctr"/>
            <a:r>
              <a:rPr lang="en-US" altLang="ja-JP" sz="2800" dirty="0"/>
              <a:t>&lt;</a:t>
            </a:r>
            <a:r>
              <a:rPr lang="en-US" altLang="ja-JP" sz="2800" dirty="0" smtClean="0"/>
              <a:t>list_containing0’ </a:t>
            </a:r>
            <a:r>
              <a:rPr lang="en-US" altLang="ja-JP" sz="2800" dirty="0">
                <a:latin typeface="ヒラギノ角ゴ Pro W3"/>
                <a:ea typeface="ヒラギノ角ゴ Pro W3"/>
                <a:cs typeface="ヒラギノ角ゴ Pro W3"/>
              </a:rPr>
              <a:t>⇐</a:t>
            </a:r>
            <a:r>
              <a:rPr lang="en-US" altLang="ja-JP" sz="2800" dirty="0"/>
              <a:t> { </a:t>
            </a:r>
            <a:r>
              <a:rPr lang="en-US" altLang="ja-JP" sz="2800" dirty="0" err="1"/>
              <a:t>x:int</a:t>
            </a:r>
            <a:r>
              <a:rPr lang="en-US" altLang="ja-JP" sz="2800" dirty="0"/>
              <a:t> list | contains0 x }&gt;</a:t>
            </a:r>
            <a:r>
              <a:rPr lang="en-US" altLang="ja-JP" sz="2800" baseline="30000" dirty="0">
                <a:latin typeface="Brush Script MT Italic"/>
                <a:cs typeface="Brush Script MT Italic"/>
              </a:rPr>
              <a:t>l</a:t>
            </a:r>
          </a:p>
          <a:p>
            <a:pPr lvl="1" algn="ctr"/>
            <a:r>
              <a:rPr lang="en-US" altLang="ja-JP" sz="2800" dirty="0"/>
              <a:t>&lt;{ </a:t>
            </a:r>
            <a:r>
              <a:rPr lang="en-US" altLang="ja-JP" sz="2800" dirty="0" err="1"/>
              <a:t>x:int</a:t>
            </a:r>
            <a:r>
              <a:rPr lang="en-US" altLang="ja-JP" sz="2800" dirty="0"/>
              <a:t> list | contains0 x } </a:t>
            </a:r>
            <a:r>
              <a:rPr lang="en-US" altLang="ja-JP" sz="2800" dirty="0">
                <a:latin typeface="ヒラギノ角ゴ Pro W3"/>
                <a:ea typeface="ヒラギノ角ゴ Pro W3"/>
                <a:cs typeface="ヒラギノ角ゴ Pro W3"/>
              </a:rPr>
              <a:t>⇐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list_containing0’&gt;</a:t>
            </a:r>
            <a:r>
              <a:rPr lang="en-US" altLang="ja-JP" sz="2800" baseline="30000" dirty="0">
                <a:latin typeface="Brush Script MT Italic"/>
                <a:cs typeface="Brush Script MT Italic"/>
              </a:rPr>
              <a:t>l</a:t>
            </a:r>
          </a:p>
          <a:p>
            <a:pPr marL="180000" lvl="1"/>
            <a:r>
              <a:rPr lang="en-US" altLang="ja-JP" sz="2800" dirty="0">
                <a:cs typeface="Brush Script MT Italic"/>
              </a:rPr>
              <a:t>always succeeds!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865833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FAQ about translation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4"/>
            <a:ext cx="8872073" cy="53618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sz="3500" dirty="0" smtClean="0">
                <a:solidFill>
                  <a:schemeClr val="accent1">
                    <a:lumMod val="75000"/>
                  </a:schemeClr>
                </a:solidFill>
              </a:rPr>
              <a:t>Q. </a:t>
            </a:r>
            <a:r>
              <a:rPr kumimoji="1" lang="en-US" altLang="ja-JP" sz="3500" dirty="0" smtClean="0"/>
              <a:t>Is </a:t>
            </a:r>
            <a:r>
              <a:rPr lang="en-US" altLang="ja-JP" sz="3500" dirty="0"/>
              <a:t>t</a:t>
            </a:r>
            <a:r>
              <a:rPr kumimoji="1" lang="en-US" altLang="ja-JP" sz="3500" dirty="0" smtClean="0"/>
              <a:t>he generated </a:t>
            </a:r>
            <a:r>
              <a:rPr kumimoji="1" lang="en-US" altLang="ja-JP" sz="3500" dirty="0" err="1" smtClean="0"/>
              <a:t>datatype</a:t>
            </a:r>
            <a:r>
              <a:rPr kumimoji="1" lang="en-US" altLang="ja-JP" sz="3500" dirty="0" smtClean="0"/>
              <a:t> dynamically</a:t>
            </a:r>
            <a:r>
              <a:rPr kumimoji="1" lang="ja-JP" altLang="en-US" sz="3500" dirty="0" smtClean="0"/>
              <a:t> </a:t>
            </a:r>
            <a:r>
              <a:rPr kumimoji="1" lang="en-US" altLang="ja-JP" sz="3500" dirty="0" smtClean="0"/>
              <a:t>efficient 	representation?</a:t>
            </a:r>
          </a:p>
          <a:p>
            <a:pPr marL="0" indent="0">
              <a:buNone/>
            </a:pPr>
            <a:r>
              <a:rPr lang="en-US" altLang="ja-JP" sz="3500" dirty="0" smtClean="0">
                <a:solidFill>
                  <a:srgbClr val="953735"/>
                </a:solidFill>
              </a:rPr>
              <a:t>A. </a:t>
            </a:r>
            <a:r>
              <a:rPr lang="en-US" altLang="ja-JP" sz="3500" dirty="0" smtClean="0"/>
              <a:t>Yes, </a:t>
            </a:r>
            <a:r>
              <a:rPr lang="en-US" altLang="ja-JP" sz="3500" dirty="0"/>
              <a:t>i</a:t>
            </a:r>
            <a:r>
              <a:rPr lang="en-US" altLang="ja-JP" sz="3500" dirty="0" smtClean="0"/>
              <a:t>t is at least as efficient as the original </a:t>
            </a:r>
          </a:p>
          <a:p>
            <a:pPr marL="0" indent="0">
              <a:buNone/>
            </a:pPr>
            <a:r>
              <a:rPr lang="en-US" altLang="ja-JP" sz="3500" dirty="0" smtClean="0"/>
              <a:t>     refinement type</a:t>
            </a:r>
          </a:p>
          <a:p>
            <a:pPr lvl="1"/>
            <a:r>
              <a:rPr lang="en-US" altLang="ja-JP" sz="3000" dirty="0"/>
              <a:t>C</a:t>
            </a:r>
            <a:r>
              <a:rPr lang="en-US" altLang="ja-JP" sz="3000" dirty="0" smtClean="0"/>
              <a:t>onversion to the new </a:t>
            </a:r>
            <a:r>
              <a:rPr lang="en-US" altLang="ja-JP" sz="3000" dirty="0" err="1" smtClean="0"/>
              <a:t>datatype</a:t>
            </a:r>
            <a:r>
              <a:rPr lang="en-US" altLang="ja-JP" sz="3000" dirty="0"/>
              <a:t> </a:t>
            </a:r>
            <a:r>
              <a:rPr lang="en-US" altLang="ja-JP" sz="3000" dirty="0" smtClean="0"/>
              <a:t>involves the same computation as checking the contract in the refinement type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ja-JP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3500" dirty="0" smtClean="0">
                <a:solidFill>
                  <a:srgbClr val="376092"/>
                </a:solidFill>
              </a:rPr>
              <a:t>Q. </a:t>
            </a:r>
            <a:r>
              <a:rPr lang="en-US" altLang="ja-JP" sz="3500" dirty="0" smtClean="0"/>
              <a:t>What predicate functions does translation work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3500" dirty="0" smtClean="0"/>
              <a:t>    </a:t>
            </a:r>
            <a:r>
              <a:rPr lang="ja-JP" altLang="en-US" sz="3500" dirty="0" smtClean="0"/>
              <a:t> </a:t>
            </a:r>
            <a:r>
              <a:rPr lang="en-US" altLang="ja-JP" sz="3500" dirty="0" smtClean="0"/>
              <a:t>well for?</a:t>
            </a:r>
          </a:p>
          <a:p>
            <a:pPr marL="514350" indent="-514350">
              <a:buAutoNum type="alphaUcPeriod"/>
            </a:pPr>
            <a:r>
              <a:rPr lang="en-US" altLang="ja-JP" sz="3500" dirty="0" smtClean="0">
                <a:solidFill>
                  <a:srgbClr val="000000"/>
                </a:solidFill>
              </a:rPr>
              <a:t>Ones written in the fold form (at least)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ja-JP" sz="130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altLang="ja-JP" sz="3500" dirty="0"/>
              <a:t>W</a:t>
            </a:r>
            <a:r>
              <a:rPr lang="en-US" altLang="ja-JP" sz="3500" dirty="0" smtClean="0"/>
              <a:t>e </a:t>
            </a:r>
            <a:r>
              <a:rPr lang="en-US" altLang="ja-JP" sz="3500" dirty="0"/>
              <a:t>discuss </a:t>
            </a:r>
            <a:r>
              <a:rPr lang="en-US" altLang="ja-JP" sz="3500" dirty="0" smtClean="0"/>
              <a:t>these </a:t>
            </a:r>
            <a:r>
              <a:rPr lang="en-US" altLang="ja-JP" sz="3500" dirty="0"/>
              <a:t>in the </a:t>
            </a:r>
            <a:r>
              <a:rPr lang="en-US" altLang="ja-JP" sz="3500" dirty="0" smtClean="0"/>
              <a:t>paper in more details</a:t>
            </a:r>
            <a:endParaRPr lang="en-US" altLang="ja-JP" sz="3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629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 the paper 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" y="1286434"/>
            <a:ext cx="9144000" cy="5571565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Manifest </a:t>
            </a:r>
            <a:r>
              <a:rPr lang="en-US" altLang="ja-JP" dirty="0" err="1" smtClean="0"/>
              <a:t>datatypes</a:t>
            </a:r>
            <a:r>
              <a:rPr lang="en-US" altLang="ja-JP" dirty="0" smtClean="0"/>
              <a:t> abstracted over value variables</a:t>
            </a:r>
          </a:p>
          <a:p>
            <a:pPr lvl="1"/>
            <a:r>
              <a:rPr lang="en-US" altLang="ja-JP" dirty="0" smtClean="0"/>
              <a:t>The translation algorithm supports that form</a:t>
            </a:r>
          </a:p>
          <a:p>
            <a:r>
              <a:rPr kumimoji="1" lang="en-US" altLang="ja-JP" dirty="0" smtClean="0"/>
              <a:t>Discussion </a:t>
            </a:r>
            <a:r>
              <a:rPr lang="en-US" altLang="ja-JP" dirty="0" smtClean="0"/>
              <a:t>on </a:t>
            </a:r>
            <a:r>
              <a:rPr kumimoji="1" lang="en-US" altLang="ja-JP" dirty="0" smtClean="0"/>
              <a:t>extension of type translation to other data structures, e.g., trees</a:t>
            </a:r>
          </a:p>
          <a:p>
            <a:r>
              <a:rPr kumimoji="1" lang="en-US" altLang="ja-JP" dirty="0" smtClean="0"/>
              <a:t>Formalization and </a:t>
            </a:r>
            <a:r>
              <a:rPr lang="en-US" altLang="ja-JP" dirty="0"/>
              <a:t>p</a:t>
            </a:r>
            <a:r>
              <a:rPr kumimoji="1" lang="en-US" altLang="ja-JP" dirty="0" smtClean="0"/>
              <a:t>roofs</a:t>
            </a:r>
          </a:p>
          <a:p>
            <a:pPr lvl="1"/>
            <a:r>
              <a:rPr lang="en-US" altLang="ja-JP" dirty="0" smtClean="0"/>
              <a:t>Our manifest calculus and </a:t>
            </a:r>
            <a:r>
              <a:rPr lang="en-US" altLang="ja-JP" dirty="0"/>
              <a:t>s</a:t>
            </a:r>
            <a:r>
              <a:rPr kumimoji="1" lang="en-US" altLang="ja-JP" dirty="0" smtClean="0"/>
              <a:t>yntactic type translation</a:t>
            </a:r>
          </a:p>
          <a:p>
            <a:r>
              <a:rPr lang="en-US" altLang="ja-JP" dirty="0" smtClean="0"/>
              <a:t>A prototype implementation of </a:t>
            </a:r>
            <a:r>
              <a:rPr lang="en-US" altLang="ja-JP" dirty="0"/>
              <a:t>our </a:t>
            </a:r>
            <a:r>
              <a:rPr lang="en-US" altLang="ja-JP" dirty="0" smtClean="0"/>
              <a:t>calculus (without type translation)</a:t>
            </a:r>
          </a:p>
          <a:p>
            <a:pPr marL="457200" lvl="1" indent="0">
              <a:buNone/>
            </a:pPr>
            <a:r>
              <a:rPr lang="en-US" altLang="ja-JP" dirty="0"/>
              <a:t>http://</a:t>
            </a:r>
            <a:r>
              <a:rPr lang="en-US" altLang="ja-JP" dirty="0" err="1"/>
              <a:t>goo.gl</a:t>
            </a:r>
            <a:r>
              <a:rPr lang="en-US" altLang="ja-JP" dirty="0"/>
              <a:t>/VMhAv2</a:t>
            </a:r>
          </a:p>
          <a:p>
            <a:pPr lvl="1"/>
            <a:endParaRPr lang="ja-JP" altLang="en-US" dirty="0"/>
          </a:p>
          <a:p>
            <a:endParaRPr kumimoji="1" lang="en-US" altLang="ja-JP" dirty="0" smtClean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223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work 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Lazy Contract Checking for Immutable Data Structures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lang="en-US" altLang="ja-JP" sz="2800" dirty="0" smtClean="0">
                <a:solidFill>
                  <a:srgbClr val="000000"/>
                </a:solidFill>
              </a:rPr>
              <a:t>(</a:t>
            </a:r>
            <a:r>
              <a:rPr lang="en-US" altLang="ja-JP" sz="2800" dirty="0" err="1" smtClean="0">
                <a:solidFill>
                  <a:srgbClr val="000000"/>
                </a:solidFill>
              </a:rPr>
              <a:t>Findler</a:t>
            </a:r>
            <a:r>
              <a:rPr lang="en-US" altLang="ja-JP" sz="2800" dirty="0" smtClean="0">
                <a:solidFill>
                  <a:srgbClr val="000000"/>
                </a:solidFill>
              </a:rPr>
              <a:t> et al., IFL ‘07)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The first work (as far as I know) that discussed pros and cons of extrinsic and intrinsic styles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They attempted to resolve the inefficiency problem of extrinsic style by introducing lazy contract checking</a:t>
            </a:r>
          </a:p>
          <a:p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939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work 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/>
              <a:t>Ornamental </a:t>
            </a:r>
            <a:r>
              <a:rPr lang="en-US" altLang="ja-JP" b="1" dirty="0" smtClean="0"/>
              <a:t>Algebras</a:t>
            </a:r>
            <a:r>
              <a:rPr lang="en-US" altLang="ja-JP" b="1" dirty="0"/>
              <a:t>, </a:t>
            </a:r>
            <a:r>
              <a:rPr lang="en-US" altLang="ja-JP" b="1" dirty="0" smtClean="0"/>
              <a:t>Algebraic Ornaments</a:t>
            </a:r>
            <a:r>
              <a:rPr lang="en-US" altLang="ja-JP" b="1" dirty="0"/>
              <a:t> </a:t>
            </a:r>
            <a:r>
              <a:rPr lang="en-US" altLang="ja-JP" sz="2800" dirty="0" smtClean="0"/>
              <a:t>(McBride,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‘12)</a:t>
            </a:r>
          </a:p>
          <a:p>
            <a:pPr marL="0" indent="0">
              <a:buNone/>
            </a:pPr>
            <a:r>
              <a:rPr lang="en-US" altLang="ja-JP" b="1" dirty="0"/>
              <a:t>Refining I</a:t>
            </a:r>
            <a:r>
              <a:rPr lang="en-US" altLang="ja-JP" b="1" dirty="0" smtClean="0"/>
              <a:t>nductive Types</a:t>
            </a:r>
          </a:p>
          <a:p>
            <a:pPr marL="0" indent="0">
              <a:buNone/>
            </a:pP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Atkey</a:t>
            </a:r>
            <a:r>
              <a:rPr lang="en-US" altLang="ja-JP" sz="2800" dirty="0" smtClean="0"/>
              <a:t> et al., LMCS </a:t>
            </a:r>
            <a:r>
              <a:rPr lang="fr-FR" altLang="ja-JP" sz="2800" dirty="0" smtClean="0"/>
              <a:t>’</a:t>
            </a:r>
            <a:r>
              <a:rPr lang="en-US" altLang="ja-JP" sz="2800" dirty="0" smtClean="0"/>
              <a:t>12)</a:t>
            </a:r>
          </a:p>
          <a:p>
            <a:pPr marL="0" indent="0">
              <a:buNone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r>
              <a:rPr lang="en-US" altLang="ja-JP" dirty="0" smtClean="0">
                <a:solidFill>
                  <a:srgbClr val="000000"/>
                </a:solidFill>
              </a:rPr>
              <a:t>They have studied systematic derivation of inductive </a:t>
            </a:r>
            <a:r>
              <a:rPr lang="en-US" altLang="ja-JP" dirty="0" err="1" smtClean="0">
                <a:solidFill>
                  <a:srgbClr val="000000"/>
                </a:solidFill>
              </a:rPr>
              <a:t>datatypes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They don’t concern dynamic aspects of </a:t>
            </a:r>
            <a:r>
              <a:rPr lang="en-US" altLang="ja-JP" dirty="0" err="1" smtClean="0">
                <a:solidFill>
                  <a:srgbClr val="000000"/>
                </a:solidFill>
              </a:rPr>
              <a:t>datatypes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303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</a:t>
            </a:r>
            <a:r>
              <a:rPr kumimoji="1" lang="en-US" altLang="ja-JP" dirty="0" smtClean="0"/>
              <a:t>trinsic style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8" y="1286434"/>
            <a:ext cx="8692778" cy="5571565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Specifications are given to plain structures</a:t>
            </a:r>
          </a:p>
          <a:p>
            <a:pPr lvl="1"/>
            <a:r>
              <a:rPr lang="en-US" altLang="ja-JP" dirty="0" smtClean="0"/>
              <a:t>E.g., sorted lists are represented as </a:t>
            </a:r>
          </a:p>
          <a:p>
            <a:pPr marL="457200" lvl="1" indent="0" algn="ctr">
              <a:buNone/>
            </a:pPr>
            <a:r>
              <a:rPr lang="en-US" altLang="ja-JP" sz="3200" dirty="0" smtClean="0">
                <a:latin typeface="Consolas"/>
                <a:cs typeface="Consolas"/>
              </a:rPr>
              <a:t>{ </a:t>
            </a:r>
            <a:r>
              <a:rPr lang="en-US" altLang="ja-JP" sz="3200" dirty="0" err="1" smtClean="0">
                <a:latin typeface="Consolas"/>
                <a:cs typeface="Consolas"/>
              </a:rPr>
              <a:t>x:int</a:t>
            </a:r>
            <a:r>
              <a:rPr lang="en-US" altLang="ja-JP" sz="3200" dirty="0" smtClean="0">
                <a:latin typeface="Consolas"/>
                <a:cs typeface="Consolas"/>
              </a:rPr>
              <a:t> list | sorted x }</a:t>
            </a:r>
            <a:endParaRPr lang="en-US" altLang="ja-JP" sz="3200" dirty="0" smtClean="0">
              <a:latin typeface="Consolas"/>
              <a:cs typeface="Consolas"/>
            </a:endParaRPr>
          </a:p>
          <a:p>
            <a:pPr marL="457200" lvl="1" indent="0" algn="r">
              <a:buNone/>
            </a:pPr>
            <a:r>
              <a:rPr lang="en-US" altLang="ja-JP" dirty="0" smtClean="0"/>
              <a:t>where “</a:t>
            </a:r>
            <a:r>
              <a:rPr lang="en-US" altLang="ja-JP" dirty="0" smtClean="0">
                <a:latin typeface="Consolas"/>
                <a:cs typeface="Consolas"/>
              </a:rPr>
              <a:t>sorted x</a:t>
            </a:r>
            <a:r>
              <a:rPr lang="en-US" altLang="ja-JP" dirty="0" smtClean="0"/>
              <a:t>” expresses that x is sorted</a:t>
            </a:r>
            <a:endParaRPr lang="en-US" altLang="ja-JP" sz="2000" dirty="0" smtClean="0"/>
          </a:p>
          <a:p>
            <a:r>
              <a:rPr lang="en-US" altLang="ja-JP" sz="3600" dirty="0" smtClean="0"/>
              <a:t>Work so far:</a:t>
            </a:r>
          </a:p>
          <a:p>
            <a:pPr lvl="1"/>
            <a:r>
              <a:rPr lang="en-US" altLang="ja-JP" dirty="0" smtClean="0"/>
              <a:t>subset types</a:t>
            </a:r>
          </a:p>
          <a:p>
            <a:pPr lvl="1"/>
            <a:r>
              <a:rPr lang="en-US" altLang="ja-JP" dirty="0" smtClean="0"/>
              <a:t>flat contracts</a:t>
            </a:r>
          </a:p>
          <a:p>
            <a:pPr lvl="1"/>
            <a:r>
              <a:rPr lang="en-US" altLang="ja-JP" dirty="0" smtClean="0"/>
              <a:t>etc</a:t>
            </a:r>
            <a:r>
              <a:rPr lang="en-US" altLang="ja-JP" dirty="0"/>
              <a:t>.</a:t>
            </a:r>
          </a:p>
          <a:p>
            <a:pPr lvl="1"/>
            <a:endParaRPr lang="en-US" altLang="ja-JP" dirty="0" smtClean="0"/>
          </a:p>
        </p:txBody>
      </p:sp>
      <p:sp>
        <p:nvSpPr>
          <p:cNvPr id="6" name="角丸四角形 5"/>
          <p:cNvSpPr/>
          <p:nvPr/>
        </p:nvSpPr>
        <p:spPr>
          <a:xfrm>
            <a:off x="1991064" y="2383347"/>
            <a:ext cx="5738026" cy="611516"/>
          </a:xfrm>
          <a:prstGeom prst="roundRect">
            <a:avLst/>
          </a:prstGeom>
          <a:noFill/>
          <a:ln w="762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626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Future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8140" y="1286434"/>
            <a:ext cx="8925860" cy="55715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>
                <a:solidFill>
                  <a:srgbClr val="000000"/>
                </a:solidFill>
              </a:rPr>
              <a:t>Issue: reusing functions with type conversion could need a significant computation cost</a:t>
            </a:r>
          </a:p>
          <a:p>
            <a:pPr marL="0" indent="0">
              <a:buNone/>
            </a:pPr>
            <a:endParaRPr lang="en-US" altLang="ja-JP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000000"/>
                </a:solidFill>
              </a:rPr>
              <a:t>Approaches:</a:t>
            </a:r>
          </a:p>
          <a:p>
            <a:r>
              <a:rPr lang="en-US" altLang="ja-JP" b="1" dirty="0" smtClean="0">
                <a:solidFill>
                  <a:srgbClr val="000000"/>
                </a:solidFill>
              </a:rPr>
              <a:t>Lazy </a:t>
            </a:r>
            <a:r>
              <a:rPr lang="en-US" altLang="ja-JP" b="1" dirty="0">
                <a:solidFill>
                  <a:srgbClr val="000000"/>
                </a:solidFill>
              </a:rPr>
              <a:t>Contract Checking for Immutable Data Structures</a:t>
            </a:r>
            <a:r>
              <a:rPr lang="en-US" altLang="ja-JP" dirty="0">
                <a:solidFill>
                  <a:srgbClr val="000000"/>
                </a:solidFill>
              </a:rPr>
              <a:t> (</a:t>
            </a:r>
            <a:r>
              <a:rPr lang="en-US" altLang="ja-JP" dirty="0" err="1">
                <a:solidFill>
                  <a:srgbClr val="000000"/>
                </a:solidFill>
              </a:rPr>
              <a:t>Findler</a:t>
            </a:r>
            <a:r>
              <a:rPr lang="en-US" altLang="ja-JP" dirty="0">
                <a:solidFill>
                  <a:srgbClr val="000000"/>
                </a:solidFill>
              </a:rPr>
              <a:t> et al., IFL ‘07)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A new calculus where such conversions are available for free</a:t>
            </a: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28556" y="2713696"/>
            <a:ext cx="4453807" cy="684442"/>
          </a:xfrm>
          <a:prstGeom prst="roundRect">
            <a:avLst/>
          </a:prstGeom>
          <a:noFill/>
          <a:ln w="76200" cmpd="sng"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altLang="ja-JP" sz="3000" dirty="0">
                <a:solidFill>
                  <a:schemeClr val="tx1"/>
                </a:solidFill>
              </a:rPr>
              <a:t>head (</a:t>
            </a:r>
            <a:r>
              <a:rPr lang="en-US" altLang="ja-JP" sz="3000" dirty="0">
                <a:solidFill>
                  <a:srgbClr val="FF0000"/>
                </a:solidFill>
              </a:rPr>
              <a:t>&lt;</a:t>
            </a:r>
            <a:r>
              <a:rPr lang="en-US" altLang="ja-JP" sz="3000" dirty="0" err="1">
                <a:solidFill>
                  <a:srgbClr val="FF0000"/>
                </a:solidFill>
              </a:rPr>
              <a:t>int</a:t>
            </a:r>
            <a:r>
              <a:rPr lang="en-US" altLang="ja-JP" sz="3000" dirty="0">
                <a:solidFill>
                  <a:srgbClr val="FF0000"/>
                </a:solidFill>
              </a:rPr>
              <a:t> list </a:t>
            </a:r>
            <a:r>
              <a:rPr lang="en-US" altLang="ja-JP" sz="3000" dirty="0">
                <a:solidFill>
                  <a:srgbClr val="FF0000"/>
                </a:solidFill>
                <a:latin typeface="ヒラギノ角ゴ Pro W3"/>
                <a:ea typeface="ヒラギノ角ゴ Pro W3"/>
                <a:cs typeface="ヒラギノ角ゴ Pro W3"/>
              </a:rPr>
              <a:t>⇐</a:t>
            </a:r>
            <a:r>
              <a:rPr lang="en-US" altLang="ja-JP" sz="3000" dirty="0">
                <a:solidFill>
                  <a:srgbClr val="FF0000"/>
                </a:solidFill>
              </a:rPr>
              <a:t> </a:t>
            </a:r>
            <a:r>
              <a:rPr lang="en-US" altLang="ja-JP" sz="3000" dirty="0" err="1">
                <a:solidFill>
                  <a:srgbClr val="FF0000"/>
                </a:solidFill>
              </a:rPr>
              <a:t>slist</a:t>
            </a:r>
            <a:r>
              <a:rPr lang="en-US" altLang="ja-JP" sz="3000" dirty="0">
                <a:solidFill>
                  <a:srgbClr val="FF0000"/>
                </a:solidFill>
              </a:rPr>
              <a:t>&gt;</a:t>
            </a:r>
            <a:r>
              <a:rPr lang="en-US" altLang="ja-JP" sz="3000" baseline="30000" dirty="0">
                <a:solidFill>
                  <a:srgbClr val="FF0000"/>
                </a:solidFill>
                <a:latin typeface="Brush Script MT Italic"/>
                <a:cs typeface="Brush Script MT Italic"/>
              </a:rPr>
              <a:t>l</a:t>
            </a:r>
            <a:r>
              <a:rPr lang="en-US" altLang="ja-JP" sz="3000" dirty="0">
                <a:solidFill>
                  <a:srgbClr val="FF0000"/>
                </a:solidFill>
              </a:rPr>
              <a:t> </a:t>
            </a:r>
            <a:r>
              <a:rPr lang="en-US" altLang="ja-JP" sz="3000" dirty="0">
                <a:solidFill>
                  <a:schemeClr val="tx1"/>
                </a:solidFill>
              </a:rPr>
              <a:t>x</a:t>
            </a:r>
            <a:r>
              <a:rPr lang="en-US" altLang="ja-JP" sz="3000" dirty="0" smtClean="0">
                <a:solidFill>
                  <a:schemeClr val="tx1"/>
                </a:solidFill>
              </a:rPr>
              <a:t>)</a:t>
            </a:r>
            <a:endParaRPr lang="en-US" altLang="ja-JP" sz="3000" dirty="0">
              <a:solidFill>
                <a:schemeClr val="tx1"/>
              </a:solidFill>
            </a:endParaRPr>
          </a:p>
        </p:txBody>
      </p:sp>
      <p:sp>
        <p:nvSpPr>
          <p:cNvPr id="6" name="線吹き出し 1 (枠付き) 5"/>
          <p:cNvSpPr/>
          <p:nvPr/>
        </p:nvSpPr>
        <p:spPr>
          <a:xfrm>
            <a:off x="5095242" y="2394624"/>
            <a:ext cx="3869463" cy="1478313"/>
          </a:xfrm>
          <a:prstGeom prst="borderCallout1">
            <a:avLst>
              <a:gd name="adj1" fmla="val 83454"/>
              <a:gd name="adj2" fmla="val 8401"/>
              <a:gd name="adj3" fmla="val 66767"/>
              <a:gd name="adj4" fmla="val 1903"/>
            </a:avLst>
          </a:prstGeom>
          <a:solidFill>
            <a:schemeClr val="accent2">
              <a:lumMod val="75000"/>
            </a:schemeClr>
          </a:solidFill>
          <a:ln w="76200" cmpd="sng">
            <a:solidFill>
              <a:schemeClr val="accent2">
                <a:lumMod val="7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00050" lvl="1"/>
            <a:r>
              <a:rPr lang="en-US" altLang="ja-JP" sz="3000" dirty="0">
                <a:solidFill>
                  <a:schemeClr val="bg1"/>
                </a:solidFill>
              </a:rPr>
              <a:t>The asymptotic time </a:t>
            </a:r>
            <a:r>
              <a:rPr lang="en-US" altLang="ja-JP" sz="3000" dirty="0" smtClean="0">
                <a:solidFill>
                  <a:schemeClr val="bg1"/>
                </a:solidFill>
              </a:rPr>
              <a:t>complexity is </a:t>
            </a:r>
            <a:r>
              <a:rPr lang="en-US" altLang="ja-JP" sz="3000" dirty="0">
                <a:solidFill>
                  <a:schemeClr val="bg1"/>
                </a:solidFill>
              </a:rPr>
              <a:t>O(length x</a:t>
            </a:r>
            <a:r>
              <a:rPr lang="en-US" altLang="ja-JP" sz="3000" dirty="0" smtClean="0">
                <a:solidFill>
                  <a:schemeClr val="bg1"/>
                </a:solidFill>
              </a:rPr>
              <a:t>), not O(1)</a:t>
            </a:r>
            <a:endParaRPr lang="en-US" altLang="ja-JP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5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8" y="1286434"/>
            <a:ext cx="8872072" cy="5571565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We formulate </a:t>
            </a:r>
            <a:r>
              <a:rPr lang="en-US" altLang="ja-JP" dirty="0" smtClean="0"/>
              <a:t>specs in extrinsic and </a:t>
            </a:r>
            <a:r>
              <a:rPr kumimoji="1" lang="en-US" altLang="ja-JP" dirty="0" smtClean="0"/>
              <a:t>intrinsic styles as </a:t>
            </a:r>
            <a:r>
              <a:rPr lang="en-US" altLang="ja-JP" dirty="0"/>
              <a:t>refinement types and manifest </a:t>
            </a:r>
            <a:r>
              <a:rPr lang="en-US" altLang="ja-JP" dirty="0" err="1" smtClean="0"/>
              <a:t>datatypes</a:t>
            </a:r>
            <a:r>
              <a:rPr lang="en-US" altLang="ja-JP" dirty="0" smtClean="0"/>
              <a:t>, resp.</a:t>
            </a:r>
          </a:p>
          <a:p>
            <a:r>
              <a:rPr kumimoji="1" lang="en-US" altLang="ja-JP" dirty="0" smtClean="0"/>
              <a:t>We give two ways to take the best of both worlds</a:t>
            </a:r>
          </a:p>
          <a:p>
            <a:pPr lvl="1"/>
            <a:r>
              <a:rPr lang="en-US" altLang="ja-JP" dirty="0"/>
              <a:t>D</a:t>
            </a:r>
            <a:r>
              <a:rPr kumimoji="1" lang="en-US" altLang="ja-JP" dirty="0" smtClean="0"/>
              <a:t>ynamic type conversion </a:t>
            </a:r>
          </a:p>
          <a:p>
            <a:pPr lvl="1"/>
            <a:r>
              <a:rPr lang="en-US" altLang="ja-JP" dirty="0" smtClean="0"/>
              <a:t>Syntactic type translation</a:t>
            </a:r>
            <a:endParaRPr kumimoji="1" lang="en-US" altLang="ja-JP" dirty="0" smtClean="0"/>
          </a:p>
          <a:p>
            <a:r>
              <a:rPr kumimoji="1" lang="en-US" altLang="ja-JP" dirty="0" smtClean="0"/>
              <a:t>We propose a manifest calculus with manifest </a:t>
            </a:r>
            <a:r>
              <a:rPr kumimoji="1" lang="en-US" altLang="ja-JP" dirty="0" err="1" smtClean="0"/>
              <a:t>datatypes</a:t>
            </a:r>
            <a:r>
              <a:rPr kumimoji="1" lang="en-US" altLang="ja-JP" dirty="0" smtClean="0"/>
              <a:t> to formalize our ideas</a:t>
            </a:r>
          </a:p>
          <a:p>
            <a:endParaRPr lang="en-US" altLang="ja-JP" sz="2000" dirty="0"/>
          </a:p>
          <a:p>
            <a:pPr marL="0" indent="0">
              <a:buNone/>
            </a:pPr>
            <a:r>
              <a:rPr lang="en-US" altLang="ja-JP" dirty="0" smtClean="0"/>
              <a:t>Prototype is available at http</a:t>
            </a:r>
            <a:r>
              <a:rPr lang="en-US" altLang="ja-JP" dirty="0"/>
              <a:t>://</a:t>
            </a:r>
            <a:r>
              <a:rPr lang="en-US" altLang="ja-JP" dirty="0" err="1"/>
              <a:t>goo.gl</a:t>
            </a:r>
            <a:r>
              <a:rPr lang="en-US" altLang="ja-JP" dirty="0"/>
              <a:t>/</a:t>
            </a:r>
            <a:r>
              <a:rPr lang="en-US" altLang="ja-JP" dirty="0" smtClean="0"/>
              <a:t>VMhAv2</a:t>
            </a:r>
            <a:endParaRPr lang="en-US" altLang="ja-JP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1494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71928" y="3011225"/>
            <a:ext cx="8692777" cy="8303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en-US" altLang="ja-JP" sz="5400" dirty="0" smtClean="0"/>
              <a:t>Questions?</a:t>
            </a:r>
          </a:p>
          <a:p>
            <a:pPr marL="0" indent="0" algn="ctr">
              <a:buNone/>
            </a:pPr>
            <a:r>
              <a:rPr kumimoji="1" lang="en-US" altLang="ja-JP" sz="4000" dirty="0" smtClean="0"/>
              <a:t>Slowly, please </a:t>
            </a:r>
            <a:r>
              <a:rPr kumimoji="1" lang="en-US" altLang="ja-JP" sz="4000" dirty="0" smtClean="0">
                <a:sym typeface="Wingdings"/>
              </a:rPr>
              <a:t></a:t>
            </a:r>
            <a:endParaRPr kumimoji="1" lang="ja-JP" altLang="en-US" sz="4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Thank you!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3152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927" y="1286434"/>
            <a:ext cx="8872073" cy="5571565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Specifications are given to data constructors</a:t>
            </a:r>
          </a:p>
          <a:p>
            <a:pPr lvl="1"/>
            <a:r>
              <a:rPr lang="en-US" altLang="ja-JP" dirty="0" smtClean="0"/>
              <a:t>E.g., sorted lists are represented as</a:t>
            </a:r>
          </a:p>
          <a:p>
            <a:pPr lvl="1"/>
            <a:endParaRPr lang="en-US" altLang="ja-JP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800" dirty="0" smtClean="0"/>
              <a:t>  </a:t>
            </a:r>
            <a:r>
              <a:rPr lang="en-US" altLang="ja-JP" sz="2800" dirty="0" smtClean="0"/>
              <a:t>  </a:t>
            </a:r>
            <a:r>
              <a:rPr lang="en-US" altLang="ja-JP" sz="2400" dirty="0" smtClean="0">
                <a:latin typeface="Consolas"/>
                <a:cs typeface="Consolas"/>
              </a:rPr>
              <a:t>type </a:t>
            </a:r>
            <a:r>
              <a:rPr lang="en-US" altLang="ja-JP" sz="2400" dirty="0" err="1">
                <a:latin typeface="Consolas"/>
                <a:cs typeface="Consolas"/>
              </a:rPr>
              <a:t>slist</a:t>
            </a:r>
            <a:r>
              <a:rPr lang="en-US" altLang="ja-JP" sz="2400" dirty="0">
                <a:latin typeface="Consolas"/>
                <a:cs typeface="Consolas"/>
              </a:rPr>
              <a:t> </a:t>
            </a:r>
            <a:r>
              <a:rPr lang="en-US" altLang="ja-JP" sz="2400" dirty="0" smtClean="0">
                <a:latin typeface="Consolas"/>
                <a:cs typeface="Consolas"/>
              </a:rPr>
              <a:t>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400" dirty="0">
                <a:latin typeface="Consolas"/>
                <a:cs typeface="Consolas"/>
              </a:rPr>
              <a:t> </a:t>
            </a:r>
            <a:r>
              <a:rPr lang="en-US" altLang="ja-JP" sz="2400" dirty="0" smtClean="0">
                <a:latin typeface="Consolas"/>
                <a:cs typeface="Consolas"/>
              </a:rPr>
              <a:t> </a:t>
            </a:r>
            <a:r>
              <a:rPr lang="en-US" altLang="ja-JP" sz="2400" dirty="0" smtClean="0">
                <a:latin typeface="Consolas"/>
                <a:cs typeface="Consolas"/>
              </a:rPr>
              <a:t>| </a:t>
            </a:r>
            <a:r>
              <a:rPr lang="en-US" altLang="ja-JP" sz="2400" dirty="0" err="1" smtClean="0">
                <a:latin typeface="Consolas"/>
                <a:cs typeface="Consolas"/>
              </a:rPr>
              <a:t>SNil</a:t>
            </a:r>
            <a:r>
              <a:rPr lang="en-US" altLang="ja-JP" sz="2400" dirty="0" smtClean="0">
                <a:latin typeface="Consolas"/>
                <a:cs typeface="Consolas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400" dirty="0">
                <a:latin typeface="Consolas"/>
                <a:cs typeface="Consolas"/>
              </a:rPr>
              <a:t> </a:t>
            </a:r>
            <a:r>
              <a:rPr lang="en-US" altLang="ja-JP" sz="2400" dirty="0" smtClean="0">
                <a:latin typeface="Consolas"/>
                <a:cs typeface="Consolas"/>
              </a:rPr>
              <a:t> </a:t>
            </a:r>
            <a:r>
              <a:rPr lang="en-US" altLang="ja-JP" sz="2400" dirty="0" smtClean="0">
                <a:latin typeface="Consolas"/>
                <a:cs typeface="Consolas"/>
              </a:rPr>
              <a:t>| </a:t>
            </a:r>
            <a:r>
              <a:rPr lang="en-US" altLang="ja-JP" sz="2400" dirty="0" err="1" smtClean="0">
                <a:latin typeface="Consolas"/>
                <a:cs typeface="Consolas"/>
              </a:rPr>
              <a:t>SCons</a:t>
            </a:r>
            <a:r>
              <a:rPr lang="en-US" altLang="ja-JP" sz="2400" dirty="0" smtClean="0">
                <a:latin typeface="Consolas"/>
                <a:cs typeface="Consolas"/>
              </a:rPr>
              <a:t> of </a:t>
            </a:r>
            <a:r>
              <a:rPr lang="en-US" altLang="ja-JP" sz="2400" dirty="0" err="1" smtClean="0">
                <a:latin typeface="Consolas"/>
                <a:cs typeface="Consolas"/>
              </a:rPr>
              <a:t>x:int</a:t>
            </a:r>
            <a:r>
              <a:rPr lang="en-US" altLang="ja-JP" sz="2400" dirty="0" smtClean="0">
                <a:latin typeface="Consolas"/>
                <a:cs typeface="Consolas"/>
              </a:rPr>
              <a:t> * </a:t>
            </a:r>
            <a:endParaRPr lang="en-US" altLang="ja-JP" sz="2400" dirty="0" smtClean="0">
              <a:latin typeface="Consolas"/>
              <a:cs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400" dirty="0">
                <a:latin typeface="Consolas"/>
                <a:cs typeface="Consolas"/>
              </a:rPr>
              <a:t> </a:t>
            </a:r>
            <a:r>
              <a:rPr lang="en-US" altLang="ja-JP" sz="2400" dirty="0" smtClean="0">
                <a:latin typeface="Consolas"/>
                <a:cs typeface="Consolas"/>
              </a:rPr>
              <a:t>      </a:t>
            </a:r>
            <a:r>
              <a:rPr lang="en-US" altLang="ja-JP" sz="2400" dirty="0" smtClean="0">
                <a:latin typeface="Consolas"/>
                <a:cs typeface="Consolas"/>
              </a:rPr>
              <a:t>{ </a:t>
            </a:r>
            <a:r>
              <a:rPr lang="en-US" altLang="ja-JP" sz="2400" dirty="0" err="1" smtClean="0">
                <a:latin typeface="Consolas"/>
                <a:cs typeface="Consolas"/>
              </a:rPr>
              <a:t>xs:slist</a:t>
            </a:r>
            <a:r>
              <a:rPr lang="en-US" altLang="ja-JP" sz="2400" dirty="0" smtClean="0">
                <a:latin typeface="Consolas"/>
                <a:cs typeface="Consolas"/>
              </a:rPr>
              <a:t> | (nil </a:t>
            </a:r>
            <a:r>
              <a:rPr lang="en-US" altLang="ja-JP" sz="2400" dirty="0" err="1" smtClean="0">
                <a:latin typeface="Consolas"/>
                <a:cs typeface="Consolas"/>
              </a:rPr>
              <a:t>xs</a:t>
            </a:r>
            <a:r>
              <a:rPr lang="en-US" altLang="ja-JP" sz="2400" dirty="0" smtClean="0">
                <a:latin typeface="Consolas"/>
                <a:cs typeface="Consolas"/>
              </a:rPr>
              <a:t>) or (x &lt; head </a:t>
            </a:r>
            <a:r>
              <a:rPr lang="en-US" altLang="ja-JP" sz="2400" dirty="0" err="1" smtClean="0">
                <a:latin typeface="Consolas"/>
                <a:cs typeface="Consolas"/>
              </a:rPr>
              <a:t>xs</a:t>
            </a:r>
            <a:r>
              <a:rPr lang="en-US" altLang="ja-JP" sz="2400" dirty="0" smtClean="0">
                <a:latin typeface="Consolas"/>
                <a:cs typeface="Consolas"/>
              </a:rPr>
              <a:t>) }</a:t>
            </a:r>
          </a:p>
          <a:p>
            <a:pPr marL="0" indent="0">
              <a:buNone/>
            </a:pPr>
            <a:endParaRPr lang="en-US" altLang="ja-JP" sz="1800" dirty="0" smtClean="0"/>
          </a:p>
          <a:p>
            <a:r>
              <a:rPr lang="en-US" altLang="ja-JP" dirty="0" smtClean="0"/>
              <a:t>Work so far:</a:t>
            </a:r>
          </a:p>
          <a:p>
            <a:pPr lvl="1"/>
            <a:r>
              <a:rPr lang="en-US" altLang="ja-JP" dirty="0"/>
              <a:t>i</a:t>
            </a:r>
            <a:r>
              <a:rPr lang="en-US" altLang="ja-JP" dirty="0" smtClean="0"/>
              <a:t>nductive types 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</a:t>
            </a:r>
            <a:r>
              <a:rPr lang="en-US" altLang="ja-JP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Pfenning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en-US" altLang="ja-JP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Paulin-Mohring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1989]</a:t>
            </a:r>
          </a:p>
          <a:p>
            <a:pPr lvl="1"/>
            <a:r>
              <a:rPr lang="en-US" altLang="ja-JP" dirty="0" smtClean="0"/>
              <a:t>GADTs 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[Cheney</a:t>
            </a: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&amp;</a:t>
            </a: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ja-JP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Hinze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2003; Xi et al. </a:t>
            </a:r>
            <a:r>
              <a:rPr lang="fr-FR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03]</a:t>
            </a:r>
          </a:p>
          <a:p>
            <a:pPr lvl="1"/>
            <a:r>
              <a:rPr lang="en-US" altLang="ja-JP" dirty="0" smtClean="0"/>
              <a:t>etc.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533041" y="2477426"/>
            <a:ext cx="7995611" cy="1787509"/>
          </a:xfrm>
          <a:prstGeom prst="round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Intrinsic style</a:t>
            </a:r>
            <a:endParaRPr kumimoji="1" lang="ja-JP" altLang="en-US" dirty="0"/>
          </a:p>
        </p:txBody>
      </p:sp>
      <p:sp>
        <p:nvSpPr>
          <p:cNvPr id="6" name="線吹き出し 1 (枠付き) 5"/>
          <p:cNvSpPr/>
          <p:nvPr/>
        </p:nvSpPr>
        <p:spPr>
          <a:xfrm>
            <a:off x="3917956" y="2477426"/>
            <a:ext cx="4073273" cy="831037"/>
          </a:xfrm>
          <a:prstGeom prst="borderCallout1">
            <a:avLst>
              <a:gd name="adj1" fmla="val 56250"/>
              <a:gd name="adj2" fmla="val 41191"/>
              <a:gd name="adj3" fmla="val 23214"/>
              <a:gd name="adj4" fmla="val 45419"/>
            </a:avLst>
          </a:prstGeom>
          <a:solidFill>
            <a:schemeClr val="accent2">
              <a:lumMod val="75000"/>
            </a:schemeClr>
          </a:solidFill>
          <a:ln w="76200" cmpd="sng">
            <a:solidFill>
              <a:srgbClr val="953735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800" dirty="0" smtClean="0"/>
              <a:t>the head is less than </a:t>
            </a:r>
          </a:p>
          <a:p>
            <a:pPr algn="ctr"/>
            <a:r>
              <a:rPr lang="en-US" altLang="ja-JP" sz="2800" dirty="0" smtClean="0"/>
              <a:t>the head of the tail (if any)</a:t>
            </a:r>
            <a:endParaRPr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1442966" y="3606040"/>
            <a:ext cx="6866198" cy="565160"/>
          </a:xfrm>
          <a:prstGeom prst="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275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857288"/>
              </p:ext>
            </p:extLst>
          </p:nvPr>
        </p:nvGraphicFramePr>
        <p:xfrm>
          <a:off x="233818" y="1950664"/>
          <a:ext cx="8692779" cy="2407919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897593"/>
                <a:gridCol w="2897593"/>
                <a:gridCol w="2897593"/>
              </a:tblGrid>
              <a:tr h="439038">
                <a:tc>
                  <a:txBody>
                    <a:bodyPr/>
                    <a:lstStyle/>
                    <a:p>
                      <a:pPr lvl="0" algn="ctr"/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Pros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Cons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23618"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Extrinsic</a:t>
                      </a:r>
                      <a:r>
                        <a:rPr kumimoji="1" lang="en-US" altLang="ja-JP" sz="2800" baseline="0" dirty="0" smtClean="0"/>
                        <a:t> style</a:t>
                      </a:r>
                    </a:p>
                    <a:p>
                      <a:pPr lvl="0" algn="ctr"/>
                      <a:r>
                        <a:rPr kumimoji="1" lang="en-US" altLang="ja-JP" sz="1800" baseline="0" dirty="0" smtClean="0">
                          <a:latin typeface="Consolas"/>
                          <a:cs typeface="Consolas"/>
                        </a:rPr>
                        <a:t>{</a:t>
                      </a:r>
                      <a:r>
                        <a:rPr kumimoji="1" lang="en-US" altLang="ja-JP" sz="1800" baseline="0" dirty="0" err="1" smtClean="0">
                          <a:latin typeface="Consolas"/>
                          <a:cs typeface="Consolas"/>
                        </a:rPr>
                        <a:t>x:int</a:t>
                      </a:r>
                      <a:r>
                        <a:rPr kumimoji="1" lang="en-US" altLang="ja-JP" sz="1800" baseline="0" dirty="0" smtClean="0">
                          <a:latin typeface="Consolas"/>
                          <a:cs typeface="Consolas"/>
                        </a:rPr>
                        <a:t> </a:t>
                      </a:r>
                      <a:r>
                        <a:rPr kumimoji="1" lang="en-US" altLang="ja-JP" sz="1800" baseline="0" dirty="0" err="1" smtClean="0">
                          <a:latin typeface="Consolas"/>
                          <a:cs typeface="Consolas"/>
                        </a:rPr>
                        <a:t>list|sorted</a:t>
                      </a:r>
                      <a:r>
                        <a:rPr kumimoji="1" lang="en-US" altLang="ja-JP" sz="1800" baseline="0" dirty="0" smtClean="0">
                          <a:latin typeface="Consolas"/>
                          <a:cs typeface="Consolas"/>
                        </a:rPr>
                        <a:t> x}</a:t>
                      </a:r>
                      <a:endParaRPr kumimoji="1" lang="ja-JP" altLang="en-US" sz="1800" dirty="0" smtClean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easy to</a:t>
                      </a:r>
                      <a:r>
                        <a:rPr kumimoji="1" lang="en-US" altLang="ja-JP" sz="2800" baseline="0" dirty="0" smtClean="0"/>
                        <a:t> write programs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aseline="0" dirty="0" smtClean="0"/>
                        <a:t>poor information on substructures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618"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Intrinsic</a:t>
                      </a:r>
                      <a:r>
                        <a:rPr kumimoji="1" lang="en-US" altLang="ja-JP" sz="2000" dirty="0" smtClean="0"/>
                        <a:t> </a:t>
                      </a:r>
                      <a:r>
                        <a:rPr kumimoji="1" lang="en-US" altLang="ja-JP" sz="2800" dirty="0" smtClean="0"/>
                        <a:t>style</a:t>
                      </a:r>
                    </a:p>
                    <a:p>
                      <a:pPr lvl="0" algn="ctr"/>
                      <a:r>
                        <a:rPr kumimoji="1" lang="en-US" altLang="ja-JP" sz="2000" dirty="0" smtClean="0">
                          <a:latin typeface="Consolas"/>
                          <a:cs typeface="Consolas"/>
                        </a:rPr>
                        <a:t>type</a:t>
                      </a:r>
                      <a:r>
                        <a:rPr kumimoji="1" lang="en-US" altLang="ja-JP" sz="2000" baseline="0" dirty="0" smtClean="0">
                          <a:latin typeface="Consolas"/>
                          <a:cs typeface="Consolas"/>
                        </a:rPr>
                        <a:t> </a:t>
                      </a:r>
                      <a:r>
                        <a:rPr kumimoji="1" lang="en-US" altLang="ja-JP" sz="2000" baseline="0" dirty="0" err="1" smtClean="0">
                          <a:latin typeface="Consolas"/>
                          <a:cs typeface="Consolas"/>
                        </a:rPr>
                        <a:t>slist</a:t>
                      </a:r>
                      <a:r>
                        <a:rPr kumimoji="1" lang="en-US" altLang="ja-JP" sz="2000" baseline="0" dirty="0" smtClean="0">
                          <a:latin typeface="Consolas"/>
                          <a:cs typeface="Consolas"/>
                        </a:rPr>
                        <a:t> = …</a:t>
                      </a:r>
                      <a:endParaRPr kumimoji="1" lang="ja-JP" altLang="en-US" sz="2000" dirty="0" smtClean="0">
                        <a:latin typeface="Consolas"/>
                        <a:cs typeface="Consolas"/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rich</a:t>
                      </a:r>
                      <a:r>
                        <a:rPr kumimoji="1" lang="en-US" altLang="ja-JP" sz="2800" baseline="0" dirty="0" smtClean="0"/>
                        <a:t> information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aseline="0" dirty="0" smtClean="0"/>
                        <a:t>on substructures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difficult to write</a:t>
                      </a:r>
                      <a:r>
                        <a:rPr kumimoji="1" lang="en-US" altLang="ja-JP" sz="2800" baseline="0" dirty="0" smtClean="0"/>
                        <a:t> programs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8140" y="-26881"/>
            <a:ext cx="8746565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Pros and cons of two styles </a:t>
            </a:r>
            <a:r>
              <a:rPr lang="en-US" altLang="ja-JP" smtClean="0"/>
              <a:t>as contracts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2094" y="4877762"/>
            <a:ext cx="8594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Our work: transformations to take the best of both worlds</a:t>
            </a:r>
          </a:p>
        </p:txBody>
      </p:sp>
    </p:spTree>
    <p:extLst>
      <p:ext uri="{BB962C8B-B14F-4D97-AF65-F5344CB8AC3E}">
        <p14:creationId xmlns:p14="http://schemas.microsoft.com/office/powerpoint/2010/main" val="12719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31065"/>
              </p:ext>
            </p:extLst>
          </p:nvPr>
        </p:nvGraphicFramePr>
        <p:xfrm>
          <a:off x="233818" y="1950664"/>
          <a:ext cx="8692779" cy="2407919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897593"/>
                <a:gridCol w="2897593"/>
                <a:gridCol w="2897593"/>
              </a:tblGrid>
              <a:tr h="439038">
                <a:tc>
                  <a:txBody>
                    <a:bodyPr/>
                    <a:lstStyle/>
                    <a:p>
                      <a:pPr lvl="0" algn="ctr"/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Pros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Cons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23618"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Extrinsic</a:t>
                      </a:r>
                      <a:r>
                        <a:rPr kumimoji="1" lang="en-US" altLang="ja-JP" sz="2800" baseline="0" dirty="0" smtClean="0"/>
                        <a:t> style</a:t>
                      </a:r>
                    </a:p>
                    <a:p>
                      <a:pPr lvl="0" algn="ctr"/>
                      <a:r>
                        <a:rPr kumimoji="1" lang="en-US" altLang="ja-JP" sz="2000" baseline="0" dirty="0" smtClean="0"/>
                        <a:t>{ </a:t>
                      </a:r>
                      <a:r>
                        <a:rPr kumimoji="1" lang="en-US" altLang="ja-JP" sz="2000" baseline="0" dirty="0" err="1" smtClean="0"/>
                        <a:t>x:int</a:t>
                      </a:r>
                      <a:r>
                        <a:rPr kumimoji="1" lang="en-US" altLang="ja-JP" sz="2000" baseline="0" dirty="0" smtClean="0"/>
                        <a:t> list | sorted x }</a:t>
                      </a:r>
                      <a:endParaRPr kumimoji="1" lang="ja-JP" altLang="en-US" sz="20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easy to</a:t>
                      </a:r>
                      <a:r>
                        <a:rPr kumimoji="1" lang="en-US" altLang="ja-JP" sz="2800" baseline="0" dirty="0" smtClean="0"/>
                        <a:t> write programs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aseline="0" dirty="0" smtClean="0">
                          <a:solidFill>
                            <a:srgbClr val="FF0000"/>
                          </a:solidFill>
                        </a:rPr>
                        <a:t>poor information on substructures</a:t>
                      </a:r>
                      <a:endParaRPr kumimoji="1" lang="ja-JP" alt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618">
                <a:tc>
                  <a:txBody>
                    <a:bodyPr/>
                    <a:lstStyle/>
                    <a:p>
                      <a:pPr lvl="0" algn="ctr"/>
                      <a:r>
                        <a:rPr kumimoji="1" lang="en-US" altLang="ja-JP" sz="2800" dirty="0" smtClean="0"/>
                        <a:t>Intrinsic</a:t>
                      </a:r>
                      <a:r>
                        <a:rPr kumimoji="1" lang="en-US" altLang="ja-JP" sz="2000" dirty="0" smtClean="0"/>
                        <a:t> </a:t>
                      </a:r>
                      <a:r>
                        <a:rPr kumimoji="1" lang="en-US" altLang="ja-JP" sz="2800" dirty="0" smtClean="0"/>
                        <a:t>style</a:t>
                      </a:r>
                    </a:p>
                    <a:p>
                      <a:pPr lvl="0" algn="ctr"/>
                      <a:r>
                        <a:rPr kumimoji="1" lang="en-US" altLang="ja-JP" sz="2000" dirty="0" smtClean="0"/>
                        <a:t>type</a:t>
                      </a:r>
                      <a:r>
                        <a:rPr kumimoji="1" lang="en-US" altLang="ja-JP" sz="2000" baseline="0" dirty="0" smtClean="0"/>
                        <a:t> </a:t>
                      </a:r>
                      <a:r>
                        <a:rPr kumimoji="1" lang="en-US" altLang="ja-JP" sz="2000" baseline="0" dirty="0" err="1" smtClean="0"/>
                        <a:t>slist</a:t>
                      </a:r>
                      <a:r>
                        <a:rPr kumimoji="1" lang="en-US" altLang="ja-JP" sz="2000" baseline="0" dirty="0" smtClean="0"/>
                        <a:t> = …</a:t>
                      </a:r>
                      <a:endParaRPr kumimoji="1" lang="ja-JP" altLang="en-US" sz="20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rich</a:t>
                      </a:r>
                      <a:r>
                        <a:rPr kumimoji="1" lang="en-US" altLang="ja-JP" sz="2800" baseline="0" dirty="0" smtClean="0"/>
                        <a:t> information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aseline="0" dirty="0" smtClean="0"/>
                        <a:t>on substructures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difficult to write</a:t>
                      </a:r>
                      <a:r>
                        <a:rPr kumimoji="1" lang="en-US" altLang="ja-JP" sz="2800" baseline="0" dirty="0" smtClean="0"/>
                        <a:t> programs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8140" y="-26881"/>
            <a:ext cx="8746565" cy="1143000"/>
          </a:xfrm>
        </p:spPr>
        <p:txBody>
          <a:bodyPr/>
          <a:lstStyle/>
          <a:p>
            <a:r>
              <a:rPr lang="en-US" altLang="ja-JP" dirty="0" smtClean="0"/>
              <a:t>Pros and cons of two styles</a:t>
            </a:r>
            <a:endParaRPr kumimoji="1" lang="ja-JP" altLang="en-US" dirty="0"/>
          </a:p>
        </p:txBody>
      </p:sp>
      <p:sp>
        <p:nvSpPr>
          <p:cNvPr id="8" name="線吹き出し 1 (枠付き) 7"/>
          <p:cNvSpPr/>
          <p:nvPr/>
        </p:nvSpPr>
        <p:spPr>
          <a:xfrm>
            <a:off x="332093" y="376078"/>
            <a:ext cx="8516114" cy="1480082"/>
          </a:xfrm>
          <a:prstGeom prst="borderCallout1">
            <a:avLst>
              <a:gd name="adj1" fmla="val 29148"/>
              <a:gd name="adj2" fmla="val 49432"/>
              <a:gd name="adj3" fmla="val 157224"/>
              <a:gd name="adj4" fmla="val 68951"/>
            </a:avLst>
          </a:prstGeom>
          <a:solidFill>
            <a:schemeClr val="accent1">
              <a:lumMod val="75000"/>
            </a:schemeClr>
          </a:solidFill>
          <a:ln w="76200" cmpd="sng">
            <a:solidFill>
              <a:schemeClr val="accent1">
                <a:lumMod val="7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dirty="0" smtClean="0"/>
              <a:t>E.g., tail parts of sorted lists are merely lists (no specs)</a:t>
            </a:r>
          </a:p>
          <a:p>
            <a:r>
              <a:rPr lang="en-US" altLang="ja-JP" sz="2800" dirty="0"/>
              <a:t>C</a:t>
            </a:r>
            <a:r>
              <a:rPr lang="en-US" altLang="ja-JP" sz="2800" dirty="0" smtClean="0"/>
              <a:t>hecking specs </a:t>
            </a:r>
            <a:r>
              <a:rPr lang="en-US" altLang="ja-JP" sz="4000" b="1" i="1" dirty="0" smtClean="0"/>
              <a:t>dynamically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can worsen </a:t>
            </a:r>
            <a:r>
              <a:rPr lang="en-US" altLang="ja-JP" sz="2800" dirty="0"/>
              <a:t>asymptotic time </a:t>
            </a:r>
            <a:r>
              <a:rPr lang="en-US" altLang="ja-JP" sz="2800" dirty="0" smtClean="0"/>
              <a:t>complexity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094" y="4877762"/>
            <a:ext cx="8594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Our work: transformations to take the best of both worlds</a:t>
            </a:r>
          </a:p>
        </p:txBody>
      </p:sp>
    </p:spTree>
    <p:extLst>
      <p:ext uri="{BB962C8B-B14F-4D97-AF65-F5344CB8AC3E}">
        <p14:creationId xmlns:p14="http://schemas.microsoft.com/office/powerpoint/2010/main" val="272149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218138" y="1567991"/>
            <a:ext cx="8746565" cy="2827235"/>
          </a:xfrm>
          <a:prstGeom prst="round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l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et tail </a:t>
            </a:r>
            <a:endParaRPr lang="en-US" altLang="ja-JP" sz="2600" dirty="0" smtClean="0">
              <a:solidFill>
                <a:schemeClr val="tx1"/>
              </a:solidFill>
              <a:effectLst>
                <a:glow>
                  <a:schemeClr val="tx1"/>
                </a:glow>
              </a:effectLst>
              <a:latin typeface="Consolas"/>
              <a:cs typeface="Consolas"/>
            </a:endParaRPr>
          </a:p>
          <a:p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(</a:t>
            </a:r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y : { </a:t>
            </a:r>
            <a:r>
              <a:rPr lang="en-US" altLang="ja-JP" sz="2600" dirty="0" err="1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x:int</a:t>
            </a:r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list | sorted x }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) </a:t>
            </a:r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: </a:t>
            </a:r>
            <a:endParaRPr lang="en-US" altLang="ja-JP" sz="2600" dirty="0" smtClean="0">
              <a:solidFill>
                <a:schemeClr val="tx1"/>
              </a:solidFill>
              <a:effectLst>
                <a:glow>
                  <a:schemeClr val="tx1"/>
                </a:glow>
              </a:effectLst>
              <a:latin typeface="Consolas"/>
              <a:cs typeface="Consolas"/>
            </a:endParaRPr>
          </a:p>
          <a:p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{ </a:t>
            </a:r>
            <a:r>
              <a:rPr lang="en-US" altLang="ja-JP" sz="2600" dirty="0" err="1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x:int</a:t>
            </a:r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list | sorted x } =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</a:t>
            </a:r>
            <a:endParaRPr lang="en-US" altLang="ja-JP" sz="2600" dirty="0">
              <a:solidFill>
                <a:schemeClr val="tx1"/>
              </a:solidFill>
              <a:effectLst>
                <a:glow>
                  <a:schemeClr val="tx1"/>
                </a:glow>
              </a:effectLst>
              <a:latin typeface="Consolas"/>
              <a:cs typeface="Consolas"/>
            </a:endParaRPr>
          </a:p>
          <a:p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 match y with</a:t>
            </a:r>
          </a:p>
          <a:p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 | []      -&gt; []</a:t>
            </a:r>
          </a:p>
          <a:p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 | z::</a:t>
            </a:r>
            <a:r>
              <a:rPr lang="en-US" altLang="ja-JP" sz="2600" dirty="0" err="1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zs</a:t>
            </a:r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-&gt; </a:t>
            </a:r>
            <a:r>
              <a:rPr lang="en-US" altLang="ja-JP" sz="2600" dirty="0" err="1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zs</a:t>
            </a:r>
            <a:endParaRPr lang="ja-JP" altLang="en-US" sz="2600" dirty="0">
              <a:solidFill>
                <a:schemeClr val="tx1"/>
              </a:solidFill>
              <a:effectLst>
                <a:glow>
                  <a:schemeClr val="tx1"/>
                </a:glow>
              </a:effectLst>
              <a:latin typeface="Consolas"/>
              <a:cs typeface="Consola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5697"/>
            <a:ext cx="91440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Extrinsic </a:t>
            </a:r>
            <a:r>
              <a:rPr lang="en-US" altLang="ja-JP" dirty="0" smtClean="0"/>
              <a:t>style can worsen time complexity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2414361" y="3465260"/>
            <a:ext cx="6409243" cy="597700"/>
          </a:xfrm>
          <a:prstGeom prst="wedgeRoundRectCallout">
            <a:avLst>
              <a:gd name="adj1" fmla="val 27945"/>
              <a:gd name="adj2" fmla="val 48916"/>
              <a:gd name="adj3" fmla="val 16667"/>
            </a:avLst>
          </a:prstGeom>
          <a:solidFill>
            <a:schemeClr val="accent1">
              <a:lumMod val="75000"/>
            </a:schemeClr>
          </a:solidFill>
          <a:ln>
            <a:solidFill>
              <a:srgbClr val="3760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800" dirty="0" smtClean="0"/>
              <a:t>returns the tail of an argument list (if any)</a:t>
            </a:r>
          </a:p>
        </p:txBody>
      </p:sp>
      <p:sp>
        <p:nvSpPr>
          <p:cNvPr id="10" name="線吹き出し 1 (枠付き) 9"/>
          <p:cNvSpPr/>
          <p:nvPr/>
        </p:nvSpPr>
        <p:spPr>
          <a:xfrm>
            <a:off x="146502" y="4840696"/>
            <a:ext cx="8872073" cy="1213142"/>
          </a:xfrm>
          <a:prstGeom prst="borderCallout1">
            <a:avLst>
              <a:gd name="adj1" fmla="val 29360"/>
              <a:gd name="adj2" fmla="val 26228"/>
              <a:gd name="adj3" fmla="val -45406"/>
              <a:gd name="adj4" fmla="val 21626"/>
            </a:avLst>
          </a:prstGeom>
          <a:solidFill>
            <a:schemeClr val="accent2">
              <a:lumMod val="75000"/>
            </a:schemeClr>
          </a:solidFill>
          <a:ln w="76200" cmpd="sng">
            <a:solidFill>
              <a:schemeClr val="accent2">
                <a:lumMod val="7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3200" dirty="0" smtClean="0"/>
              <a:t>When </a:t>
            </a:r>
            <a:r>
              <a:rPr lang="en-US" altLang="ja-JP" sz="3200" i="1" dirty="0" smtClean="0"/>
              <a:t>sorted</a:t>
            </a:r>
            <a:r>
              <a:rPr lang="en-US" altLang="ja-JP" sz="3200" dirty="0" smtClean="0"/>
              <a:t> is checked dynamically, the asymptotic </a:t>
            </a:r>
            <a:r>
              <a:rPr lang="en-US" altLang="ja-JP" sz="3200" dirty="0"/>
              <a:t>time complexity turns out to be </a:t>
            </a:r>
            <a:r>
              <a:rPr lang="en-US" altLang="ja-JP" sz="3200" b="1" i="1" dirty="0"/>
              <a:t>O(length </a:t>
            </a:r>
            <a:r>
              <a:rPr lang="en-US" altLang="ja-JP" sz="3200" b="1" i="1" dirty="0" smtClean="0"/>
              <a:t>x)</a:t>
            </a:r>
            <a:endParaRPr lang="en-US" altLang="ja-JP" sz="3200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676578" y="3764700"/>
            <a:ext cx="471260" cy="453195"/>
          </a:xfrm>
          <a:prstGeom prst="rect">
            <a:avLst/>
          </a:prstGeom>
          <a:noFill/>
          <a:ln w="76200">
            <a:solidFill>
              <a:srgbClr val="9537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724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218139" y="2242228"/>
            <a:ext cx="8746565" cy="1709109"/>
          </a:xfrm>
          <a:prstGeom prst="roundRect">
            <a:avLst/>
          </a:prstGeom>
          <a:noFill/>
          <a:ln w="76200" cmpd="sng">
            <a:solidFill>
              <a:srgbClr val="3760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l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et tail </a:t>
            </a:r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(y : </a:t>
            </a:r>
            <a:r>
              <a:rPr lang="en-US" altLang="ja-JP" sz="2600" dirty="0" err="1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slist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) : </a:t>
            </a:r>
            <a:r>
              <a:rPr lang="en-US" altLang="ja-JP" sz="2600" dirty="0" err="1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slist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= match </a:t>
            </a:r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y with</a:t>
            </a:r>
          </a:p>
          <a:p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 | </a:t>
            </a:r>
            <a:r>
              <a:rPr lang="en-US" altLang="ja-JP" sz="2600" dirty="0" err="1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SNil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              </a:t>
            </a:r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-&gt; </a:t>
            </a:r>
            <a:r>
              <a:rPr lang="en-US" altLang="ja-JP" sz="2600" dirty="0" err="1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SNil</a:t>
            </a:r>
            <a:endParaRPr lang="en-US" altLang="ja-JP" sz="2600" dirty="0">
              <a:solidFill>
                <a:schemeClr val="tx1"/>
              </a:solidFill>
              <a:effectLst>
                <a:glow>
                  <a:schemeClr val="tx1"/>
                </a:glow>
              </a:effectLst>
              <a:latin typeface="Consolas"/>
              <a:cs typeface="Consolas"/>
            </a:endParaRPr>
          </a:p>
          <a:p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 | </a:t>
            </a:r>
            <a:r>
              <a:rPr lang="en-US" altLang="ja-JP" sz="2600" dirty="0" err="1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SCons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 (z, </a:t>
            </a:r>
            <a:r>
              <a:rPr lang="en-US" altLang="ja-JP" sz="2600" dirty="0" err="1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zs</a:t>
            </a:r>
            <a:r>
              <a:rPr lang="en-US" altLang="ja-JP" sz="2600" dirty="0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) </a:t>
            </a:r>
            <a:r>
              <a:rPr lang="en-US" altLang="ja-JP" sz="2600" dirty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-&gt; </a:t>
            </a:r>
            <a:r>
              <a:rPr lang="en-US" altLang="ja-JP" sz="2600" dirty="0" err="1" smtClean="0"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Consolas"/>
                <a:cs typeface="Consolas"/>
              </a:rPr>
              <a:t>zs</a:t>
            </a:r>
            <a:endParaRPr lang="ja-JP" altLang="en-US" sz="2600" dirty="0">
              <a:solidFill>
                <a:schemeClr val="tx1"/>
              </a:solidFill>
              <a:effectLst>
                <a:glow>
                  <a:schemeClr val="tx1"/>
                </a:glow>
              </a:effectLst>
              <a:latin typeface="Consolas"/>
              <a:cs typeface="Consola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5697"/>
            <a:ext cx="91440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Intrinsic style can preserve time complexity</a:t>
            </a:r>
            <a:endParaRPr kumimoji="1" lang="ja-JP" altLang="en-US" dirty="0"/>
          </a:p>
        </p:txBody>
      </p:sp>
      <p:sp>
        <p:nvSpPr>
          <p:cNvPr id="10" name="角丸四角形 9" title="Sorted Lists (Manifest Datatype ver.)"/>
          <p:cNvSpPr/>
          <p:nvPr/>
        </p:nvSpPr>
        <p:spPr>
          <a:xfrm>
            <a:off x="533041" y="4211545"/>
            <a:ext cx="8247802" cy="1959989"/>
          </a:xfrm>
          <a:prstGeom prst="roundRect">
            <a:avLst/>
          </a:prstGeom>
          <a:noFill/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type </a:t>
            </a:r>
            <a:r>
              <a:rPr lang="en-US" altLang="ja-JP" sz="2600" dirty="0" err="1">
                <a:solidFill>
                  <a:schemeClr val="tx1"/>
                </a:solidFill>
                <a:latin typeface="Consolas"/>
                <a:cs typeface="Consolas"/>
              </a:rPr>
              <a:t>slist</a:t>
            </a:r>
            <a:r>
              <a:rPr lang="en-US" altLang="ja-JP" sz="2600" dirty="0">
                <a:solidFill>
                  <a:schemeClr val="tx1"/>
                </a:solidFill>
                <a:latin typeface="Consolas"/>
                <a:cs typeface="Consolas"/>
              </a:rPr>
              <a:t> =</a:t>
            </a:r>
          </a:p>
          <a:p>
            <a:r>
              <a:rPr lang="ja-JP" altLang="en-US" sz="2600" dirty="0" smtClean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| </a:t>
            </a:r>
            <a:r>
              <a:rPr lang="en-US" altLang="ja-JP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SNil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  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of </a:t>
            </a:r>
            <a:r>
              <a:rPr lang="en-US" altLang="ja-JP" sz="2600" dirty="0">
                <a:solidFill>
                  <a:schemeClr val="tx1"/>
                </a:solidFill>
                <a:latin typeface="Consolas"/>
                <a:cs typeface="Consolas"/>
              </a:rPr>
              <a:t>unit</a:t>
            </a:r>
          </a:p>
          <a:p>
            <a:r>
              <a:rPr lang="en-US" altLang="ja-JP" sz="2600" dirty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| </a:t>
            </a:r>
            <a:r>
              <a:rPr lang="en-US" altLang="ja-JP" sz="2600" dirty="0" err="1">
                <a:solidFill>
                  <a:schemeClr val="tx1"/>
                </a:solidFill>
                <a:latin typeface="Consolas"/>
                <a:cs typeface="Consolas"/>
              </a:rPr>
              <a:t>SCons</a:t>
            </a:r>
            <a:r>
              <a:rPr lang="en-US" altLang="ja-JP" sz="2600" dirty="0">
                <a:solidFill>
                  <a:schemeClr val="tx1"/>
                </a:solidFill>
                <a:latin typeface="Consolas"/>
                <a:cs typeface="Consolas"/>
              </a:rPr>
              <a:t> of </a:t>
            </a:r>
            <a:r>
              <a:rPr lang="en-US" altLang="ja-JP" sz="2600" dirty="0" err="1">
                <a:solidFill>
                  <a:schemeClr val="tx1"/>
                </a:solidFill>
                <a:latin typeface="Consolas"/>
                <a:cs typeface="Consolas"/>
              </a:rPr>
              <a:t>x:int</a:t>
            </a:r>
            <a:r>
              <a:rPr lang="en-US" altLang="ja-JP" sz="2600" dirty="0">
                <a:solidFill>
                  <a:schemeClr val="tx1"/>
                </a:solidFill>
                <a:latin typeface="Consolas"/>
                <a:cs typeface="Consolas"/>
              </a:rPr>
              <a:t> * </a:t>
            </a:r>
            <a:endParaRPr lang="en-US" altLang="ja-JP" sz="2600" dirty="0" smtClean="0">
              <a:solidFill>
                <a:schemeClr val="tx1"/>
              </a:solidFill>
              <a:latin typeface="Consolas"/>
              <a:cs typeface="Consolas"/>
            </a:endParaRPr>
          </a:p>
          <a:p>
            <a:r>
              <a:rPr lang="en-US" altLang="ja-JP" sz="2600" dirty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{ </a:t>
            </a:r>
            <a:r>
              <a:rPr lang="en-US" altLang="ja-JP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xs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: </a:t>
            </a:r>
            <a:r>
              <a:rPr lang="en-US" altLang="ja-JP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slist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 | (nil </a:t>
            </a:r>
            <a:r>
              <a:rPr lang="en-US" altLang="ja-JP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xs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) or (x </a:t>
            </a:r>
            <a:r>
              <a:rPr lang="en-US" altLang="ja-JP" sz="2600" dirty="0">
                <a:solidFill>
                  <a:schemeClr val="tx1"/>
                </a:solidFill>
                <a:latin typeface="Consolas"/>
                <a:cs typeface="Consolas"/>
              </a:rPr>
              <a:t>&lt; head </a:t>
            </a:r>
            <a:r>
              <a:rPr lang="en-US" altLang="ja-JP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xs</a:t>
            </a:r>
            <a:r>
              <a:rPr lang="en-US" altLang="ja-JP" sz="2600" dirty="0" smtClean="0">
                <a:solidFill>
                  <a:schemeClr val="tx1"/>
                </a:solidFill>
                <a:latin typeface="Consolas"/>
                <a:cs typeface="Consolas"/>
              </a:rPr>
              <a:t>) }</a:t>
            </a:r>
            <a:endParaRPr lang="en-US" altLang="ja-JP" sz="2600" dirty="0">
              <a:solidFill>
                <a:schemeClr val="tx1"/>
              </a:solidFill>
              <a:latin typeface="Consolas"/>
              <a:cs typeface="Consolas"/>
            </a:endParaRPr>
          </a:p>
        </p:txBody>
      </p:sp>
      <p:sp>
        <p:nvSpPr>
          <p:cNvPr id="13" name="線吹き出し 1 (枠付き) 12"/>
          <p:cNvSpPr/>
          <p:nvPr/>
        </p:nvSpPr>
        <p:spPr>
          <a:xfrm>
            <a:off x="4280003" y="3308461"/>
            <a:ext cx="4684702" cy="1677750"/>
          </a:xfrm>
          <a:prstGeom prst="borderCallout1">
            <a:avLst>
              <a:gd name="adj1" fmla="val 74087"/>
              <a:gd name="adj2" fmla="val 10627"/>
              <a:gd name="adj3" fmla="val 2815"/>
              <a:gd name="adj4" fmla="val 7299"/>
            </a:avLst>
          </a:prstGeom>
          <a:solidFill>
            <a:srgbClr val="953735"/>
          </a:solidFill>
          <a:ln w="76200" cmpd="sng">
            <a:solidFill>
              <a:srgbClr val="953735"/>
            </a:solidFill>
            <a:tailEnd type="arrow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/>
              <a:t>The type of </a:t>
            </a:r>
            <a:r>
              <a:rPr lang="en-US" altLang="ja-JP" sz="3200" dirty="0" err="1"/>
              <a:t>zs</a:t>
            </a:r>
            <a:r>
              <a:rPr lang="en-US" altLang="ja-JP" sz="3200" dirty="0"/>
              <a:t> is </a:t>
            </a:r>
            <a:r>
              <a:rPr lang="en-US" altLang="ja-JP" sz="3200" dirty="0" err="1" smtClean="0"/>
              <a:t>slist</a:t>
            </a:r>
            <a:r>
              <a:rPr lang="en-US" altLang="ja-JP" sz="3200" dirty="0" smtClean="0"/>
              <a:t>,</a:t>
            </a:r>
            <a:endParaRPr lang="en-US" altLang="ja-JP" sz="1000" dirty="0"/>
          </a:p>
          <a:p>
            <a:pPr algn="ctr"/>
            <a:r>
              <a:rPr lang="en-US" altLang="ja-JP" sz="3200" dirty="0" smtClean="0"/>
              <a:t>so </a:t>
            </a:r>
            <a:r>
              <a:rPr lang="en-US" altLang="ja-JP" sz="3200" dirty="0"/>
              <a:t>the asymptotic time complexity is </a:t>
            </a:r>
            <a:r>
              <a:rPr lang="en-US" altLang="ja-JP" sz="3200" b="1" i="1" dirty="0"/>
              <a:t>O(1)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53309" y="5559334"/>
            <a:ext cx="1129258" cy="565160"/>
          </a:xfrm>
          <a:prstGeom prst="rect">
            <a:avLst/>
          </a:prstGeom>
          <a:noFill/>
          <a:ln w="76200">
            <a:solidFill>
              <a:srgbClr val="9537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Manifest Datatypes for Contracts. Taro Sekiyama et al.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18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60000"/>
            <a:lumOff val="40000"/>
          </a:schemeClr>
        </a:solidFill>
        <a:ln w="76200" cmpd="sng">
          <a:solidFill>
            <a:schemeClr val="tx2">
              <a:lumMod val="60000"/>
              <a:lumOff val="40000"/>
            </a:schemeClr>
          </a:solidFill>
          <a:tailEnd type="arrow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3200"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29560</TotalTime>
  <Words>3347</Words>
  <Application>Microsoft Macintosh PowerPoint</Application>
  <PresentationFormat>画面に合わせる (4:3)</PresentationFormat>
  <Paragraphs>501</Paragraphs>
  <Slides>42</Slides>
  <Notes>22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44" baseType="lpstr">
      <vt:lpstr>ホワイト</vt:lpstr>
      <vt:lpstr>数式</vt:lpstr>
      <vt:lpstr>Manifest Contracts for Datatypes</vt:lpstr>
      <vt:lpstr>Data structures</vt:lpstr>
      <vt:lpstr>Specifications for data structures</vt:lpstr>
      <vt:lpstr>Extrinsic style</vt:lpstr>
      <vt:lpstr>Intrinsic style</vt:lpstr>
      <vt:lpstr>Pros and cons of two styles as contracts</vt:lpstr>
      <vt:lpstr>Pros and cons of two styles</vt:lpstr>
      <vt:lpstr>Extrinsic style can worsen time complexity</vt:lpstr>
      <vt:lpstr>Intrinsic style can preserve time complexity</vt:lpstr>
      <vt:lpstr>Pros and cons of two styles</vt:lpstr>
      <vt:lpstr>Pros and cons of two styles</vt:lpstr>
      <vt:lpstr>Our ideas for better use of intrinsic style</vt:lpstr>
      <vt:lpstr>How do the ideas encourage use of intrinsic style?</vt:lpstr>
      <vt:lpstr>This Work</vt:lpstr>
      <vt:lpstr>Contents</vt:lpstr>
      <vt:lpstr>Software contracts</vt:lpstr>
      <vt:lpstr>Manifest contracts [Flanagan 2006; Greenberg et al. 2010]</vt:lpstr>
      <vt:lpstr>Manifest datatypes</vt:lpstr>
      <vt:lpstr>Contents</vt:lpstr>
      <vt:lpstr>Type conversion in manifest contracts</vt:lpstr>
      <vt:lpstr>Type conversion in manifest contracts</vt:lpstr>
      <vt:lpstr>Type conversion to sorted lists</vt:lpstr>
      <vt:lpstr>Type conversion to sorted lists</vt:lpstr>
      <vt:lpstr>Type conversion to sorted lists</vt:lpstr>
      <vt:lpstr>Type conversion to sorted lists</vt:lpstr>
      <vt:lpstr>Nontrivial example: list_containing0</vt:lpstr>
      <vt:lpstr>Formalization</vt:lpstr>
      <vt:lpstr>Contents</vt:lpstr>
      <vt:lpstr>Syntactic type translation</vt:lpstr>
      <vt:lpstr>Running example</vt:lpstr>
      <vt:lpstr>Ideas of translation</vt:lpstr>
      <vt:lpstr>Ideas of translation</vt:lpstr>
      <vt:lpstr>Ideas of translation</vt:lpstr>
      <vt:lpstr>Resulting datatype</vt:lpstr>
      <vt:lpstr>Formalization</vt:lpstr>
      <vt:lpstr>FAQ about translation</vt:lpstr>
      <vt:lpstr>In the paper …</vt:lpstr>
      <vt:lpstr>Related work (1)</vt:lpstr>
      <vt:lpstr>Related work (2)</vt:lpstr>
      <vt:lpstr>Future work</vt:lpstr>
      <vt:lpstr>Conclusion</vt:lpstr>
      <vt:lpstr>Thank you!</vt:lpstr>
    </vt:vector>
  </TitlesOfParts>
  <Company>Kyoto University Igarashi Lab.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Manifest Contracts for Datatypes</dc:title>
  <dc:creator>Taro Sekiyama</dc:creator>
  <cp:lastModifiedBy>Taro Sekiyama</cp:lastModifiedBy>
  <cp:revision>2374</cp:revision>
  <dcterms:created xsi:type="dcterms:W3CDTF">2014-12-20T06:51:31Z</dcterms:created>
  <dcterms:modified xsi:type="dcterms:W3CDTF">2015-05-18T05:09:14Z</dcterms:modified>
</cp:coreProperties>
</file>