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0"/>
  </p:notesMasterIdLst>
  <p:handoutMasterIdLst>
    <p:handoutMasterId r:id="rId71"/>
  </p:handoutMasterIdLst>
  <p:sldIdLst>
    <p:sldId id="256" r:id="rId2"/>
    <p:sldId id="496" r:id="rId3"/>
    <p:sldId id="598" r:id="rId4"/>
    <p:sldId id="599" r:id="rId5"/>
    <p:sldId id="600" r:id="rId6"/>
    <p:sldId id="601" r:id="rId7"/>
    <p:sldId id="602" r:id="rId8"/>
    <p:sldId id="604" r:id="rId9"/>
    <p:sldId id="504" r:id="rId10"/>
    <p:sldId id="595" r:id="rId11"/>
    <p:sldId id="605" r:id="rId12"/>
    <p:sldId id="606" r:id="rId13"/>
    <p:sldId id="607" r:id="rId14"/>
    <p:sldId id="557" r:id="rId15"/>
    <p:sldId id="608" r:id="rId16"/>
    <p:sldId id="594" r:id="rId17"/>
    <p:sldId id="609" r:id="rId18"/>
    <p:sldId id="568" r:id="rId19"/>
    <p:sldId id="610" r:id="rId20"/>
    <p:sldId id="617" r:id="rId21"/>
    <p:sldId id="569" r:id="rId22"/>
    <p:sldId id="567" r:id="rId23"/>
    <p:sldId id="575" r:id="rId24"/>
    <p:sldId id="576" r:id="rId25"/>
    <p:sldId id="573" r:id="rId26"/>
    <p:sldId id="571" r:id="rId27"/>
    <p:sldId id="612" r:id="rId28"/>
    <p:sldId id="593" r:id="rId29"/>
    <p:sldId id="591" r:id="rId30"/>
    <p:sldId id="615" r:id="rId31"/>
    <p:sldId id="616" r:id="rId32"/>
    <p:sldId id="552" r:id="rId33"/>
    <p:sldId id="582" r:id="rId34"/>
    <p:sldId id="583" r:id="rId35"/>
    <p:sldId id="584" r:id="rId36"/>
    <p:sldId id="585" r:id="rId37"/>
    <p:sldId id="586" r:id="rId38"/>
    <p:sldId id="587" r:id="rId39"/>
    <p:sldId id="588" r:id="rId40"/>
    <p:sldId id="589" r:id="rId41"/>
    <p:sldId id="590" r:id="rId42"/>
    <p:sldId id="577" r:id="rId43"/>
    <p:sldId id="566" r:id="rId44"/>
    <p:sldId id="553" r:id="rId45"/>
    <p:sldId id="507" r:id="rId46"/>
    <p:sldId id="509" r:id="rId47"/>
    <p:sldId id="510" r:id="rId48"/>
    <p:sldId id="511" r:id="rId49"/>
    <p:sldId id="539" r:id="rId50"/>
    <p:sldId id="512" r:id="rId51"/>
    <p:sldId id="540" r:id="rId52"/>
    <p:sldId id="513" r:id="rId53"/>
    <p:sldId id="515" r:id="rId54"/>
    <p:sldId id="514" r:id="rId55"/>
    <p:sldId id="518" r:id="rId56"/>
    <p:sldId id="516" r:id="rId57"/>
    <p:sldId id="519" r:id="rId58"/>
    <p:sldId id="520" r:id="rId59"/>
    <p:sldId id="528" r:id="rId60"/>
    <p:sldId id="527" r:id="rId61"/>
    <p:sldId id="531" r:id="rId62"/>
    <p:sldId id="532" r:id="rId63"/>
    <p:sldId id="533" r:id="rId64"/>
    <p:sldId id="534" r:id="rId65"/>
    <p:sldId id="529" r:id="rId66"/>
    <p:sldId id="526" r:id="rId67"/>
    <p:sldId id="535" r:id="rId68"/>
    <p:sldId id="578" r:id="rId69"/>
  </p:sldIdLst>
  <p:sldSz cx="12192000" cy="6858000"/>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827CC6F1-8220-E248-AA16-34C3682FD928}">
          <p14:sldIdLst>
            <p14:sldId id="256"/>
            <p14:sldId id="496"/>
            <p14:sldId id="598"/>
            <p14:sldId id="599"/>
            <p14:sldId id="600"/>
            <p14:sldId id="601"/>
            <p14:sldId id="602"/>
            <p14:sldId id="604"/>
            <p14:sldId id="504"/>
            <p14:sldId id="595"/>
            <p14:sldId id="605"/>
            <p14:sldId id="606"/>
            <p14:sldId id="607"/>
            <p14:sldId id="557"/>
            <p14:sldId id="608"/>
            <p14:sldId id="594"/>
            <p14:sldId id="609"/>
            <p14:sldId id="568"/>
            <p14:sldId id="610"/>
            <p14:sldId id="617"/>
            <p14:sldId id="569"/>
            <p14:sldId id="567"/>
            <p14:sldId id="575"/>
            <p14:sldId id="576"/>
            <p14:sldId id="573"/>
            <p14:sldId id="571"/>
            <p14:sldId id="612"/>
            <p14:sldId id="593"/>
            <p14:sldId id="591"/>
            <p14:sldId id="615"/>
            <p14:sldId id="616"/>
            <p14:sldId id="552"/>
            <p14:sldId id="582"/>
            <p14:sldId id="583"/>
            <p14:sldId id="584"/>
            <p14:sldId id="585"/>
            <p14:sldId id="586"/>
            <p14:sldId id="587"/>
            <p14:sldId id="588"/>
            <p14:sldId id="589"/>
            <p14:sldId id="590"/>
            <p14:sldId id="577"/>
            <p14:sldId id="566"/>
            <p14:sldId id="553"/>
            <p14:sldId id="507"/>
            <p14:sldId id="509"/>
            <p14:sldId id="510"/>
            <p14:sldId id="511"/>
            <p14:sldId id="539"/>
            <p14:sldId id="512"/>
            <p14:sldId id="540"/>
            <p14:sldId id="513"/>
            <p14:sldId id="515"/>
            <p14:sldId id="514"/>
            <p14:sldId id="518"/>
            <p14:sldId id="516"/>
            <p14:sldId id="519"/>
            <p14:sldId id="520"/>
            <p14:sldId id="528"/>
            <p14:sldId id="527"/>
            <p14:sldId id="531"/>
            <p14:sldId id="532"/>
            <p14:sldId id="533"/>
            <p14:sldId id="534"/>
            <p14:sldId id="529"/>
            <p14:sldId id="526"/>
            <p14:sldId id="535"/>
            <p14:sldId id="57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clrMru>
    <a:srgbClr val="EFF0B6"/>
    <a:srgbClr val="FFFC00"/>
    <a:srgbClr val="99FFFF"/>
    <a:srgbClr val="CC3333"/>
    <a:srgbClr val="FF3333"/>
    <a:srgbClr val="009999"/>
    <a:srgbClr val="CCCC66"/>
    <a:srgbClr val="006666"/>
    <a:srgbClr val="FBFF7B"/>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スタイル/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956" autoAdjust="0"/>
    <p:restoredTop sz="82253" autoAdjust="0"/>
  </p:normalViewPr>
  <p:slideViewPr>
    <p:cSldViewPr snapToGrid="0" snapToObjects="1">
      <p:cViewPr>
        <p:scale>
          <a:sx n="89" d="100"/>
          <a:sy n="89" d="100"/>
        </p:scale>
        <p:origin x="-160" y="144"/>
      </p:cViewPr>
      <p:guideLst>
        <p:guide orient="horz" pos="2160"/>
        <p:guide pos="3840"/>
      </p:guideLst>
    </p:cSldViewPr>
  </p:slideViewPr>
  <p:outlineViewPr>
    <p:cViewPr>
      <p:scale>
        <a:sx n="33" d="100"/>
        <a:sy n="33" d="100"/>
      </p:scale>
      <p:origin x="0" y="10752"/>
    </p:cViewPr>
  </p:outlineViewPr>
  <p:notesTextViewPr>
    <p:cViewPr>
      <p:scale>
        <a:sx n="100" d="100"/>
        <a:sy n="100" d="100"/>
      </p:scale>
      <p:origin x="0" y="0"/>
    </p:cViewPr>
  </p:notesTextViewPr>
  <p:notesViewPr>
    <p:cSldViewPr snapToGrid="0" snapToObjects="1">
      <p:cViewPr varScale="1">
        <p:scale>
          <a:sx n="85" d="100"/>
          <a:sy n="85" d="100"/>
        </p:scale>
        <p:origin x="3928" y="16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notesMaster" Target="notesMasters/notesMaster1.xml"/><Relationship Id="rId71" Type="http://schemas.openxmlformats.org/officeDocument/2006/relationships/handoutMaster" Target="handoutMasters/handoutMaster1.xml"/><Relationship Id="rId72" Type="http://schemas.openxmlformats.org/officeDocument/2006/relationships/presProps" Target="pres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viewProps" Target="viewProps.xml"/><Relationship Id="rId74" Type="http://schemas.openxmlformats.org/officeDocument/2006/relationships/theme" Target="theme/theme1.xml"/><Relationship Id="rId75" Type="http://schemas.openxmlformats.org/officeDocument/2006/relationships/tableStyles" Target="tableStyle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B7AF124-983C-954C-A6E6-C03A0DF7EEA5}" type="datetimeFigureOut">
              <a:rPr kumimoji="1" lang="ja-JP" altLang="en-US" smtClean="0"/>
              <a:t>2017/1/17</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FF50586-9ECC-924A-9F42-3D6A51B888B3}" type="slidenum">
              <a:rPr kumimoji="1" lang="ja-JP" altLang="en-US" smtClean="0"/>
              <a:t>‹#›</a:t>
            </a:fld>
            <a:endParaRPr kumimoji="1" lang="ja-JP" altLang="en-US"/>
          </a:p>
        </p:txBody>
      </p:sp>
    </p:spTree>
    <p:extLst>
      <p:ext uri="{BB962C8B-B14F-4D97-AF65-F5344CB8AC3E}">
        <p14:creationId xmlns:p14="http://schemas.microsoft.com/office/powerpoint/2010/main" val="40525087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488D83-EC79-064D-81E7-92E9B318D1C9}" type="datetimeFigureOut">
              <a:rPr kumimoji="1" lang="ja-JP" altLang="en-US" smtClean="0"/>
              <a:t>2017/1/17</a:t>
            </a:fld>
            <a:endParaRPr kumimoji="1" lang="ja-JP" altLang="en-US"/>
          </a:p>
        </p:txBody>
      </p:sp>
      <p:sp>
        <p:nvSpPr>
          <p:cNvPr id="4" name="スライド イメージ プレースホルダー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15C84B-EB7D-104C-B7EA-4D704D652FA7}" type="slidenum">
              <a:rPr kumimoji="1" lang="ja-JP" altLang="en-US" smtClean="0"/>
              <a:t>‹#›</a:t>
            </a:fld>
            <a:endParaRPr kumimoji="1" lang="ja-JP" altLang="en-US"/>
          </a:p>
        </p:txBody>
      </p:sp>
    </p:spTree>
    <p:extLst>
      <p:ext uri="{BB962C8B-B14F-4D97-AF65-F5344CB8AC3E}">
        <p14:creationId xmlns:p14="http://schemas.microsoft.com/office/powerpoint/2010/main" val="780490154"/>
      </p:ext>
    </p:extLst>
  </p:cSld>
  <p:clrMap bg1="lt1" tx1="dk1" bg2="lt2" tx2="dk2" accent1="accent1" accent2="accent2" accent3="accent3" accent4="accent4" accent5="accent5" accent6="accent6" hlink="hlink" folHlink="folHlink"/>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15C84B-EB7D-104C-B7EA-4D704D652FA7}" type="slidenum">
              <a:rPr kumimoji="1" lang="ja-JP" altLang="en-US" smtClean="0"/>
              <a:t>1</a:t>
            </a:fld>
            <a:endParaRPr kumimoji="1" lang="ja-JP" altLang="en-US"/>
          </a:p>
        </p:txBody>
      </p:sp>
    </p:spTree>
    <p:extLst>
      <p:ext uri="{BB962C8B-B14F-4D97-AF65-F5344CB8AC3E}">
        <p14:creationId xmlns:p14="http://schemas.microsoft.com/office/powerpoint/2010/main" val="27857830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This rule supposes the assignment may</a:t>
            </a:r>
            <a:r>
              <a:rPr lang="en-US" baseline="0" dirty="0" smtClean="0"/>
              <a:t> invalidate precondition.</a:t>
            </a:r>
          </a:p>
        </p:txBody>
      </p:sp>
      <p:sp>
        <p:nvSpPr>
          <p:cNvPr id="4" name="Slide Number Placeholder 3"/>
          <p:cNvSpPr>
            <a:spLocks noGrp="1"/>
          </p:cNvSpPr>
          <p:nvPr>
            <p:ph type="sldNum" sz="quarter" idx="10"/>
          </p:nvPr>
        </p:nvSpPr>
        <p:spPr/>
        <p:txBody>
          <a:bodyPr/>
          <a:lstStyle/>
          <a:p>
            <a:fld id="{DF15C84B-EB7D-104C-B7EA-4D704D652FA7}" type="slidenum">
              <a:rPr kumimoji="1" lang="ja-JP" altLang="en-US" smtClean="0"/>
              <a:t>21</a:t>
            </a:fld>
            <a:endParaRPr kumimoji="1" lang="ja-JP" altLang="en-US"/>
          </a:p>
        </p:txBody>
      </p:sp>
    </p:spTree>
    <p:extLst>
      <p:ext uri="{BB962C8B-B14F-4D97-AF65-F5344CB8AC3E}">
        <p14:creationId xmlns:p14="http://schemas.microsoft.com/office/powerpoint/2010/main" val="6132809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second important rule is for sequence</a:t>
            </a:r>
          </a:p>
          <a:p>
            <a:r>
              <a:rPr lang="en-US" dirty="0" smtClean="0"/>
              <a:t>This rule means that postcondition of the</a:t>
            </a:r>
            <a:r>
              <a:rPr lang="en-US" baseline="0" dirty="0" smtClean="0"/>
              <a:t> last expression matches with that of the whole program</a:t>
            </a:r>
          </a:p>
          <a:p>
            <a:r>
              <a:rPr lang="en-US" baseline="0" dirty="0" smtClean="0"/>
              <a:t>Let me see how this rule solves the problematic example.</a:t>
            </a:r>
          </a:p>
          <a:p>
            <a:r>
              <a:rPr lang="en-US" baseline="0" dirty="0" smtClean="0"/>
              <a:t>Now, create and add functions are given these Hoare types.</a:t>
            </a:r>
          </a:p>
          <a:p>
            <a:r>
              <a:rPr lang="en-US" baseline="0" dirty="0" smtClean="0"/>
              <a:t>Using this rule, the type of the program results in this, where the postcondition is the same as the postcondition of add function, and it doesn’t say that the returned set is empty.  So, the problem is solved.</a:t>
            </a:r>
            <a:endParaRPr lang="en-US" dirty="0"/>
          </a:p>
        </p:txBody>
      </p:sp>
      <p:sp>
        <p:nvSpPr>
          <p:cNvPr id="4" name="Slide Number Placeholder 3"/>
          <p:cNvSpPr>
            <a:spLocks noGrp="1"/>
          </p:cNvSpPr>
          <p:nvPr>
            <p:ph type="sldNum" sz="quarter" idx="10"/>
          </p:nvPr>
        </p:nvSpPr>
        <p:spPr/>
        <p:txBody>
          <a:bodyPr/>
          <a:lstStyle/>
          <a:p>
            <a:fld id="{DF15C84B-EB7D-104C-B7EA-4D704D652FA7}" type="slidenum">
              <a:rPr kumimoji="1" lang="ja-JP" altLang="en-US" smtClean="0"/>
              <a:t>22</a:t>
            </a:fld>
            <a:endParaRPr kumimoji="1" lang="ja-JP" altLang="en-US"/>
          </a:p>
        </p:txBody>
      </p:sp>
    </p:spTree>
    <p:extLst>
      <p:ext uri="{BB962C8B-B14F-4D97-AF65-F5344CB8AC3E}">
        <p14:creationId xmlns:p14="http://schemas.microsoft.com/office/powerpoint/2010/main" val="8869518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Move the note to the last</a:t>
            </a:r>
            <a:endParaRPr lang="en-US" dirty="0"/>
          </a:p>
        </p:txBody>
      </p:sp>
      <p:sp>
        <p:nvSpPr>
          <p:cNvPr id="4" name="Slide Number Placeholder 3"/>
          <p:cNvSpPr>
            <a:spLocks noGrp="1"/>
          </p:cNvSpPr>
          <p:nvPr>
            <p:ph type="sldNum" sz="quarter" idx="10"/>
          </p:nvPr>
        </p:nvSpPr>
        <p:spPr/>
        <p:txBody>
          <a:bodyPr/>
          <a:lstStyle/>
          <a:p>
            <a:fld id="{DF15C84B-EB7D-104C-B7EA-4D704D652FA7}" type="slidenum">
              <a:rPr kumimoji="1" lang="ja-JP" altLang="en-US" smtClean="0"/>
              <a:t>24</a:t>
            </a:fld>
            <a:endParaRPr kumimoji="1" lang="ja-JP" altLang="en-US"/>
          </a:p>
        </p:txBody>
      </p:sp>
    </p:spTree>
    <p:extLst>
      <p:ext uri="{BB962C8B-B14F-4D97-AF65-F5344CB8AC3E}">
        <p14:creationId xmlns:p14="http://schemas.microsoft.com/office/powerpoint/2010/main" val="11999296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ja-JP" altLang="en-US" dirty="0" smtClean="0"/>
              <a:t>説明を練る</a:t>
            </a:r>
            <a:endParaRPr lang="en-US" altLang="ja-JP" dirty="0" smtClean="0"/>
          </a:p>
          <a:p>
            <a:r>
              <a:rPr lang="en-US" dirty="0" smtClean="0"/>
              <a:t>Refine the title</a:t>
            </a:r>
            <a:endParaRPr lang="en-US" dirty="0"/>
          </a:p>
        </p:txBody>
      </p:sp>
      <p:sp>
        <p:nvSpPr>
          <p:cNvPr id="4" name="Slide Number Placeholder 3"/>
          <p:cNvSpPr>
            <a:spLocks noGrp="1"/>
          </p:cNvSpPr>
          <p:nvPr>
            <p:ph type="sldNum" sz="quarter" idx="10"/>
          </p:nvPr>
        </p:nvSpPr>
        <p:spPr/>
        <p:txBody>
          <a:bodyPr/>
          <a:lstStyle/>
          <a:p>
            <a:fld id="{DF15C84B-EB7D-104C-B7EA-4D704D652FA7}" type="slidenum">
              <a:rPr kumimoji="1" lang="ja-JP" altLang="en-US" smtClean="0"/>
              <a:t>26</a:t>
            </a:fld>
            <a:endParaRPr kumimoji="1" lang="ja-JP" altLang="en-US"/>
          </a:p>
        </p:txBody>
      </p:sp>
    </p:spTree>
    <p:extLst>
      <p:ext uri="{BB962C8B-B14F-4D97-AF65-F5344CB8AC3E}">
        <p14:creationId xmlns:p14="http://schemas.microsoft.com/office/powerpoint/2010/main" val="6033745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Spea</a:t>
            </a:r>
            <a:r>
              <a:rPr lang="en-US" baseline="0" dirty="0" smtClean="0"/>
              <a:t>k “naïve extension is unsound”</a:t>
            </a:r>
          </a:p>
          <a:p>
            <a:r>
              <a:rPr lang="en-US" baseline="0" dirty="0" smtClean="0"/>
              <a:t>“We use Hoare types to design sound calculus”</a:t>
            </a:r>
          </a:p>
          <a:p>
            <a:endParaRPr lang="en-US" dirty="0"/>
          </a:p>
        </p:txBody>
      </p:sp>
      <p:sp>
        <p:nvSpPr>
          <p:cNvPr id="4" name="Slide Number Placeholder 3"/>
          <p:cNvSpPr>
            <a:spLocks noGrp="1"/>
          </p:cNvSpPr>
          <p:nvPr>
            <p:ph type="sldNum" sz="quarter" idx="10"/>
          </p:nvPr>
        </p:nvSpPr>
        <p:spPr/>
        <p:txBody>
          <a:bodyPr/>
          <a:lstStyle/>
          <a:p>
            <a:fld id="{DF15C84B-EB7D-104C-B7EA-4D704D652FA7}" type="slidenum">
              <a:rPr kumimoji="1" lang="ja-JP" altLang="en-US" smtClean="0"/>
              <a:t>32</a:t>
            </a:fld>
            <a:endParaRPr kumimoji="1" lang="ja-JP" altLang="en-US"/>
          </a:p>
        </p:txBody>
      </p:sp>
    </p:spTree>
    <p:extLst>
      <p:ext uri="{BB962C8B-B14F-4D97-AF65-F5344CB8AC3E}">
        <p14:creationId xmlns:p14="http://schemas.microsoft.com/office/powerpoint/2010/main" val="13780106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15C84B-EB7D-104C-B7EA-4D704D652FA7}" type="slidenum">
              <a:rPr kumimoji="1" lang="ja-JP" altLang="en-US" smtClean="0"/>
              <a:t>33</a:t>
            </a:fld>
            <a:endParaRPr kumimoji="1" lang="ja-JP" altLang="en-US"/>
          </a:p>
        </p:txBody>
      </p:sp>
    </p:spTree>
    <p:extLst>
      <p:ext uri="{BB962C8B-B14F-4D97-AF65-F5344CB8AC3E}">
        <p14:creationId xmlns:p14="http://schemas.microsoft.com/office/powerpoint/2010/main" val="13694049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15C84B-EB7D-104C-B7EA-4D704D652FA7}" type="slidenum">
              <a:rPr kumimoji="1" lang="ja-JP" altLang="en-US" smtClean="0"/>
              <a:t>35</a:t>
            </a:fld>
            <a:endParaRPr kumimoji="1" lang="ja-JP" altLang="en-US"/>
          </a:p>
        </p:txBody>
      </p:sp>
    </p:spTree>
    <p:extLst>
      <p:ext uri="{BB962C8B-B14F-4D97-AF65-F5344CB8AC3E}">
        <p14:creationId xmlns:p14="http://schemas.microsoft.com/office/powerpoint/2010/main" val="17539024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15C84B-EB7D-104C-B7EA-4D704D652FA7}" type="slidenum">
              <a:rPr kumimoji="1" lang="ja-JP" altLang="en-US" smtClean="0"/>
              <a:t>40</a:t>
            </a:fld>
            <a:endParaRPr kumimoji="1" lang="ja-JP" altLang="en-US"/>
          </a:p>
        </p:txBody>
      </p:sp>
    </p:spTree>
    <p:extLst>
      <p:ext uri="{BB962C8B-B14F-4D97-AF65-F5344CB8AC3E}">
        <p14:creationId xmlns:p14="http://schemas.microsoft.com/office/powerpoint/2010/main" val="12380185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15C84B-EB7D-104C-B7EA-4D704D652FA7}" type="slidenum">
              <a:rPr kumimoji="1" lang="ja-JP" altLang="en-US" smtClean="0"/>
              <a:t>41</a:t>
            </a:fld>
            <a:endParaRPr kumimoji="1" lang="ja-JP" altLang="en-US"/>
          </a:p>
        </p:txBody>
      </p:sp>
    </p:spTree>
    <p:extLst>
      <p:ext uri="{BB962C8B-B14F-4D97-AF65-F5344CB8AC3E}">
        <p14:creationId xmlns:p14="http://schemas.microsoft.com/office/powerpoint/2010/main" val="11519888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ja-JP" altLang="en-US" dirty="0" smtClean="0"/>
              <a:t>例を書く</a:t>
            </a:r>
            <a:endParaRPr lang="en-US" dirty="0"/>
          </a:p>
        </p:txBody>
      </p:sp>
      <p:sp>
        <p:nvSpPr>
          <p:cNvPr id="4" name="Slide Number Placeholder 3"/>
          <p:cNvSpPr>
            <a:spLocks noGrp="1"/>
          </p:cNvSpPr>
          <p:nvPr>
            <p:ph type="sldNum" sz="quarter" idx="10"/>
          </p:nvPr>
        </p:nvSpPr>
        <p:spPr/>
        <p:txBody>
          <a:bodyPr/>
          <a:lstStyle/>
          <a:p>
            <a:fld id="{DF15C84B-EB7D-104C-B7EA-4D704D652FA7}" type="slidenum">
              <a:rPr kumimoji="1" lang="ja-JP" altLang="en-US" smtClean="0"/>
              <a:t>45</a:t>
            </a:fld>
            <a:endParaRPr kumimoji="1" lang="ja-JP" altLang="en-US"/>
          </a:p>
        </p:txBody>
      </p:sp>
    </p:spTree>
    <p:extLst>
      <p:ext uri="{BB962C8B-B14F-4D97-AF65-F5344CB8AC3E}">
        <p14:creationId xmlns:p14="http://schemas.microsoft.com/office/powerpoint/2010/main" val="8704782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15C84B-EB7D-104C-B7EA-4D704D652FA7}" type="slidenum">
              <a:rPr kumimoji="1" lang="ja-JP" altLang="en-US" smtClean="0"/>
              <a:t>2</a:t>
            </a:fld>
            <a:endParaRPr kumimoji="1" lang="ja-JP" altLang="en-US"/>
          </a:p>
        </p:txBody>
      </p:sp>
    </p:spTree>
    <p:extLst>
      <p:ext uri="{BB962C8B-B14F-4D97-AF65-F5344CB8AC3E}">
        <p14:creationId xmlns:p14="http://schemas.microsoft.com/office/powerpoint/2010/main" val="3530341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Show program of Hoare type</a:t>
            </a:r>
            <a:endParaRPr lang="en-US" dirty="0"/>
          </a:p>
        </p:txBody>
      </p:sp>
      <p:sp>
        <p:nvSpPr>
          <p:cNvPr id="4" name="Slide Number Placeholder 3"/>
          <p:cNvSpPr>
            <a:spLocks noGrp="1"/>
          </p:cNvSpPr>
          <p:nvPr>
            <p:ph type="sldNum" sz="quarter" idx="10"/>
          </p:nvPr>
        </p:nvSpPr>
        <p:spPr/>
        <p:txBody>
          <a:bodyPr/>
          <a:lstStyle/>
          <a:p>
            <a:fld id="{DF15C84B-EB7D-104C-B7EA-4D704D652FA7}" type="slidenum">
              <a:rPr kumimoji="1" lang="ja-JP" altLang="en-US" smtClean="0"/>
              <a:t>50</a:t>
            </a:fld>
            <a:endParaRPr kumimoji="1" lang="ja-JP" altLang="en-US"/>
          </a:p>
        </p:txBody>
      </p:sp>
    </p:spTree>
    <p:extLst>
      <p:ext uri="{BB962C8B-B14F-4D97-AF65-F5344CB8AC3E}">
        <p14:creationId xmlns:p14="http://schemas.microsoft.com/office/powerpoint/2010/main" val="18740478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ja-JP" altLang="en-US" dirty="0" smtClean="0"/>
              <a:t>差分の説明</a:t>
            </a:r>
            <a:endParaRPr lang="en-US" dirty="0"/>
          </a:p>
        </p:txBody>
      </p:sp>
      <p:sp>
        <p:nvSpPr>
          <p:cNvPr id="4" name="Slide Number Placeholder 3"/>
          <p:cNvSpPr>
            <a:spLocks noGrp="1"/>
          </p:cNvSpPr>
          <p:nvPr>
            <p:ph type="sldNum" sz="quarter" idx="10"/>
          </p:nvPr>
        </p:nvSpPr>
        <p:spPr/>
        <p:txBody>
          <a:bodyPr/>
          <a:lstStyle/>
          <a:p>
            <a:fld id="{DF15C84B-EB7D-104C-B7EA-4D704D652FA7}" type="slidenum">
              <a:rPr kumimoji="1" lang="ja-JP" altLang="en-US" smtClean="0"/>
              <a:t>52</a:t>
            </a:fld>
            <a:endParaRPr kumimoji="1" lang="ja-JP" altLang="en-US"/>
          </a:p>
        </p:txBody>
      </p:sp>
    </p:spTree>
    <p:extLst>
      <p:ext uri="{BB962C8B-B14F-4D97-AF65-F5344CB8AC3E}">
        <p14:creationId xmlns:p14="http://schemas.microsoft.com/office/powerpoint/2010/main" val="18147527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E1 is assumed as </a:t>
            </a:r>
            <a:r>
              <a:rPr lang="en-US" dirty="0" err="1" smtClean="0"/>
              <a:t>precond</a:t>
            </a:r>
            <a:r>
              <a:rPr lang="en-US" dirty="0" smtClean="0"/>
              <a:t>.</a:t>
            </a:r>
            <a:endParaRPr lang="en-US" dirty="0"/>
          </a:p>
        </p:txBody>
      </p:sp>
      <p:sp>
        <p:nvSpPr>
          <p:cNvPr id="4" name="Slide Number Placeholder 3"/>
          <p:cNvSpPr>
            <a:spLocks noGrp="1"/>
          </p:cNvSpPr>
          <p:nvPr>
            <p:ph type="sldNum" sz="quarter" idx="10"/>
          </p:nvPr>
        </p:nvSpPr>
        <p:spPr/>
        <p:txBody>
          <a:bodyPr/>
          <a:lstStyle/>
          <a:p>
            <a:fld id="{DF15C84B-EB7D-104C-B7EA-4D704D652FA7}" type="slidenum">
              <a:rPr kumimoji="1" lang="ja-JP" altLang="en-US" smtClean="0"/>
              <a:t>57</a:t>
            </a:fld>
            <a:endParaRPr kumimoji="1" lang="ja-JP" altLang="en-US"/>
          </a:p>
        </p:txBody>
      </p:sp>
    </p:spTree>
    <p:extLst>
      <p:ext uri="{BB962C8B-B14F-4D97-AF65-F5344CB8AC3E}">
        <p14:creationId xmlns:p14="http://schemas.microsoft.com/office/powerpoint/2010/main" val="4510362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a:t>
            </a:r>
            <a:r>
              <a:rPr lang="en-US" baseline="0" dirty="0" smtClean="0"/>
              <a:t> a more practical example, let me show a functional set module of positive numbers.</a:t>
            </a:r>
          </a:p>
          <a:p>
            <a:r>
              <a:rPr lang="en-US" baseline="0" dirty="0" smtClean="0"/>
              <a:t>This ML-like module provides three functions: creation of a set, membership check, and addition to a set.</a:t>
            </a:r>
          </a:p>
          <a:p>
            <a:r>
              <a:rPr lang="en-US" baseline="0" dirty="0" smtClean="0"/>
              <a:t>To represent members in a set are positive, I use </a:t>
            </a:r>
            <a:r>
              <a:rPr lang="en-US" baseline="0" dirty="0" err="1" smtClean="0"/>
              <a:t>Pos</a:t>
            </a:r>
            <a:r>
              <a:rPr lang="en-US" baseline="0" dirty="0" smtClean="0"/>
              <a:t> in this example.</a:t>
            </a:r>
          </a:p>
          <a:p>
            <a:pPr algn="just"/>
            <a:r>
              <a:rPr lang="en-US" baseline="0" dirty="0" smtClean="0"/>
              <a:t>The program below firstly creates a empty set and checks x is a member of set s, and, if so, x-1 is added to s</a:t>
            </a:r>
          </a:p>
          <a:p>
            <a:pPr algn="just"/>
            <a:r>
              <a:rPr lang="en-US" baseline="0" dirty="0" smtClean="0"/>
              <a:t>From the interface of set module, there are two contract checks. The first is that x is positive and the second is x-1 is positive.</a:t>
            </a:r>
          </a:p>
          <a:p>
            <a:pPr algn="just"/>
            <a:r>
              <a:rPr lang="en-US" baseline="0" dirty="0" smtClean="0"/>
              <a:t>To check these contracts, three approaches have been studied so far.</a:t>
            </a:r>
          </a:p>
          <a:p>
            <a:pPr algn="just"/>
            <a:endParaRPr lang="en-US" baseline="0" dirty="0" smtClean="0"/>
          </a:p>
        </p:txBody>
      </p:sp>
      <p:sp>
        <p:nvSpPr>
          <p:cNvPr id="4" name="Slide Number Placeholder 3"/>
          <p:cNvSpPr>
            <a:spLocks noGrp="1"/>
          </p:cNvSpPr>
          <p:nvPr>
            <p:ph type="sldNum" sz="quarter" idx="10"/>
          </p:nvPr>
        </p:nvSpPr>
        <p:spPr/>
        <p:txBody>
          <a:bodyPr/>
          <a:lstStyle/>
          <a:p>
            <a:fld id="{DF15C84B-EB7D-104C-B7EA-4D704D652FA7}" type="slidenum">
              <a:rPr kumimoji="1" lang="ja-JP" altLang="en-US" smtClean="0"/>
              <a:t>3</a:t>
            </a:fld>
            <a:endParaRPr kumimoji="1" lang="ja-JP" altLang="en-US"/>
          </a:p>
        </p:txBody>
      </p:sp>
    </p:spTree>
    <p:extLst>
      <p:ext uri="{BB962C8B-B14F-4D97-AF65-F5344CB8AC3E}">
        <p14:creationId xmlns:p14="http://schemas.microsoft.com/office/powerpoint/2010/main" val="13327270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first is static verification.  With this, both contracts are checked statically.</a:t>
            </a:r>
          </a:p>
          <a:p>
            <a:endParaRPr lang="en-US" dirty="0"/>
          </a:p>
        </p:txBody>
      </p:sp>
      <p:sp>
        <p:nvSpPr>
          <p:cNvPr id="4" name="Slide Number Placeholder 3"/>
          <p:cNvSpPr>
            <a:spLocks noGrp="1"/>
          </p:cNvSpPr>
          <p:nvPr>
            <p:ph type="sldNum" sz="quarter" idx="10"/>
          </p:nvPr>
        </p:nvSpPr>
        <p:spPr/>
        <p:txBody>
          <a:bodyPr/>
          <a:lstStyle/>
          <a:p>
            <a:fld id="{DF15C84B-EB7D-104C-B7EA-4D704D652FA7}" type="slidenum">
              <a:rPr kumimoji="1" lang="ja-JP" altLang="en-US" smtClean="0"/>
              <a:t>4</a:t>
            </a:fld>
            <a:endParaRPr kumimoji="1" lang="ja-JP" altLang="en-US"/>
          </a:p>
        </p:txBody>
      </p:sp>
    </p:spTree>
    <p:extLst>
      <p:ext uri="{BB962C8B-B14F-4D97-AF65-F5344CB8AC3E}">
        <p14:creationId xmlns:p14="http://schemas.microsoft.com/office/powerpoint/2010/main" val="10782956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second is dynamic</a:t>
            </a:r>
            <a:r>
              <a:rPr lang="en-US" baseline="0" dirty="0" smtClean="0"/>
              <a:t> verification.  In this approach, they are checked at run time.</a:t>
            </a:r>
            <a:endParaRPr lang="en-US" dirty="0"/>
          </a:p>
        </p:txBody>
      </p:sp>
      <p:sp>
        <p:nvSpPr>
          <p:cNvPr id="4" name="Slide Number Placeholder 3"/>
          <p:cNvSpPr>
            <a:spLocks noGrp="1"/>
          </p:cNvSpPr>
          <p:nvPr>
            <p:ph type="sldNum" sz="quarter" idx="10"/>
          </p:nvPr>
        </p:nvSpPr>
        <p:spPr/>
        <p:txBody>
          <a:bodyPr/>
          <a:lstStyle/>
          <a:p>
            <a:fld id="{DF15C84B-EB7D-104C-B7EA-4D704D652FA7}" type="slidenum">
              <a:rPr kumimoji="1" lang="ja-JP" altLang="en-US" smtClean="0"/>
              <a:t>5</a:t>
            </a:fld>
            <a:endParaRPr kumimoji="1" lang="ja-JP" altLang="en-US"/>
          </a:p>
        </p:txBody>
      </p:sp>
    </p:spTree>
    <p:extLst>
      <p:ext uri="{BB962C8B-B14F-4D97-AF65-F5344CB8AC3E}">
        <p14:creationId xmlns:p14="http://schemas.microsoft.com/office/powerpoint/2010/main" val="16496790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third approach is hybrid verification, which combines static and dynamic verification.</a:t>
            </a:r>
            <a:endParaRPr lang="en-US" dirty="0" smtClean="0"/>
          </a:p>
          <a:p>
            <a:r>
              <a:rPr lang="en-US" dirty="0" smtClean="0"/>
              <a:t>For example, suppose that we can check</a:t>
            </a:r>
            <a:r>
              <a:rPr lang="en-US" baseline="0" dirty="0" smtClean="0"/>
              <a:t> the first contract but cannot check the second statically.</a:t>
            </a:r>
          </a:p>
          <a:p>
            <a:r>
              <a:rPr lang="en-US" baseline="0" dirty="0" smtClean="0"/>
              <a:t>Then, hybrid verification allows us to check the second at run time</a:t>
            </a:r>
            <a:endParaRPr lang="en-US" dirty="0"/>
          </a:p>
        </p:txBody>
      </p:sp>
      <p:sp>
        <p:nvSpPr>
          <p:cNvPr id="4" name="Slide Number Placeholder 3"/>
          <p:cNvSpPr>
            <a:spLocks noGrp="1"/>
          </p:cNvSpPr>
          <p:nvPr>
            <p:ph type="sldNum" sz="quarter" idx="10"/>
          </p:nvPr>
        </p:nvSpPr>
        <p:spPr/>
        <p:txBody>
          <a:bodyPr/>
          <a:lstStyle/>
          <a:p>
            <a:fld id="{DF15C84B-EB7D-104C-B7EA-4D704D652FA7}" type="slidenum">
              <a:rPr kumimoji="1" lang="ja-JP" altLang="en-US" smtClean="0"/>
              <a:t>6</a:t>
            </a:fld>
            <a:endParaRPr kumimoji="1" lang="ja-JP" altLang="en-US"/>
          </a:p>
        </p:txBody>
      </p:sp>
    </p:spTree>
    <p:extLst>
      <p:ext uri="{BB962C8B-B14F-4D97-AF65-F5344CB8AC3E}">
        <p14:creationId xmlns:p14="http://schemas.microsoft.com/office/powerpoint/2010/main" val="17647597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15C84B-EB7D-104C-B7EA-4D704D652FA7}" type="slidenum">
              <a:rPr kumimoji="1" lang="ja-JP" altLang="en-US" smtClean="0"/>
              <a:t>7</a:t>
            </a:fld>
            <a:endParaRPr kumimoji="1" lang="ja-JP" altLang="en-US"/>
          </a:p>
        </p:txBody>
      </p:sp>
    </p:spTree>
    <p:extLst>
      <p:ext uri="{BB962C8B-B14F-4D97-AF65-F5344CB8AC3E}">
        <p14:creationId xmlns:p14="http://schemas.microsoft.com/office/powerpoint/2010/main" val="1480280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15C84B-EB7D-104C-B7EA-4D704D652FA7}" type="slidenum">
              <a:rPr kumimoji="1" lang="ja-JP" altLang="en-US" smtClean="0"/>
              <a:t>14</a:t>
            </a:fld>
            <a:endParaRPr kumimoji="1" lang="ja-JP" altLang="en-US"/>
          </a:p>
        </p:txBody>
      </p:sp>
    </p:spTree>
    <p:extLst>
      <p:ext uri="{BB962C8B-B14F-4D97-AF65-F5344CB8AC3E}">
        <p14:creationId xmlns:p14="http://schemas.microsoft.com/office/powerpoint/2010/main" val="10417503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Let</a:t>
            </a:r>
            <a:r>
              <a:rPr lang="en-US" baseline="0" dirty="0" smtClean="0"/>
              <a:t> me a program example using Hoare types.</a:t>
            </a:r>
          </a:p>
          <a:p>
            <a:r>
              <a:rPr lang="en-US" baseline="0" dirty="0" smtClean="0"/>
              <a:t>In this program, create function is given a Hoare type, where the precondition means create function assumes nothing and the postcondition means it returns the empty set</a:t>
            </a:r>
          </a:p>
          <a:p>
            <a:endParaRPr lang="en-US" baseline="0" dirty="0" smtClean="0"/>
          </a:p>
          <a:p>
            <a:r>
              <a:rPr lang="en-US" baseline="0" dirty="0" smtClean="0"/>
              <a:t>Nest example is remove function.</a:t>
            </a:r>
          </a:p>
          <a:p>
            <a:r>
              <a:rPr lang="en-US" baseline="0" dirty="0" smtClean="0"/>
              <a:t>The Hoare type given to remove means that it assumes given set contains given </a:t>
            </a:r>
            <a:r>
              <a:rPr lang="en-US" baseline="0" dirty="0" err="1" smtClean="0"/>
              <a:t>integeer</a:t>
            </a:r>
            <a:r>
              <a:rPr lang="en-US" baseline="0" dirty="0" smtClean="0"/>
              <a:t> </a:t>
            </a:r>
            <a:r>
              <a:rPr lang="en-US" baseline="0" smtClean="0"/>
              <a:t>and after the call it ensures given integer is removed from the given set.</a:t>
            </a:r>
            <a:endParaRPr lang="en-US" dirty="0"/>
          </a:p>
        </p:txBody>
      </p:sp>
      <p:sp>
        <p:nvSpPr>
          <p:cNvPr id="4" name="Slide Number Placeholder 3"/>
          <p:cNvSpPr>
            <a:spLocks noGrp="1"/>
          </p:cNvSpPr>
          <p:nvPr>
            <p:ph type="sldNum" sz="quarter" idx="10"/>
          </p:nvPr>
        </p:nvSpPr>
        <p:spPr/>
        <p:txBody>
          <a:bodyPr/>
          <a:lstStyle/>
          <a:p>
            <a:fld id="{DF15C84B-EB7D-104C-B7EA-4D704D652FA7}" type="slidenum">
              <a:rPr kumimoji="1" lang="ja-JP" altLang="en-US" smtClean="0"/>
              <a:t>18</a:t>
            </a:fld>
            <a:endParaRPr kumimoji="1" lang="ja-JP" altLang="en-US"/>
          </a:p>
        </p:txBody>
      </p:sp>
    </p:spTree>
    <p:extLst>
      <p:ext uri="{BB962C8B-B14F-4D97-AF65-F5344CB8AC3E}">
        <p14:creationId xmlns:p14="http://schemas.microsoft.com/office/powerpoint/2010/main" val="447300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30"/>
            <a:ext cx="103632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4250E8F-FF47-9E48-885C-5D8AF4BEB784}" type="datetime1">
              <a:rPr kumimoji="1" lang="en-US" altLang="ja-JP" smtClean="0"/>
              <a:t>1/17/17</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POPL'17</a:t>
            </a:r>
            <a:endParaRPr kumimoji="1" lang="ja-JP" altLang="en-US"/>
          </a:p>
        </p:txBody>
      </p:sp>
      <p:sp>
        <p:nvSpPr>
          <p:cNvPr id="6" name="スライド番号プレースホルダー 5"/>
          <p:cNvSpPr>
            <a:spLocks noGrp="1"/>
          </p:cNvSpPr>
          <p:nvPr>
            <p:ph type="sldNum" sz="quarter" idx="12"/>
          </p:nvPr>
        </p:nvSpPr>
        <p:spPr/>
        <p:txBody>
          <a:bodyPr/>
          <a:lstStyle/>
          <a:p>
            <a:fld id="{09349E47-A5BC-7F4E-83AA-C534E58E3742}" type="slidenum">
              <a:rPr kumimoji="1" lang="ja-JP" altLang="en-US" smtClean="0"/>
              <a:t>‹#›</a:t>
            </a:fld>
            <a:endParaRPr kumimoji="1" lang="ja-JP" altLang="en-US"/>
          </a:p>
        </p:txBody>
      </p:sp>
    </p:spTree>
    <p:extLst>
      <p:ext uri="{BB962C8B-B14F-4D97-AF65-F5344CB8AC3E}">
        <p14:creationId xmlns:p14="http://schemas.microsoft.com/office/powerpoint/2010/main" val="279577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2ADC937-1791-5542-AB1F-A9C8095DAA20}" type="datetime1">
              <a:rPr kumimoji="1" lang="en-US" altLang="ja-JP" smtClean="0"/>
              <a:t>1/17/17</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POPL'17</a:t>
            </a:r>
            <a:endParaRPr kumimoji="1" lang="ja-JP" altLang="en-US"/>
          </a:p>
        </p:txBody>
      </p:sp>
      <p:sp>
        <p:nvSpPr>
          <p:cNvPr id="6" name="スライド番号プレースホルダー 5"/>
          <p:cNvSpPr>
            <a:spLocks noGrp="1"/>
          </p:cNvSpPr>
          <p:nvPr>
            <p:ph type="sldNum" sz="quarter" idx="12"/>
          </p:nvPr>
        </p:nvSpPr>
        <p:spPr/>
        <p:txBody>
          <a:bodyPr/>
          <a:lstStyle/>
          <a:p>
            <a:fld id="{09349E47-A5BC-7F4E-83AA-C534E58E3742}" type="slidenum">
              <a:rPr kumimoji="1" lang="ja-JP" altLang="en-US" smtClean="0"/>
              <a:t>‹#›</a:t>
            </a:fld>
            <a:endParaRPr kumimoji="1" lang="ja-JP" altLang="en-US"/>
          </a:p>
        </p:txBody>
      </p:sp>
    </p:spTree>
    <p:extLst>
      <p:ext uri="{BB962C8B-B14F-4D97-AF65-F5344CB8AC3E}">
        <p14:creationId xmlns:p14="http://schemas.microsoft.com/office/powerpoint/2010/main" val="1320940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43"/>
            <a:ext cx="27432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09600" y="274643"/>
            <a:ext cx="80264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9D460ED-264F-7A41-A9D7-84C8C3ED25D5}" type="datetime1">
              <a:rPr kumimoji="1" lang="en-US" altLang="ja-JP" smtClean="0"/>
              <a:t>1/17/17</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POPL'17</a:t>
            </a:r>
            <a:endParaRPr kumimoji="1" lang="ja-JP" altLang="en-US"/>
          </a:p>
        </p:txBody>
      </p:sp>
      <p:sp>
        <p:nvSpPr>
          <p:cNvPr id="6" name="スライド番号プレースホルダー 5"/>
          <p:cNvSpPr>
            <a:spLocks noGrp="1"/>
          </p:cNvSpPr>
          <p:nvPr>
            <p:ph type="sldNum" sz="quarter" idx="12"/>
          </p:nvPr>
        </p:nvSpPr>
        <p:spPr/>
        <p:txBody>
          <a:bodyPr/>
          <a:lstStyle/>
          <a:p>
            <a:fld id="{09349E47-A5BC-7F4E-83AA-C534E58E3742}" type="slidenum">
              <a:rPr kumimoji="1" lang="ja-JP" altLang="en-US" smtClean="0"/>
              <a:t>‹#›</a:t>
            </a:fld>
            <a:endParaRPr kumimoji="1" lang="ja-JP" altLang="en-US"/>
          </a:p>
        </p:txBody>
      </p:sp>
    </p:spTree>
    <p:extLst>
      <p:ext uri="{BB962C8B-B14F-4D97-AF65-F5344CB8AC3E}">
        <p14:creationId xmlns:p14="http://schemas.microsoft.com/office/powerpoint/2010/main" val="2968472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298833" y="131206"/>
            <a:ext cx="11558487" cy="1143000"/>
          </a:xfrm>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8833" y="1353178"/>
            <a:ext cx="11558487" cy="4868328"/>
          </a:xfrm>
        </p:spPr>
        <p:txBody>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POPL'17</a:t>
            </a:r>
            <a:endParaRPr kumimoji="1" lang="ja-JP" altLang="en-US"/>
          </a:p>
        </p:txBody>
      </p:sp>
      <p:sp>
        <p:nvSpPr>
          <p:cNvPr id="6" name="スライド番号プレースホルダー 5"/>
          <p:cNvSpPr>
            <a:spLocks noGrp="1"/>
          </p:cNvSpPr>
          <p:nvPr>
            <p:ph type="sldNum" sz="quarter" idx="12"/>
          </p:nvPr>
        </p:nvSpPr>
        <p:spPr/>
        <p:txBody>
          <a:bodyPr/>
          <a:lstStyle/>
          <a:p>
            <a:fld id="{09349E47-A5BC-7F4E-83AA-C534E58E3742}" type="slidenum">
              <a:rPr kumimoji="1" lang="ja-JP" altLang="en-US" smtClean="0"/>
              <a:t>‹#›</a:t>
            </a:fld>
            <a:endParaRPr kumimoji="1" lang="ja-JP" altLang="en-US"/>
          </a:p>
        </p:txBody>
      </p:sp>
    </p:spTree>
    <p:extLst>
      <p:ext uri="{BB962C8B-B14F-4D97-AF65-F5344CB8AC3E}">
        <p14:creationId xmlns:p14="http://schemas.microsoft.com/office/powerpoint/2010/main" val="188027565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5"/>
            <a:ext cx="103632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09151C9-6E05-F149-B73B-B98F57396A84}" type="datetime1">
              <a:rPr kumimoji="1" lang="en-US" altLang="ja-JP" smtClean="0"/>
              <a:t>1/17/17</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POPL'17</a:t>
            </a:r>
            <a:endParaRPr kumimoji="1" lang="ja-JP" altLang="en-US"/>
          </a:p>
        </p:txBody>
      </p:sp>
      <p:sp>
        <p:nvSpPr>
          <p:cNvPr id="6" name="スライド番号プレースホルダー 5"/>
          <p:cNvSpPr>
            <a:spLocks noGrp="1"/>
          </p:cNvSpPr>
          <p:nvPr>
            <p:ph type="sldNum" sz="quarter" idx="12"/>
          </p:nvPr>
        </p:nvSpPr>
        <p:spPr/>
        <p:txBody>
          <a:bodyPr/>
          <a:lstStyle/>
          <a:p>
            <a:fld id="{09349E47-A5BC-7F4E-83AA-C534E58E3742}" type="slidenum">
              <a:rPr kumimoji="1" lang="ja-JP" altLang="en-US" smtClean="0"/>
              <a:t>‹#›</a:t>
            </a:fld>
            <a:endParaRPr kumimoji="1" lang="ja-JP" altLang="en-US"/>
          </a:p>
        </p:txBody>
      </p:sp>
    </p:spTree>
    <p:extLst>
      <p:ext uri="{BB962C8B-B14F-4D97-AF65-F5344CB8AC3E}">
        <p14:creationId xmlns:p14="http://schemas.microsoft.com/office/powerpoint/2010/main" val="3636849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09600" y="160020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97600" y="160020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5586A7E-A8F1-2147-A7BC-3407A049F702}" type="datetime1">
              <a:rPr kumimoji="1" lang="en-US" altLang="ja-JP" smtClean="0"/>
              <a:t>1/17/17</a:t>
            </a:fld>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POPL'17</a:t>
            </a:r>
            <a:endParaRPr kumimoji="1" lang="ja-JP" altLang="en-US"/>
          </a:p>
        </p:txBody>
      </p:sp>
      <p:sp>
        <p:nvSpPr>
          <p:cNvPr id="7" name="スライド番号プレースホルダー 6"/>
          <p:cNvSpPr>
            <a:spLocks noGrp="1"/>
          </p:cNvSpPr>
          <p:nvPr>
            <p:ph type="sldNum" sz="quarter" idx="12"/>
          </p:nvPr>
        </p:nvSpPr>
        <p:spPr/>
        <p:txBody>
          <a:bodyPr/>
          <a:lstStyle/>
          <a:p>
            <a:fld id="{09349E47-A5BC-7F4E-83AA-C534E58E3742}" type="slidenum">
              <a:rPr kumimoji="1" lang="ja-JP" altLang="en-US" smtClean="0"/>
              <a:t>‹#›</a:t>
            </a:fld>
            <a:endParaRPr kumimoji="1" lang="ja-JP" altLang="en-US"/>
          </a:p>
        </p:txBody>
      </p:sp>
    </p:spTree>
    <p:extLst>
      <p:ext uri="{BB962C8B-B14F-4D97-AF65-F5344CB8AC3E}">
        <p14:creationId xmlns:p14="http://schemas.microsoft.com/office/powerpoint/2010/main" val="3091001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93370"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12554EB-BE12-5444-82A3-E04366814C8C}" type="datetime1">
              <a:rPr kumimoji="1" lang="en-US" altLang="ja-JP" smtClean="0"/>
              <a:t>1/17/17</a:t>
            </a:fld>
            <a:endParaRPr kumimoji="1" lang="ja-JP" altLang="en-US"/>
          </a:p>
        </p:txBody>
      </p:sp>
      <p:sp>
        <p:nvSpPr>
          <p:cNvPr id="8" name="フッター プレースホルダー 7"/>
          <p:cNvSpPr>
            <a:spLocks noGrp="1"/>
          </p:cNvSpPr>
          <p:nvPr>
            <p:ph type="ftr" sz="quarter" idx="11"/>
          </p:nvPr>
        </p:nvSpPr>
        <p:spPr/>
        <p:txBody>
          <a:bodyPr/>
          <a:lstStyle/>
          <a:p>
            <a:r>
              <a:rPr kumimoji="1" lang="en-US" altLang="ja-JP" smtClean="0"/>
              <a:t>POPL'17</a:t>
            </a:r>
            <a:endParaRPr kumimoji="1" lang="ja-JP" altLang="en-US"/>
          </a:p>
        </p:txBody>
      </p:sp>
      <p:sp>
        <p:nvSpPr>
          <p:cNvPr id="9" name="スライド番号プレースホルダー 8"/>
          <p:cNvSpPr>
            <a:spLocks noGrp="1"/>
          </p:cNvSpPr>
          <p:nvPr>
            <p:ph type="sldNum" sz="quarter" idx="12"/>
          </p:nvPr>
        </p:nvSpPr>
        <p:spPr/>
        <p:txBody>
          <a:bodyPr/>
          <a:lstStyle/>
          <a:p>
            <a:fld id="{09349E47-A5BC-7F4E-83AA-C534E58E3742}" type="slidenum">
              <a:rPr kumimoji="1" lang="ja-JP" altLang="en-US" smtClean="0"/>
              <a:t>‹#›</a:t>
            </a:fld>
            <a:endParaRPr kumimoji="1" lang="ja-JP" altLang="en-US"/>
          </a:p>
        </p:txBody>
      </p:sp>
    </p:spTree>
    <p:extLst>
      <p:ext uri="{BB962C8B-B14F-4D97-AF65-F5344CB8AC3E}">
        <p14:creationId xmlns:p14="http://schemas.microsoft.com/office/powerpoint/2010/main" val="59283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2F7FD51-742F-F942-AA07-EE4FEB84EDDF}" type="datetime1">
              <a:rPr kumimoji="1" lang="en-US" altLang="ja-JP" smtClean="0"/>
              <a:t>1/17/17</a:t>
            </a:fld>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POPL'17</a:t>
            </a:r>
            <a:endParaRPr kumimoji="1" lang="ja-JP" altLang="en-US"/>
          </a:p>
        </p:txBody>
      </p:sp>
      <p:sp>
        <p:nvSpPr>
          <p:cNvPr id="5" name="スライド番号プレースホルダー 4"/>
          <p:cNvSpPr>
            <a:spLocks noGrp="1"/>
          </p:cNvSpPr>
          <p:nvPr>
            <p:ph type="sldNum" sz="quarter" idx="12"/>
          </p:nvPr>
        </p:nvSpPr>
        <p:spPr/>
        <p:txBody>
          <a:bodyPr/>
          <a:lstStyle/>
          <a:p>
            <a:fld id="{09349E47-A5BC-7F4E-83AA-C534E58E3742}" type="slidenum">
              <a:rPr kumimoji="1" lang="ja-JP" altLang="en-US" smtClean="0"/>
              <a:t>‹#›</a:t>
            </a:fld>
            <a:endParaRPr kumimoji="1" lang="ja-JP" altLang="en-US"/>
          </a:p>
        </p:txBody>
      </p:sp>
    </p:spTree>
    <p:extLst>
      <p:ext uri="{BB962C8B-B14F-4D97-AF65-F5344CB8AC3E}">
        <p14:creationId xmlns:p14="http://schemas.microsoft.com/office/powerpoint/2010/main" val="3674808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BE1C31F-67F0-0243-B232-8A5BC1C5998B}" type="datetime1">
              <a:rPr kumimoji="1" lang="en-US" altLang="ja-JP" smtClean="0"/>
              <a:t>1/17/17</a:t>
            </a:fld>
            <a:endParaRPr kumimoji="1" lang="ja-JP" altLang="en-US"/>
          </a:p>
        </p:txBody>
      </p:sp>
      <p:sp>
        <p:nvSpPr>
          <p:cNvPr id="3" name="フッター プレースホルダー 2"/>
          <p:cNvSpPr>
            <a:spLocks noGrp="1"/>
          </p:cNvSpPr>
          <p:nvPr>
            <p:ph type="ftr" sz="quarter" idx="11"/>
          </p:nvPr>
        </p:nvSpPr>
        <p:spPr/>
        <p:txBody>
          <a:bodyPr/>
          <a:lstStyle/>
          <a:p>
            <a:r>
              <a:rPr kumimoji="1" lang="en-US" altLang="ja-JP" smtClean="0"/>
              <a:t>POPL'17</a:t>
            </a:r>
            <a:endParaRPr kumimoji="1" lang="ja-JP" altLang="en-US"/>
          </a:p>
        </p:txBody>
      </p:sp>
      <p:sp>
        <p:nvSpPr>
          <p:cNvPr id="4" name="スライド番号プレースホルダー 3"/>
          <p:cNvSpPr>
            <a:spLocks noGrp="1"/>
          </p:cNvSpPr>
          <p:nvPr>
            <p:ph type="sldNum" sz="quarter" idx="12"/>
          </p:nvPr>
        </p:nvSpPr>
        <p:spPr/>
        <p:txBody>
          <a:bodyPr/>
          <a:lstStyle/>
          <a:p>
            <a:fld id="{09349E47-A5BC-7F4E-83AA-C534E58E3742}" type="slidenum">
              <a:rPr kumimoji="1" lang="ja-JP" altLang="en-US" smtClean="0"/>
              <a:t>‹#›</a:t>
            </a:fld>
            <a:endParaRPr kumimoji="1" lang="ja-JP" altLang="en-US"/>
          </a:p>
        </p:txBody>
      </p:sp>
    </p:spTree>
    <p:extLst>
      <p:ext uri="{BB962C8B-B14F-4D97-AF65-F5344CB8AC3E}">
        <p14:creationId xmlns:p14="http://schemas.microsoft.com/office/powerpoint/2010/main" val="1737199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3" y="273050"/>
            <a:ext cx="4011084"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766733" y="27305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A7CB42F-23AE-2D4D-B487-DFEAB5C6BCBC}" type="datetime1">
              <a:rPr kumimoji="1" lang="en-US" altLang="ja-JP" smtClean="0"/>
              <a:t>1/17/17</a:t>
            </a:fld>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POPL'17</a:t>
            </a:r>
            <a:endParaRPr kumimoji="1" lang="ja-JP" altLang="en-US"/>
          </a:p>
        </p:txBody>
      </p:sp>
      <p:sp>
        <p:nvSpPr>
          <p:cNvPr id="7" name="スライド番号プレースホルダー 6"/>
          <p:cNvSpPr>
            <a:spLocks noGrp="1"/>
          </p:cNvSpPr>
          <p:nvPr>
            <p:ph type="sldNum" sz="quarter" idx="12"/>
          </p:nvPr>
        </p:nvSpPr>
        <p:spPr/>
        <p:txBody>
          <a:bodyPr/>
          <a:lstStyle/>
          <a:p>
            <a:fld id="{09349E47-A5BC-7F4E-83AA-C534E58E3742}" type="slidenum">
              <a:rPr kumimoji="1" lang="ja-JP" altLang="en-US" smtClean="0"/>
              <a:t>‹#›</a:t>
            </a:fld>
            <a:endParaRPr kumimoji="1" lang="ja-JP" altLang="en-US"/>
          </a:p>
        </p:txBody>
      </p:sp>
    </p:spTree>
    <p:extLst>
      <p:ext uri="{BB962C8B-B14F-4D97-AF65-F5344CB8AC3E}">
        <p14:creationId xmlns:p14="http://schemas.microsoft.com/office/powerpoint/2010/main" val="497220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C6FE09E-DA03-DD49-8622-0654F5AF209F}" type="datetime1">
              <a:rPr kumimoji="1" lang="en-US" altLang="ja-JP" smtClean="0"/>
              <a:t>1/17/17</a:t>
            </a:fld>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POPL'17</a:t>
            </a:r>
            <a:endParaRPr kumimoji="1" lang="ja-JP" altLang="en-US"/>
          </a:p>
        </p:txBody>
      </p:sp>
      <p:sp>
        <p:nvSpPr>
          <p:cNvPr id="7" name="スライド番号プレースホルダー 6"/>
          <p:cNvSpPr>
            <a:spLocks noGrp="1"/>
          </p:cNvSpPr>
          <p:nvPr>
            <p:ph type="sldNum" sz="quarter" idx="12"/>
          </p:nvPr>
        </p:nvSpPr>
        <p:spPr/>
        <p:txBody>
          <a:bodyPr/>
          <a:lstStyle/>
          <a:p>
            <a:fld id="{09349E47-A5BC-7F4E-83AA-C534E58E3742}" type="slidenum">
              <a:rPr kumimoji="1" lang="ja-JP" altLang="en-US" smtClean="0"/>
              <a:t>‹#›</a:t>
            </a:fld>
            <a:endParaRPr kumimoji="1" lang="ja-JP" altLang="en-US"/>
          </a:p>
        </p:txBody>
      </p:sp>
    </p:spTree>
    <p:extLst>
      <p:ext uri="{BB962C8B-B14F-4D97-AF65-F5344CB8AC3E}">
        <p14:creationId xmlns:p14="http://schemas.microsoft.com/office/powerpoint/2010/main" val="116840022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27108" y="131206"/>
            <a:ext cx="11678021" cy="1143000"/>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227108" y="1349194"/>
            <a:ext cx="11678021" cy="4836454"/>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2"/>
          </p:nvPr>
        </p:nvSpPr>
        <p:spPr>
          <a:xfrm>
            <a:off x="609600" y="6481858"/>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395178-05CA-3442-A1CA-DCB898B81955}" type="datetime1">
              <a:rPr kumimoji="1" lang="en-US" altLang="ja-JP" smtClean="0"/>
              <a:t>1/17/17</a:t>
            </a:fld>
            <a:endParaRPr kumimoji="1" lang="ja-JP" altLang="en-US"/>
          </a:p>
        </p:txBody>
      </p:sp>
      <p:sp>
        <p:nvSpPr>
          <p:cNvPr id="5" name="フッター プレースホルダー 4"/>
          <p:cNvSpPr>
            <a:spLocks noGrp="1"/>
          </p:cNvSpPr>
          <p:nvPr>
            <p:ph type="ftr" sz="quarter" idx="3"/>
          </p:nvPr>
        </p:nvSpPr>
        <p:spPr>
          <a:xfrm>
            <a:off x="4165600" y="6481858"/>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smtClean="0"/>
              <a:t>POPL'17</a:t>
            </a:r>
            <a:endParaRPr kumimoji="1" lang="ja-JP" altLang="en-US"/>
          </a:p>
        </p:txBody>
      </p:sp>
      <p:sp>
        <p:nvSpPr>
          <p:cNvPr id="6" name="スライド番号プレースホルダー 5"/>
          <p:cNvSpPr>
            <a:spLocks noGrp="1"/>
          </p:cNvSpPr>
          <p:nvPr>
            <p:ph type="sldNum" sz="quarter" idx="4"/>
          </p:nvPr>
        </p:nvSpPr>
        <p:spPr>
          <a:xfrm>
            <a:off x="8737600" y="6481858"/>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349E47-A5BC-7F4E-83AA-C534E58E3742}" type="slidenum">
              <a:rPr kumimoji="1" lang="ja-JP" altLang="en-US" smtClean="0"/>
              <a:t>‹#›</a:t>
            </a:fld>
            <a:endParaRPr kumimoji="1" lang="ja-JP" altLang="en-US"/>
          </a:p>
        </p:txBody>
      </p:sp>
    </p:spTree>
    <p:extLst>
      <p:ext uri="{BB962C8B-B14F-4D97-AF65-F5344CB8AC3E}">
        <p14:creationId xmlns:p14="http://schemas.microsoft.com/office/powerpoint/2010/main" val="3605833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l" defTabSz="457200" rtl="0" eaLnBrk="1" latinLnBrk="0" hangingPunct="1">
        <a:spcBef>
          <a:spcPct val="0"/>
        </a:spcBef>
        <a:buNone/>
        <a:defRPr kumimoji="1" sz="4400" b="1" i="0" kern="1200">
          <a:solidFill>
            <a:srgbClr val="215968"/>
          </a:solidFill>
          <a:latin typeface="Chalkboard"/>
          <a:ea typeface="+mj-ea"/>
          <a:cs typeface="Chalkboard"/>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Chalkboard"/>
          <a:ea typeface="+mn-ea"/>
          <a:cs typeface="Chalkboard"/>
        </a:defRPr>
      </a:lvl1pPr>
      <a:lvl2pPr marL="742950" indent="-285750" algn="l" defTabSz="457200" rtl="0" eaLnBrk="1" latinLnBrk="0" hangingPunct="1">
        <a:spcBef>
          <a:spcPct val="20000"/>
        </a:spcBef>
        <a:buFont typeface="Arial"/>
        <a:buChar char="–"/>
        <a:defRPr kumimoji="1" sz="2800" kern="1200">
          <a:solidFill>
            <a:schemeClr val="tx1"/>
          </a:solidFill>
          <a:latin typeface="Chalkboard"/>
          <a:ea typeface="+mn-ea"/>
          <a:cs typeface="Chalkboard"/>
        </a:defRPr>
      </a:lvl2pPr>
      <a:lvl3pPr marL="1143000" indent="-228600" algn="l" defTabSz="457200" rtl="0" eaLnBrk="1" latinLnBrk="0" hangingPunct="1">
        <a:spcBef>
          <a:spcPct val="20000"/>
        </a:spcBef>
        <a:buFont typeface="Arial"/>
        <a:buChar char="•"/>
        <a:defRPr kumimoji="1" sz="2800" kern="1200">
          <a:solidFill>
            <a:schemeClr val="tx1"/>
          </a:solidFill>
          <a:latin typeface="Chalkboard"/>
          <a:ea typeface="+mn-ea"/>
          <a:cs typeface="Chalkboard"/>
        </a:defRPr>
      </a:lvl3pPr>
      <a:lvl4pPr marL="1600200" indent="-228600" algn="l" defTabSz="457200" rtl="0" eaLnBrk="1" latinLnBrk="0" hangingPunct="1">
        <a:spcBef>
          <a:spcPct val="20000"/>
        </a:spcBef>
        <a:buFont typeface="Arial"/>
        <a:buChar char="–"/>
        <a:defRPr kumimoji="1" sz="2800" kern="1200">
          <a:solidFill>
            <a:schemeClr val="tx1"/>
          </a:solidFill>
          <a:latin typeface="Chalkboard"/>
          <a:ea typeface="+mn-ea"/>
          <a:cs typeface="Chalkboard"/>
        </a:defRPr>
      </a:lvl4pPr>
      <a:lvl5pPr marL="2057400" indent="-228600" algn="l" defTabSz="457200" rtl="0" eaLnBrk="1" latinLnBrk="0" hangingPunct="1">
        <a:spcBef>
          <a:spcPct val="20000"/>
        </a:spcBef>
        <a:buFont typeface="Arial"/>
        <a:buChar char="»"/>
        <a:defRPr kumimoji="1" sz="2800" kern="1200">
          <a:solidFill>
            <a:schemeClr val="tx1"/>
          </a:solidFill>
          <a:latin typeface="Chalkboard"/>
          <a:ea typeface="+mn-ea"/>
          <a:cs typeface="Chalkboard"/>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 Id="rId3" Type="http://schemas.openxmlformats.org/officeDocument/2006/relationships/image" Target="../media/image5.png"/></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209800" y="1235834"/>
            <a:ext cx="7772400" cy="1470025"/>
          </a:xfrm>
        </p:spPr>
        <p:txBody>
          <a:bodyPr>
            <a:normAutofit/>
          </a:bodyPr>
          <a:lstStyle/>
          <a:p>
            <a:r>
              <a:rPr kumimoji="1" lang="en-US" altLang="ja-JP" dirty="0" smtClean="0"/>
              <a:t>Stateful Manifest Contracts</a:t>
            </a:r>
            <a:endParaRPr kumimoji="1" lang="ja-JP" altLang="en-US" dirty="0"/>
          </a:p>
        </p:txBody>
      </p:sp>
      <p:sp>
        <p:nvSpPr>
          <p:cNvPr id="5" name="サブタイトル 2"/>
          <p:cNvSpPr txBox="1">
            <a:spLocks/>
          </p:cNvSpPr>
          <p:nvPr/>
        </p:nvSpPr>
        <p:spPr>
          <a:xfrm>
            <a:off x="1804952" y="3682930"/>
            <a:ext cx="4291048" cy="1015054"/>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Lucida Console"/>
                <a:ea typeface="+mn-ea"/>
                <a:cs typeface="Lucida Console"/>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Lucida Console"/>
                <a:ea typeface="+mn-ea"/>
                <a:cs typeface="Lucida Console"/>
              </a:defRPr>
            </a:lvl2pPr>
            <a:lvl3pPr marL="914400" indent="0" algn="ctr" defTabSz="457200" rtl="0" eaLnBrk="1" latinLnBrk="0" hangingPunct="1">
              <a:spcBef>
                <a:spcPct val="20000"/>
              </a:spcBef>
              <a:buFont typeface="Arial"/>
              <a:buNone/>
              <a:defRPr kumimoji="1" sz="2800" kern="1200">
                <a:solidFill>
                  <a:schemeClr val="tx1">
                    <a:tint val="75000"/>
                  </a:schemeClr>
                </a:solidFill>
                <a:latin typeface="Lucida Console"/>
                <a:ea typeface="+mn-ea"/>
                <a:cs typeface="Lucida Console"/>
              </a:defRPr>
            </a:lvl3pPr>
            <a:lvl4pPr marL="1371600" indent="0" algn="ctr" defTabSz="457200" rtl="0" eaLnBrk="1" latinLnBrk="0" hangingPunct="1">
              <a:spcBef>
                <a:spcPct val="20000"/>
              </a:spcBef>
              <a:buFont typeface="Arial"/>
              <a:buNone/>
              <a:defRPr kumimoji="1" sz="2800" kern="1200">
                <a:solidFill>
                  <a:schemeClr val="tx1">
                    <a:tint val="75000"/>
                  </a:schemeClr>
                </a:solidFill>
                <a:latin typeface="Lucida Console"/>
                <a:ea typeface="+mn-ea"/>
                <a:cs typeface="Lucida Console"/>
              </a:defRPr>
            </a:lvl4pPr>
            <a:lvl5pPr marL="1828800" indent="0" algn="ctr" defTabSz="457200" rtl="0" eaLnBrk="1" latinLnBrk="0" hangingPunct="1">
              <a:spcBef>
                <a:spcPct val="20000"/>
              </a:spcBef>
              <a:buFont typeface="Arial"/>
              <a:buNone/>
              <a:defRPr kumimoji="1" sz="2800" kern="1200">
                <a:solidFill>
                  <a:schemeClr val="tx1">
                    <a:tint val="75000"/>
                  </a:schemeClr>
                </a:solidFill>
                <a:latin typeface="Lucida Console"/>
                <a:ea typeface="+mn-ea"/>
                <a:cs typeface="Lucida Console"/>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r>
              <a:rPr lang="en-US" altLang="ja-JP" u="sng" dirty="0">
                <a:solidFill>
                  <a:schemeClr val="tx1"/>
                </a:solidFill>
                <a:latin typeface="Chalkboard"/>
                <a:cs typeface="Chalkboard"/>
              </a:rPr>
              <a:t>Taro Sekiyama</a:t>
            </a:r>
            <a:endParaRPr lang="en-US" altLang="ja-JP" sz="2000" u="sng" dirty="0">
              <a:solidFill>
                <a:schemeClr val="tx1"/>
              </a:solidFill>
              <a:latin typeface="Chalkboard"/>
              <a:cs typeface="Chalkboard"/>
            </a:endParaRPr>
          </a:p>
          <a:p>
            <a:r>
              <a:rPr lang="en-US" altLang="ja-JP" sz="2000" dirty="0">
                <a:solidFill>
                  <a:schemeClr val="tx1"/>
                </a:solidFill>
                <a:latin typeface="Chalkboard"/>
                <a:cs typeface="Chalkboard"/>
              </a:rPr>
              <a:t>IBM Research – </a:t>
            </a:r>
            <a:r>
              <a:rPr lang="en-US" altLang="ja-JP" sz="2000" dirty="0" smtClean="0">
                <a:solidFill>
                  <a:schemeClr val="tx1"/>
                </a:solidFill>
                <a:latin typeface="Chalkboard"/>
                <a:cs typeface="Chalkboard"/>
              </a:rPr>
              <a:t>Tokyo</a:t>
            </a:r>
          </a:p>
        </p:txBody>
      </p:sp>
      <p:sp>
        <p:nvSpPr>
          <p:cNvPr id="6" name="サブタイトル 2"/>
          <p:cNvSpPr txBox="1">
            <a:spLocks/>
          </p:cNvSpPr>
          <p:nvPr/>
        </p:nvSpPr>
        <p:spPr>
          <a:xfrm>
            <a:off x="5815048" y="3685535"/>
            <a:ext cx="4291048" cy="1015054"/>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Lucida Console"/>
                <a:ea typeface="+mn-ea"/>
                <a:cs typeface="Lucida Console"/>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Lucida Console"/>
                <a:ea typeface="+mn-ea"/>
                <a:cs typeface="Lucida Console"/>
              </a:defRPr>
            </a:lvl2pPr>
            <a:lvl3pPr marL="914400" indent="0" algn="ctr" defTabSz="457200" rtl="0" eaLnBrk="1" latinLnBrk="0" hangingPunct="1">
              <a:spcBef>
                <a:spcPct val="20000"/>
              </a:spcBef>
              <a:buFont typeface="Arial"/>
              <a:buNone/>
              <a:defRPr kumimoji="1" sz="2800" kern="1200">
                <a:solidFill>
                  <a:schemeClr val="tx1">
                    <a:tint val="75000"/>
                  </a:schemeClr>
                </a:solidFill>
                <a:latin typeface="Lucida Console"/>
                <a:ea typeface="+mn-ea"/>
                <a:cs typeface="Lucida Console"/>
              </a:defRPr>
            </a:lvl3pPr>
            <a:lvl4pPr marL="1371600" indent="0" algn="ctr" defTabSz="457200" rtl="0" eaLnBrk="1" latinLnBrk="0" hangingPunct="1">
              <a:spcBef>
                <a:spcPct val="20000"/>
              </a:spcBef>
              <a:buFont typeface="Arial"/>
              <a:buNone/>
              <a:defRPr kumimoji="1" sz="2800" kern="1200">
                <a:solidFill>
                  <a:schemeClr val="tx1">
                    <a:tint val="75000"/>
                  </a:schemeClr>
                </a:solidFill>
                <a:latin typeface="Lucida Console"/>
                <a:ea typeface="+mn-ea"/>
                <a:cs typeface="Lucida Console"/>
              </a:defRPr>
            </a:lvl4pPr>
            <a:lvl5pPr marL="1828800" indent="0" algn="ctr" defTabSz="457200" rtl="0" eaLnBrk="1" latinLnBrk="0" hangingPunct="1">
              <a:spcBef>
                <a:spcPct val="20000"/>
              </a:spcBef>
              <a:buFont typeface="Arial"/>
              <a:buNone/>
              <a:defRPr kumimoji="1" sz="2800" kern="1200">
                <a:solidFill>
                  <a:schemeClr val="tx1">
                    <a:tint val="75000"/>
                  </a:schemeClr>
                </a:solidFill>
                <a:latin typeface="Lucida Console"/>
                <a:ea typeface="+mn-ea"/>
                <a:cs typeface="Lucida Console"/>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r>
              <a:rPr lang="en-US" altLang="ja-JP" dirty="0">
                <a:solidFill>
                  <a:schemeClr val="tx1"/>
                </a:solidFill>
                <a:latin typeface="Chalkboard"/>
                <a:cs typeface="Chalkboard"/>
              </a:rPr>
              <a:t>Atsushi Igarashi</a:t>
            </a:r>
            <a:endParaRPr lang="en-US" altLang="ja-JP" sz="2000" dirty="0">
              <a:solidFill>
                <a:schemeClr val="tx1"/>
              </a:solidFill>
              <a:latin typeface="Chalkboard"/>
              <a:cs typeface="Chalkboard"/>
            </a:endParaRPr>
          </a:p>
          <a:p>
            <a:r>
              <a:rPr lang="en-US" altLang="ja-JP" sz="2000" dirty="0">
                <a:solidFill>
                  <a:schemeClr val="tx1"/>
                </a:solidFill>
                <a:latin typeface="Chalkboard"/>
                <a:cs typeface="Chalkboard"/>
              </a:rPr>
              <a:t>Kyoto </a:t>
            </a:r>
            <a:r>
              <a:rPr lang="en-US" altLang="ja-JP" sz="2000" dirty="0" smtClean="0">
                <a:solidFill>
                  <a:schemeClr val="tx1"/>
                </a:solidFill>
                <a:latin typeface="Chalkboard"/>
                <a:cs typeface="Chalkboard"/>
              </a:rPr>
              <a:t>University</a:t>
            </a:r>
            <a:endParaRPr lang="en-US" altLang="ja-JP" sz="2200" dirty="0">
              <a:solidFill>
                <a:schemeClr val="tx1"/>
              </a:solidFill>
              <a:latin typeface="Chalkboard"/>
              <a:cs typeface="Chalkboard"/>
            </a:endParaRPr>
          </a:p>
        </p:txBody>
      </p:sp>
      <p:sp>
        <p:nvSpPr>
          <p:cNvPr id="11" name="Slide Number Placeholder 10"/>
          <p:cNvSpPr>
            <a:spLocks noGrp="1"/>
          </p:cNvSpPr>
          <p:nvPr>
            <p:ph type="sldNum" sz="quarter" idx="12"/>
          </p:nvPr>
        </p:nvSpPr>
        <p:spPr/>
        <p:txBody>
          <a:bodyPr/>
          <a:lstStyle/>
          <a:p>
            <a:fld id="{09349E47-A5BC-7F4E-83AA-C534E58E3742}" type="slidenum">
              <a:rPr kumimoji="1" lang="ja-JP" altLang="en-US" smtClean="0"/>
              <a:t>1</a:t>
            </a:fld>
            <a:endParaRPr kumimoji="1" lang="ja-JP" altLang="en-US"/>
          </a:p>
        </p:txBody>
      </p:sp>
      <p:sp>
        <p:nvSpPr>
          <p:cNvPr id="12" name="Date Placeholder 11"/>
          <p:cNvSpPr>
            <a:spLocks noGrp="1"/>
          </p:cNvSpPr>
          <p:nvPr>
            <p:ph type="dt" sz="half" idx="10"/>
          </p:nvPr>
        </p:nvSpPr>
        <p:spPr/>
        <p:txBody>
          <a:bodyPr/>
          <a:lstStyle/>
          <a:p>
            <a:fld id="{EC70576B-6D1B-B344-B8F2-6154D28C6CFE}" type="datetime1">
              <a:rPr kumimoji="1" lang="en-US" altLang="ja-JP" smtClean="0"/>
              <a:t>1/17/17</a:t>
            </a:fld>
            <a:endParaRPr kumimoji="1" lang="ja-JP" altLang="en-US"/>
          </a:p>
        </p:txBody>
      </p:sp>
      <p:sp>
        <p:nvSpPr>
          <p:cNvPr id="13" name="Footer Placeholder 12"/>
          <p:cNvSpPr>
            <a:spLocks noGrp="1"/>
          </p:cNvSpPr>
          <p:nvPr>
            <p:ph type="ftr" sz="quarter" idx="11"/>
          </p:nvPr>
        </p:nvSpPr>
        <p:spPr/>
        <p:txBody>
          <a:bodyPr/>
          <a:lstStyle/>
          <a:p>
            <a:r>
              <a:rPr kumimoji="1" lang="en-US" altLang="ja-JP" smtClean="0"/>
              <a:t>POPL'17</a:t>
            </a:r>
            <a:endParaRPr kumimoji="1" lang="ja-JP" altLang="en-US"/>
          </a:p>
        </p:txBody>
      </p:sp>
    </p:spTree>
    <p:extLst>
      <p:ext uri="{BB962C8B-B14F-4D97-AF65-F5344CB8AC3E}">
        <p14:creationId xmlns:p14="http://schemas.microsoft.com/office/powerpoint/2010/main" val="7174775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solidFill>
                  <a:schemeClr val="bg1">
                    <a:lumMod val="75000"/>
                  </a:schemeClr>
                </a:solidFill>
              </a:rPr>
              <a:t>Introduction</a:t>
            </a:r>
          </a:p>
          <a:p>
            <a:pPr marL="514350" indent="-514350">
              <a:buFont typeface="+mj-lt"/>
              <a:buAutoNum type="arabicPeriod"/>
            </a:pPr>
            <a:r>
              <a:rPr lang="en-US" b="1" dirty="0" smtClean="0">
                <a:solidFill>
                  <a:schemeClr val="accent2">
                    <a:lumMod val="75000"/>
                  </a:schemeClr>
                </a:solidFill>
              </a:rPr>
              <a:t>Background: manifest contract calculus</a:t>
            </a:r>
          </a:p>
          <a:p>
            <a:pPr marL="514350" indent="-514350">
              <a:buFont typeface="+mj-lt"/>
              <a:buAutoNum type="arabicPeriod"/>
            </a:pPr>
            <a:r>
              <a:rPr lang="en-US" b="1" dirty="0" smtClean="0">
                <a:solidFill>
                  <a:schemeClr val="accent2">
                    <a:lumMod val="75000"/>
                  </a:schemeClr>
                </a:solidFill>
              </a:rPr>
              <a:t>Challenge to extend with mutable states</a:t>
            </a:r>
          </a:p>
          <a:p>
            <a:pPr marL="514350" indent="-514350">
              <a:buFont typeface="+mj-lt"/>
              <a:buAutoNum type="arabicPeriod"/>
            </a:pPr>
            <a:r>
              <a:rPr lang="en-US" dirty="0" smtClean="0"/>
              <a:t>Our work</a:t>
            </a:r>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10</a:t>
            </a:fld>
            <a:endParaRPr kumimoji="1" lang="ja-JP" altLang="en-US"/>
          </a:p>
        </p:txBody>
      </p:sp>
    </p:spTree>
    <p:extLst>
      <p:ext uri="{BB962C8B-B14F-4D97-AF65-F5344CB8AC3E}">
        <p14:creationId xmlns:p14="http://schemas.microsoft.com/office/powerpoint/2010/main" val="2399117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Manifest contract calculus</a:t>
            </a:r>
            <a:endParaRPr lang="en-US" dirty="0"/>
          </a:p>
        </p:txBody>
      </p:sp>
      <p:sp>
        <p:nvSpPr>
          <p:cNvPr id="3" name="Content Placeholder 2"/>
          <p:cNvSpPr>
            <a:spLocks noGrp="1"/>
          </p:cNvSpPr>
          <p:nvPr>
            <p:ph idx="1"/>
          </p:nvPr>
        </p:nvSpPr>
        <p:spPr/>
        <p:txBody>
          <a:bodyPr/>
          <a:lstStyle/>
          <a:p>
            <a:pPr marL="0" indent="0">
              <a:buNone/>
            </a:pPr>
            <a:r>
              <a:rPr lang="en-US" dirty="0"/>
              <a:t>Lambda calculus </a:t>
            </a:r>
            <a:br>
              <a:rPr lang="en-US" dirty="0"/>
            </a:br>
            <a:r>
              <a:rPr lang="en-US" dirty="0"/>
              <a:t> + types expressing contracts </a:t>
            </a:r>
            <a:br>
              <a:rPr lang="en-US" dirty="0"/>
            </a:br>
            <a:r>
              <a:rPr lang="en-US" dirty="0"/>
              <a:t> + dynamic check</a:t>
            </a:r>
          </a:p>
          <a:p>
            <a:endParaRPr lang="en-US" dirty="0"/>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11</a:t>
            </a:fld>
            <a:endParaRPr kumimoji="1" lang="ja-JP" altLang="en-US"/>
          </a:p>
        </p:txBody>
      </p:sp>
      <p:sp>
        <p:nvSpPr>
          <p:cNvPr id="7" name="TextBox 6"/>
          <p:cNvSpPr txBox="1"/>
          <p:nvPr/>
        </p:nvSpPr>
        <p:spPr>
          <a:xfrm>
            <a:off x="1761567" y="3617843"/>
            <a:ext cx="8668865" cy="2339102"/>
          </a:xfrm>
          <a:prstGeom prst="rect">
            <a:avLst/>
          </a:prstGeom>
          <a:noFill/>
        </p:spPr>
        <p:txBody>
          <a:bodyPr wrap="square" rtlCol="0">
            <a:spAutoFit/>
          </a:bodyPr>
          <a:lstStyle/>
          <a:p>
            <a:r>
              <a:rPr lang="en-US" sz="3200" dirty="0">
                <a:latin typeface="Chalkboard"/>
                <a:cs typeface="Chalkboard"/>
              </a:rPr>
              <a:t>Term</a:t>
            </a:r>
            <a:r>
              <a:rPr lang="en-US" sz="3200" b="1" dirty="0">
                <a:latin typeface="Chalkboard"/>
                <a:cs typeface="Chalkboard"/>
              </a:rPr>
              <a:t> e</a:t>
            </a:r>
            <a:r>
              <a:rPr lang="en-US" sz="3200" dirty="0">
                <a:latin typeface="Chalkboard"/>
                <a:cs typeface="Chalkboard"/>
              </a:rPr>
              <a:t> ::= </a:t>
            </a:r>
            <a:r>
              <a:rPr lang="en-US" altLang="ja-JP" sz="3200" b="1" dirty="0" err="1">
                <a:latin typeface="Chalkboard"/>
                <a:cs typeface="Chalkboard"/>
              </a:rPr>
              <a:t>λx.e</a:t>
            </a:r>
            <a:r>
              <a:rPr lang="en-US" altLang="ja-JP" sz="3200" dirty="0">
                <a:latin typeface="Chalkboard"/>
                <a:cs typeface="Chalkboard"/>
              </a:rPr>
              <a:t>  |  </a:t>
            </a:r>
            <a:r>
              <a:rPr lang="en-US" altLang="ja-JP" sz="3200" b="1" dirty="0">
                <a:latin typeface="Chalkboard"/>
                <a:cs typeface="Chalkboard"/>
              </a:rPr>
              <a:t>e</a:t>
            </a:r>
            <a:r>
              <a:rPr lang="en-US" altLang="ja-JP" sz="3200" b="1" baseline="-25000" dirty="0">
                <a:latin typeface="Chalkboard"/>
                <a:cs typeface="Chalkboard"/>
              </a:rPr>
              <a:t>1</a:t>
            </a:r>
            <a:r>
              <a:rPr lang="en-US" altLang="ja-JP" sz="3200" b="1" dirty="0">
                <a:latin typeface="Chalkboard"/>
                <a:cs typeface="Chalkboard"/>
              </a:rPr>
              <a:t> e</a:t>
            </a:r>
            <a:r>
              <a:rPr lang="en-US" altLang="ja-JP" sz="3200" b="1" baseline="-25000" dirty="0">
                <a:latin typeface="Chalkboard"/>
                <a:cs typeface="Chalkboard"/>
              </a:rPr>
              <a:t>2</a:t>
            </a:r>
            <a:r>
              <a:rPr lang="en-US" altLang="ja-JP" sz="3200" dirty="0">
                <a:latin typeface="Chalkboard"/>
                <a:cs typeface="Chalkboard"/>
              </a:rPr>
              <a:t>  |  </a:t>
            </a:r>
            <a:r>
              <a:rPr lang="is-IS" altLang="ja-JP" sz="3200" dirty="0">
                <a:latin typeface="Chalkboard"/>
                <a:cs typeface="Chalkboard"/>
              </a:rPr>
              <a:t>...</a:t>
            </a:r>
            <a:r>
              <a:rPr lang="is-IS" altLang="ja-JP" sz="3200" dirty="0">
                <a:solidFill>
                  <a:schemeClr val="bg1"/>
                </a:solidFill>
                <a:latin typeface="Chalkboard"/>
                <a:cs typeface="Chalkboard"/>
              </a:rPr>
              <a:t> |</a:t>
            </a:r>
            <a:r>
              <a:rPr lang="is-IS" altLang="ja-JP" sz="3200" dirty="0">
                <a:latin typeface="Chalkboard"/>
                <a:cs typeface="Chalkboard"/>
              </a:rPr>
              <a:t> </a:t>
            </a:r>
          </a:p>
          <a:p>
            <a:r>
              <a:rPr lang="is-IS" altLang="ja-JP" sz="3200" dirty="0">
                <a:solidFill>
                  <a:schemeClr val="bg1"/>
                </a:solidFill>
                <a:latin typeface="Chalkboard"/>
                <a:cs typeface="Chalkboard"/>
              </a:rPr>
              <a:t>             </a:t>
            </a:r>
            <a:r>
              <a:rPr lang="is-IS" altLang="ja-JP" sz="3200" b="1" dirty="0">
                <a:solidFill>
                  <a:schemeClr val="bg1"/>
                </a:solidFill>
                <a:latin typeface="Chalkboard"/>
                <a:cs typeface="Chalkboard"/>
              </a:rPr>
              <a:t>ref e </a:t>
            </a:r>
            <a:r>
              <a:rPr lang="is-IS" altLang="ja-JP" sz="3200" dirty="0">
                <a:solidFill>
                  <a:schemeClr val="bg1"/>
                </a:solidFill>
                <a:latin typeface="Chalkboard"/>
                <a:cs typeface="Chalkboard"/>
              </a:rPr>
              <a:t>|  </a:t>
            </a:r>
            <a:r>
              <a:rPr lang="is-IS" altLang="ja-JP" sz="3200" b="1" dirty="0">
                <a:solidFill>
                  <a:schemeClr val="bg1"/>
                </a:solidFill>
                <a:latin typeface="Chalkboard"/>
                <a:cs typeface="Chalkboard"/>
              </a:rPr>
              <a:t>!e  </a:t>
            </a:r>
            <a:r>
              <a:rPr lang="is-IS" altLang="ja-JP" sz="3200" dirty="0">
                <a:solidFill>
                  <a:schemeClr val="bg1"/>
                </a:solidFill>
                <a:latin typeface="Chalkboard"/>
                <a:cs typeface="Chalkboard"/>
              </a:rPr>
              <a:t>| </a:t>
            </a:r>
            <a:r>
              <a:rPr lang="is-IS" altLang="ja-JP" sz="3200" b="1" dirty="0">
                <a:solidFill>
                  <a:schemeClr val="bg1"/>
                </a:solidFill>
                <a:latin typeface="Chalkboard"/>
                <a:cs typeface="Chalkboard"/>
              </a:rPr>
              <a:t>e</a:t>
            </a:r>
            <a:r>
              <a:rPr lang="is-IS" altLang="ja-JP" sz="3200" b="1" baseline="-25000" dirty="0">
                <a:solidFill>
                  <a:schemeClr val="bg1"/>
                </a:solidFill>
                <a:latin typeface="Chalkboard"/>
                <a:cs typeface="Chalkboard"/>
              </a:rPr>
              <a:t>1</a:t>
            </a:r>
            <a:r>
              <a:rPr lang="is-IS" altLang="ja-JP" sz="3200" b="1" dirty="0">
                <a:solidFill>
                  <a:schemeClr val="bg1"/>
                </a:solidFill>
                <a:latin typeface="Chalkboard"/>
                <a:cs typeface="Chalkboard"/>
              </a:rPr>
              <a:t> := e</a:t>
            </a:r>
            <a:r>
              <a:rPr lang="is-IS" altLang="ja-JP" sz="3200" b="1" baseline="-25000" dirty="0">
                <a:solidFill>
                  <a:schemeClr val="bg1"/>
                </a:solidFill>
                <a:latin typeface="Chalkboard"/>
                <a:cs typeface="Chalkboard"/>
              </a:rPr>
              <a:t>2</a:t>
            </a:r>
            <a:endParaRPr lang="is-IS" altLang="ja-JP" sz="3200" b="1" dirty="0">
              <a:solidFill>
                <a:schemeClr val="bg1"/>
              </a:solidFill>
              <a:latin typeface="Chalkboard"/>
              <a:cs typeface="Chalkboard"/>
            </a:endParaRPr>
          </a:p>
          <a:p>
            <a:endParaRPr lang="is-IS" altLang="ja-JP" sz="1000" dirty="0">
              <a:latin typeface="Chalkboard"/>
              <a:cs typeface="Chalkboard"/>
            </a:endParaRPr>
          </a:p>
          <a:p>
            <a:r>
              <a:rPr lang="is-IS" sz="3200" dirty="0">
                <a:latin typeface="Chalkboard"/>
                <a:cs typeface="Chalkboard"/>
              </a:rPr>
              <a:t>Type</a:t>
            </a:r>
            <a:r>
              <a:rPr lang="is-IS" sz="3200" b="1" dirty="0">
                <a:latin typeface="Chalkboard"/>
                <a:cs typeface="Chalkboard"/>
              </a:rPr>
              <a:t> T </a:t>
            </a:r>
            <a:r>
              <a:rPr lang="is-IS" sz="3200" dirty="0">
                <a:latin typeface="Chalkboard"/>
                <a:cs typeface="Chalkboard"/>
              </a:rPr>
              <a:t>::= </a:t>
            </a:r>
            <a:r>
              <a:rPr lang="is-IS" sz="3200" b="1" dirty="0">
                <a:latin typeface="Chalkboard"/>
                <a:cs typeface="Chalkboard"/>
              </a:rPr>
              <a:t>Bool</a:t>
            </a:r>
            <a:r>
              <a:rPr lang="is-IS" sz="3200" dirty="0">
                <a:latin typeface="Chalkboard"/>
                <a:cs typeface="Chalkboard"/>
              </a:rPr>
              <a:t> | </a:t>
            </a:r>
            <a:r>
              <a:rPr lang="is-IS" sz="4000" b="1" dirty="0">
                <a:latin typeface="Chalkboard"/>
                <a:cs typeface="Chalkboard"/>
              </a:rPr>
              <a:t>{ x:T | e }</a:t>
            </a:r>
            <a:r>
              <a:rPr lang="is-IS" sz="3200" dirty="0">
                <a:latin typeface="Chalkboard"/>
                <a:cs typeface="Chalkboard"/>
              </a:rPr>
              <a:t> | </a:t>
            </a:r>
            <a:r>
              <a:rPr lang="is-IS" sz="4000" b="1" dirty="0">
                <a:latin typeface="Chalkboard"/>
                <a:cs typeface="Chalkboard"/>
              </a:rPr>
              <a:t>x:T</a:t>
            </a:r>
            <a:r>
              <a:rPr lang="is-IS" sz="4000" b="1" baseline="-25000" dirty="0">
                <a:latin typeface="Chalkboard"/>
                <a:cs typeface="Chalkboard"/>
              </a:rPr>
              <a:t>1</a:t>
            </a:r>
            <a:r>
              <a:rPr lang="en-US" altLang="ja-JP" sz="4000" b="1" dirty="0">
                <a:latin typeface="Chalkboard"/>
                <a:cs typeface="Chalkboard"/>
              </a:rPr>
              <a:t>→T</a:t>
            </a:r>
            <a:r>
              <a:rPr lang="en-US" altLang="ja-JP" sz="4000" b="1" baseline="-25000" dirty="0">
                <a:latin typeface="Chalkboard"/>
                <a:cs typeface="Chalkboard"/>
              </a:rPr>
              <a:t>2</a:t>
            </a:r>
            <a:r>
              <a:rPr lang="en-US" altLang="ja-JP" sz="3200" dirty="0">
                <a:latin typeface="Chalkboard"/>
                <a:cs typeface="Chalkboard"/>
              </a:rPr>
              <a:t> </a:t>
            </a:r>
            <a:r>
              <a:rPr lang="en-US" altLang="ja-JP" sz="3200" dirty="0">
                <a:solidFill>
                  <a:schemeClr val="bg1"/>
                </a:solidFill>
                <a:latin typeface="Chalkboard"/>
                <a:cs typeface="Chalkboard"/>
              </a:rPr>
              <a:t>|</a:t>
            </a:r>
            <a:r>
              <a:rPr lang="en-US" altLang="ja-JP" sz="3200" dirty="0">
                <a:solidFill>
                  <a:schemeClr val="bg1"/>
                </a:solidFill>
                <a:latin typeface="Chalkboard"/>
                <a:cs typeface="Chalkboard"/>
              </a:rPr>
              <a:t/>
            </a:r>
            <a:br>
              <a:rPr lang="en-US" altLang="ja-JP" sz="3200" dirty="0">
                <a:solidFill>
                  <a:schemeClr val="bg1"/>
                </a:solidFill>
                <a:latin typeface="Chalkboard"/>
                <a:cs typeface="Chalkboard"/>
              </a:rPr>
            </a:br>
            <a:r>
              <a:rPr lang="en-US" altLang="ja-JP" sz="3200" dirty="0">
                <a:solidFill>
                  <a:schemeClr val="bg1"/>
                </a:solidFill>
                <a:latin typeface="Chalkboard"/>
                <a:cs typeface="Chalkboard"/>
              </a:rPr>
              <a:t>             </a:t>
            </a:r>
            <a:r>
              <a:rPr lang="en-US" altLang="ja-JP" sz="3200" b="1" dirty="0">
                <a:solidFill>
                  <a:schemeClr val="bg1"/>
                </a:solidFill>
                <a:latin typeface="Chalkboard"/>
                <a:cs typeface="Chalkboard"/>
              </a:rPr>
              <a:t>Ref T</a:t>
            </a:r>
          </a:p>
        </p:txBody>
      </p:sp>
      <p:sp>
        <p:nvSpPr>
          <p:cNvPr id="8" name="Rounded Rectangular Callout 7"/>
          <p:cNvSpPr/>
          <p:nvPr/>
        </p:nvSpPr>
        <p:spPr>
          <a:xfrm>
            <a:off x="3810005" y="2743205"/>
            <a:ext cx="6606987" cy="1437859"/>
          </a:xfrm>
          <a:prstGeom prst="wedgeRoundRectCallout">
            <a:avLst>
              <a:gd name="adj1" fmla="val -10216"/>
              <a:gd name="adj2" fmla="val 90502"/>
              <a:gd name="adj3" fmla="val 16667"/>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42875" algn="ctr">
              <a:tabLst>
                <a:tab pos="660400" algn="l"/>
              </a:tabLst>
            </a:pPr>
            <a:r>
              <a:rPr lang="en-US" sz="2400" dirty="0">
                <a:solidFill>
                  <a:schemeClr val="tx1"/>
                </a:solidFill>
                <a:latin typeface="Chalkboard"/>
                <a:cs typeface="Chalkboard"/>
              </a:rPr>
              <a:t>Refinement types</a:t>
            </a:r>
          </a:p>
          <a:p>
            <a:pPr marL="444500" indent="-301625">
              <a:buFont typeface="Arial" charset="0"/>
              <a:buChar char="•"/>
              <a:tabLst>
                <a:tab pos="660400" algn="l"/>
              </a:tabLst>
            </a:pPr>
            <a:r>
              <a:rPr lang="en-US" sz="2400" dirty="0">
                <a:solidFill>
                  <a:schemeClr val="tx1"/>
                </a:solidFill>
                <a:latin typeface="Chalkboard"/>
                <a:cs typeface="Chalkboard"/>
              </a:rPr>
              <a:t>Given to terms satisfying</a:t>
            </a:r>
            <a:r>
              <a:rPr lang="en-US" sz="2400" b="1" dirty="0">
                <a:solidFill>
                  <a:schemeClr val="tx1"/>
                </a:solidFill>
                <a:latin typeface="Chalkboard"/>
                <a:cs typeface="Chalkboard"/>
              </a:rPr>
              <a:t> </a:t>
            </a:r>
            <a:r>
              <a:rPr lang="en-US" sz="2400" dirty="0">
                <a:solidFill>
                  <a:schemeClr val="tx1"/>
                </a:solidFill>
                <a:latin typeface="Chalkboard"/>
                <a:cs typeface="Chalkboard"/>
              </a:rPr>
              <a:t>contract</a:t>
            </a:r>
            <a:r>
              <a:rPr lang="en-US" sz="2400" b="1" dirty="0">
                <a:solidFill>
                  <a:schemeClr val="tx1"/>
                </a:solidFill>
                <a:latin typeface="Chalkboard"/>
                <a:cs typeface="Chalkboard"/>
              </a:rPr>
              <a:t> e</a:t>
            </a:r>
          </a:p>
          <a:p>
            <a:pPr marL="485775" indent="-342900">
              <a:buFont typeface="Arial" charset="0"/>
              <a:buChar char="•"/>
              <a:tabLst>
                <a:tab pos="660400" algn="l"/>
              </a:tabLst>
            </a:pPr>
            <a:r>
              <a:rPr lang="en-US" sz="2400" dirty="0">
                <a:solidFill>
                  <a:schemeClr val="tx1"/>
                </a:solidFill>
                <a:latin typeface="Chalkboard"/>
                <a:cs typeface="Chalkboard"/>
              </a:rPr>
              <a:t>Ex: </a:t>
            </a:r>
            <a:r>
              <a:rPr lang="en-US" sz="2400" dirty="0">
                <a:solidFill>
                  <a:schemeClr val="accent3"/>
                </a:solidFill>
                <a:latin typeface="Chalkboard"/>
                <a:cs typeface="Chalkboard"/>
              </a:rPr>
              <a:t>✔ </a:t>
            </a:r>
            <a:r>
              <a:rPr lang="en-US" sz="2400" b="1" dirty="0">
                <a:solidFill>
                  <a:schemeClr val="tx1"/>
                </a:solidFill>
                <a:latin typeface="Chalkboard"/>
                <a:cs typeface="Chalkboard"/>
              </a:rPr>
              <a:t>2</a:t>
            </a:r>
            <a:r>
              <a:rPr lang="en-US" sz="2400" dirty="0">
                <a:solidFill>
                  <a:schemeClr val="tx1"/>
                </a:solidFill>
                <a:latin typeface="Chalkboard"/>
                <a:cs typeface="Chalkboard"/>
              </a:rPr>
              <a:t> : </a:t>
            </a:r>
            <a:r>
              <a:rPr lang="en-US" sz="2400" b="1" dirty="0">
                <a:solidFill>
                  <a:schemeClr val="tx1"/>
                </a:solidFill>
                <a:latin typeface="Chalkboard"/>
                <a:cs typeface="Chalkboard"/>
              </a:rPr>
              <a:t>{</a:t>
            </a:r>
            <a:r>
              <a:rPr lang="en-US" sz="2400" b="1" dirty="0" err="1">
                <a:solidFill>
                  <a:schemeClr val="tx1"/>
                </a:solidFill>
                <a:latin typeface="Chalkboard"/>
                <a:cs typeface="Chalkboard"/>
              </a:rPr>
              <a:t>x:int|x</a:t>
            </a:r>
            <a:r>
              <a:rPr lang="en-US" sz="2400" b="1" dirty="0">
                <a:solidFill>
                  <a:schemeClr val="tx1"/>
                </a:solidFill>
                <a:latin typeface="Chalkboard"/>
                <a:cs typeface="Chalkboard"/>
              </a:rPr>
              <a:t>&gt;0}  </a:t>
            </a:r>
            <a:r>
              <a:rPr lang="en-US" sz="2400" b="1" dirty="0">
                <a:solidFill>
                  <a:schemeClr val="accent2"/>
                </a:solidFill>
                <a:latin typeface="Chalkboard"/>
                <a:cs typeface="Chalkboard"/>
              </a:rPr>
              <a:t>✘ </a:t>
            </a:r>
            <a:r>
              <a:rPr lang="en-US" sz="2400" b="1" dirty="0">
                <a:solidFill>
                  <a:schemeClr val="tx1"/>
                </a:solidFill>
                <a:latin typeface="Chalkboard"/>
                <a:cs typeface="Chalkboard"/>
              </a:rPr>
              <a:t>-1</a:t>
            </a:r>
            <a:r>
              <a:rPr lang="en-US" sz="2400" dirty="0">
                <a:solidFill>
                  <a:schemeClr val="tx1"/>
                </a:solidFill>
                <a:latin typeface="Chalkboard"/>
                <a:cs typeface="Chalkboard"/>
              </a:rPr>
              <a:t> : </a:t>
            </a:r>
            <a:r>
              <a:rPr lang="en-US" sz="2400" b="1" dirty="0">
                <a:solidFill>
                  <a:schemeClr val="tx1"/>
                </a:solidFill>
                <a:latin typeface="Chalkboard"/>
                <a:cs typeface="Chalkboard"/>
              </a:rPr>
              <a:t>{</a:t>
            </a:r>
            <a:r>
              <a:rPr lang="en-US" sz="2400" b="1" dirty="0" err="1">
                <a:solidFill>
                  <a:schemeClr val="tx1"/>
                </a:solidFill>
                <a:latin typeface="Chalkboard"/>
                <a:cs typeface="Chalkboard"/>
              </a:rPr>
              <a:t>x:int|x</a:t>
            </a:r>
            <a:r>
              <a:rPr lang="en-US" sz="2400" b="1" dirty="0">
                <a:solidFill>
                  <a:schemeClr val="tx1"/>
                </a:solidFill>
                <a:latin typeface="Chalkboard"/>
                <a:cs typeface="Chalkboard"/>
              </a:rPr>
              <a:t>&gt;0}</a:t>
            </a:r>
            <a:endParaRPr lang="en-US" sz="2400" b="1" dirty="0">
              <a:solidFill>
                <a:schemeClr val="tx1"/>
              </a:solidFill>
              <a:latin typeface="Chalkboard"/>
              <a:cs typeface="Chalkboard"/>
            </a:endParaRPr>
          </a:p>
        </p:txBody>
      </p:sp>
    </p:spTree>
    <p:extLst>
      <p:ext uri="{BB962C8B-B14F-4D97-AF65-F5344CB8AC3E}">
        <p14:creationId xmlns:p14="http://schemas.microsoft.com/office/powerpoint/2010/main" val="332160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Manifest contract calculus</a:t>
            </a:r>
            <a:endParaRPr lang="en-US" dirty="0"/>
          </a:p>
        </p:txBody>
      </p:sp>
      <p:sp>
        <p:nvSpPr>
          <p:cNvPr id="3" name="Content Placeholder 2"/>
          <p:cNvSpPr>
            <a:spLocks noGrp="1"/>
          </p:cNvSpPr>
          <p:nvPr>
            <p:ph idx="1"/>
          </p:nvPr>
        </p:nvSpPr>
        <p:spPr/>
        <p:txBody>
          <a:bodyPr/>
          <a:lstStyle/>
          <a:p>
            <a:pPr marL="0" indent="0">
              <a:buNone/>
            </a:pPr>
            <a:r>
              <a:rPr lang="en-US" dirty="0"/>
              <a:t>Lambda calculus </a:t>
            </a:r>
            <a:br>
              <a:rPr lang="en-US" dirty="0"/>
            </a:br>
            <a:r>
              <a:rPr lang="en-US" dirty="0"/>
              <a:t> + types expressing contracts </a:t>
            </a:r>
            <a:br>
              <a:rPr lang="en-US" dirty="0"/>
            </a:br>
            <a:r>
              <a:rPr lang="en-US" dirty="0"/>
              <a:t> + dynamic check</a:t>
            </a:r>
          </a:p>
          <a:p>
            <a:endParaRPr lang="en-US" dirty="0"/>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12</a:t>
            </a:fld>
            <a:endParaRPr kumimoji="1" lang="ja-JP" altLang="en-US"/>
          </a:p>
        </p:txBody>
      </p:sp>
      <p:sp>
        <p:nvSpPr>
          <p:cNvPr id="7" name="TextBox 6"/>
          <p:cNvSpPr txBox="1"/>
          <p:nvPr/>
        </p:nvSpPr>
        <p:spPr>
          <a:xfrm>
            <a:off x="1761567" y="3617843"/>
            <a:ext cx="8668865" cy="2339102"/>
          </a:xfrm>
          <a:prstGeom prst="rect">
            <a:avLst/>
          </a:prstGeom>
          <a:noFill/>
        </p:spPr>
        <p:txBody>
          <a:bodyPr wrap="square" rtlCol="0">
            <a:spAutoFit/>
          </a:bodyPr>
          <a:lstStyle/>
          <a:p>
            <a:r>
              <a:rPr lang="en-US" sz="3200" dirty="0">
                <a:latin typeface="Chalkboard"/>
                <a:cs typeface="Chalkboard"/>
              </a:rPr>
              <a:t>Term</a:t>
            </a:r>
            <a:r>
              <a:rPr lang="en-US" sz="3200" b="1" dirty="0">
                <a:latin typeface="Chalkboard"/>
                <a:cs typeface="Chalkboard"/>
              </a:rPr>
              <a:t> e</a:t>
            </a:r>
            <a:r>
              <a:rPr lang="en-US" sz="3200" dirty="0">
                <a:latin typeface="Chalkboard"/>
                <a:cs typeface="Chalkboard"/>
              </a:rPr>
              <a:t> ::= </a:t>
            </a:r>
            <a:r>
              <a:rPr lang="en-US" altLang="ja-JP" sz="3200" b="1" dirty="0" err="1">
                <a:latin typeface="Chalkboard"/>
                <a:cs typeface="Chalkboard"/>
              </a:rPr>
              <a:t>λx.e</a:t>
            </a:r>
            <a:r>
              <a:rPr lang="en-US" altLang="ja-JP" sz="3200" dirty="0">
                <a:latin typeface="Chalkboard"/>
                <a:cs typeface="Chalkboard"/>
              </a:rPr>
              <a:t>  |  </a:t>
            </a:r>
            <a:r>
              <a:rPr lang="en-US" altLang="ja-JP" sz="3200" b="1" dirty="0">
                <a:latin typeface="Chalkboard"/>
                <a:cs typeface="Chalkboard"/>
              </a:rPr>
              <a:t>e</a:t>
            </a:r>
            <a:r>
              <a:rPr lang="en-US" altLang="ja-JP" sz="3200" b="1" baseline="-25000" dirty="0">
                <a:latin typeface="Chalkboard"/>
                <a:cs typeface="Chalkboard"/>
              </a:rPr>
              <a:t>1</a:t>
            </a:r>
            <a:r>
              <a:rPr lang="en-US" altLang="ja-JP" sz="3200" b="1" dirty="0">
                <a:latin typeface="Chalkboard"/>
                <a:cs typeface="Chalkboard"/>
              </a:rPr>
              <a:t> e</a:t>
            </a:r>
            <a:r>
              <a:rPr lang="en-US" altLang="ja-JP" sz="3200" b="1" baseline="-25000" dirty="0">
                <a:latin typeface="Chalkboard"/>
                <a:cs typeface="Chalkboard"/>
              </a:rPr>
              <a:t>2</a:t>
            </a:r>
            <a:r>
              <a:rPr lang="en-US" altLang="ja-JP" sz="3200" dirty="0">
                <a:latin typeface="Chalkboard"/>
                <a:cs typeface="Chalkboard"/>
              </a:rPr>
              <a:t>  |  </a:t>
            </a:r>
            <a:r>
              <a:rPr lang="is-IS" altLang="ja-JP" sz="3200" dirty="0">
                <a:latin typeface="Chalkboard"/>
                <a:cs typeface="Chalkboard"/>
              </a:rPr>
              <a:t>...</a:t>
            </a:r>
            <a:r>
              <a:rPr lang="is-IS" altLang="ja-JP" sz="3200" dirty="0">
                <a:solidFill>
                  <a:schemeClr val="bg1"/>
                </a:solidFill>
                <a:latin typeface="Chalkboard"/>
                <a:cs typeface="Chalkboard"/>
              </a:rPr>
              <a:t> |</a:t>
            </a:r>
            <a:r>
              <a:rPr lang="is-IS" altLang="ja-JP" sz="3200" dirty="0">
                <a:latin typeface="Chalkboard"/>
                <a:cs typeface="Chalkboard"/>
              </a:rPr>
              <a:t> </a:t>
            </a:r>
          </a:p>
          <a:p>
            <a:r>
              <a:rPr lang="is-IS" altLang="ja-JP" sz="3200" dirty="0">
                <a:solidFill>
                  <a:schemeClr val="bg1"/>
                </a:solidFill>
                <a:latin typeface="Chalkboard"/>
                <a:cs typeface="Chalkboard"/>
              </a:rPr>
              <a:t>             </a:t>
            </a:r>
            <a:r>
              <a:rPr lang="is-IS" altLang="ja-JP" sz="3200" b="1" dirty="0">
                <a:solidFill>
                  <a:schemeClr val="bg1"/>
                </a:solidFill>
                <a:latin typeface="Chalkboard"/>
                <a:cs typeface="Chalkboard"/>
              </a:rPr>
              <a:t>ref e </a:t>
            </a:r>
            <a:r>
              <a:rPr lang="is-IS" altLang="ja-JP" sz="3200" dirty="0">
                <a:solidFill>
                  <a:schemeClr val="bg1"/>
                </a:solidFill>
                <a:latin typeface="Chalkboard"/>
                <a:cs typeface="Chalkboard"/>
              </a:rPr>
              <a:t>|  </a:t>
            </a:r>
            <a:r>
              <a:rPr lang="is-IS" altLang="ja-JP" sz="3200" b="1" dirty="0">
                <a:solidFill>
                  <a:schemeClr val="bg1"/>
                </a:solidFill>
                <a:latin typeface="Chalkboard"/>
                <a:cs typeface="Chalkboard"/>
              </a:rPr>
              <a:t>!e  </a:t>
            </a:r>
            <a:r>
              <a:rPr lang="is-IS" altLang="ja-JP" sz="3200" dirty="0">
                <a:solidFill>
                  <a:schemeClr val="bg1"/>
                </a:solidFill>
                <a:latin typeface="Chalkboard"/>
                <a:cs typeface="Chalkboard"/>
              </a:rPr>
              <a:t>| </a:t>
            </a:r>
            <a:r>
              <a:rPr lang="is-IS" altLang="ja-JP" sz="3200" b="1" dirty="0">
                <a:solidFill>
                  <a:schemeClr val="bg1"/>
                </a:solidFill>
                <a:latin typeface="Chalkboard"/>
                <a:cs typeface="Chalkboard"/>
              </a:rPr>
              <a:t>e</a:t>
            </a:r>
            <a:r>
              <a:rPr lang="is-IS" altLang="ja-JP" sz="3200" b="1" baseline="-25000" dirty="0">
                <a:solidFill>
                  <a:schemeClr val="bg1"/>
                </a:solidFill>
                <a:latin typeface="Chalkboard"/>
                <a:cs typeface="Chalkboard"/>
              </a:rPr>
              <a:t>1</a:t>
            </a:r>
            <a:r>
              <a:rPr lang="is-IS" altLang="ja-JP" sz="3200" b="1" dirty="0">
                <a:solidFill>
                  <a:schemeClr val="bg1"/>
                </a:solidFill>
                <a:latin typeface="Chalkboard"/>
                <a:cs typeface="Chalkboard"/>
              </a:rPr>
              <a:t> := e</a:t>
            </a:r>
            <a:r>
              <a:rPr lang="is-IS" altLang="ja-JP" sz="3200" b="1" baseline="-25000" dirty="0">
                <a:solidFill>
                  <a:schemeClr val="bg1"/>
                </a:solidFill>
                <a:latin typeface="Chalkboard"/>
                <a:cs typeface="Chalkboard"/>
              </a:rPr>
              <a:t>2</a:t>
            </a:r>
            <a:endParaRPr lang="is-IS" altLang="ja-JP" sz="3200" b="1" dirty="0">
              <a:solidFill>
                <a:schemeClr val="bg1"/>
              </a:solidFill>
              <a:latin typeface="Chalkboard"/>
              <a:cs typeface="Chalkboard"/>
            </a:endParaRPr>
          </a:p>
          <a:p>
            <a:endParaRPr lang="is-IS" altLang="ja-JP" sz="1000" dirty="0">
              <a:latin typeface="Chalkboard"/>
              <a:cs typeface="Chalkboard"/>
            </a:endParaRPr>
          </a:p>
          <a:p>
            <a:r>
              <a:rPr lang="is-IS" sz="3200" dirty="0">
                <a:latin typeface="Chalkboard"/>
                <a:cs typeface="Chalkboard"/>
              </a:rPr>
              <a:t>Type</a:t>
            </a:r>
            <a:r>
              <a:rPr lang="is-IS" sz="3200" b="1" dirty="0">
                <a:latin typeface="Chalkboard"/>
                <a:cs typeface="Chalkboard"/>
              </a:rPr>
              <a:t> T </a:t>
            </a:r>
            <a:r>
              <a:rPr lang="is-IS" sz="3200" dirty="0">
                <a:latin typeface="Chalkboard"/>
                <a:cs typeface="Chalkboard"/>
              </a:rPr>
              <a:t>::= </a:t>
            </a:r>
            <a:r>
              <a:rPr lang="is-IS" sz="3200" b="1" dirty="0">
                <a:latin typeface="Chalkboard"/>
                <a:cs typeface="Chalkboard"/>
              </a:rPr>
              <a:t>Bool</a:t>
            </a:r>
            <a:r>
              <a:rPr lang="is-IS" sz="3200" dirty="0">
                <a:latin typeface="Chalkboard"/>
                <a:cs typeface="Chalkboard"/>
              </a:rPr>
              <a:t> | </a:t>
            </a:r>
            <a:r>
              <a:rPr lang="is-IS" sz="4000" b="1" dirty="0">
                <a:latin typeface="Chalkboard"/>
                <a:cs typeface="Chalkboard"/>
              </a:rPr>
              <a:t>{ x:T | e }</a:t>
            </a:r>
            <a:r>
              <a:rPr lang="is-IS" sz="3200" dirty="0">
                <a:latin typeface="Chalkboard"/>
                <a:cs typeface="Chalkboard"/>
              </a:rPr>
              <a:t> | </a:t>
            </a:r>
            <a:r>
              <a:rPr lang="is-IS" sz="4000" b="1" dirty="0">
                <a:latin typeface="Chalkboard"/>
                <a:cs typeface="Chalkboard"/>
              </a:rPr>
              <a:t>x:T</a:t>
            </a:r>
            <a:r>
              <a:rPr lang="is-IS" sz="4000" b="1" baseline="-25000" dirty="0">
                <a:latin typeface="Chalkboard"/>
                <a:cs typeface="Chalkboard"/>
              </a:rPr>
              <a:t>1</a:t>
            </a:r>
            <a:r>
              <a:rPr lang="en-US" altLang="ja-JP" sz="4000" b="1" dirty="0">
                <a:latin typeface="Chalkboard"/>
                <a:cs typeface="Chalkboard"/>
              </a:rPr>
              <a:t>→T</a:t>
            </a:r>
            <a:r>
              <a:rPr lang="en-US" altLang="ja-JP" sz="4000" b="1" baseline="-25000" dirty="0">
                <a:latin typeface="Chalkboard"/>
                <a:cs typeface="Chalkboard"/>
              </a:rPr>
              <a:t>2</a:t>
            </a:r>
            <a:r>
              <a:rPr lang="en-US" altLang="ja-JP" sz="3200" dirty="0">
                <a:latin typeface="Chalkboard"/>
                <a:cs typeface="Chalkboard"/>
              </a:rPr>
              <a:t> </a:t>
            </a:r>
            <a:r>
              <a:rPr lang="en-US" altLang="ja-JP" sz="3200" dirty="0">
                <a:solidFill>
                  <a:schemeClr val="bg1"/>
                </a:solidFill>
                <a:latin typeface="Chalkboard"/>
                <a:cs typeface="Chalkboard"/>
              </a:rPr>
              <a:t>|</a:t>
            </a:r>
            <a:r>
              <a:rPr lang="en-US" altLang="ja-JP" sz="3200" dirty="0">
                <a:solidFill>
                  <a:schemeClr val="bg1"/>
                </a:solidFill>
                <a:latin typeface="Chalkboard"/>
                <a:cs typeface="Chalkboard"/>
              </a:rPr>
              <a:t/>
            </a:r>
            <a:br>
              <a:rPr lang="en-US" altLang="ja-JP" sz="3200" dirty="0">
                <a:solidFill>
                  <a:schemeClr val="bg1"/>
                </a:solidFill>
                <a:latin typeface="Chalkboard"/>
                <a:cs typeface="Chalkboard"/>
              </a:rPr>
            </a:br>
            <a:r>
              <a:rPr lang="en-US" altLang="ja-JP" sz="3200" dirty="0">
                <a:solidFill>
                  <a:schemeClr val="bg1"/>
                </a:solidFill>
                <a:latin typeface="Chalkboard"/>
                <a:cs typeface="Chalkboard"/>
              </a:rPr>
              <a:t>             </a:t>
            </a:r>
            <a:r>
              <a:rPr lang="en-US" altLang="ja-JP" sz="3200" b="1" dirty="0">
                <a:solidFill>
                  <a:schemeClr val="bg1"/>
                </a:solidFill>
                <a:latin typeface="Chalkboard"/>
                <a:cs typeface="Chalkboard"/>
              </a:rPr>
              <a:t>Ref T</a:t>
            </a:r>
          </a:p>
        </p:txBody>
      </p:sp>
      <p:sp>
        <p:nvSpPr>
          <p:cNvPr id="9" name="Rounded Rectangular Callout 8"/>
          <p:cNvSpPr/>
          <p:nvPr/>
        </p:nvSpPr>
        <p:spPr>
          <a:xfrm>
            <a:off x="3800475" y="2743205"/>
            <a:ext cx="6616512" cy="1437859"/>
          </a:xfrm>
          <a:prstGeom prst="wedgeRoundRectCallout">
            <a:avLst>
              <a:gd name="adj1" fmla="val 22104"/>
              <a:gd name="adj2" fmla="val 94044"/>
              <a:gd name="adj3" fmla="val 16667"/>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42875" algn="ctr">
              <a:tabLst>
                <a:tab pos="660400" algn="l"/>
              </a:tabLst>
            </a:pPr>
            <a:r>
              <a:rPr lang="en-US" sz="2400" dirty="0">
                <a:solidFill>
                  <a:schemeClr val="tx1"/>
                </a:solidFill>
                <a:latin typeface="Chalkboard"/>
                <a:cs typeface="Chalkboard"/>
              </a:rPr>
              <a:t>Dependent function type</a:t>
            </a:r>
          </a:p>
          <a:p>
            <a:pPr marL="444500" indent="-301625">
              <a:buFont typeface="Arial" charset="0"/>
              <a:buChar char="•"/>
              <a:tabLst>
                <a:tab pos="660400" algn="l"/>
              </a:tabLst>
            </a:pPr>
            <a:r>
              <a:rPr lang="en-US" sz="2400" b="1" dirty="0">
                <a:solidFill>
                  <a:schemeClr val="tx1"/>
                </a:solidFill>
                <a:latin typeface="Chalkboard"/>
                <a:cs typeface="Chalkboard"/>
              </a:rPr>
              <a:t>T</a:t>
            </a:r>
            <a:r>
              <a:rPr lang="en-US" sz="2400" b="1" baseline="-25000" dirty="0">
                <a:solidFill>
                  <a:schemeClr val="tx1"/>
                </a:solidFill>
                <a:latin typeface="Chalkboard"/>
                <a:cs typeface="Chalkboard"/>
              </a:rPr>
              <a:t>2</a:t>
            </a:r>
            <a:r>
              <a:rPr lang="en-US" sz="2400" dirty="0">
                <a:solidFill>
                  <a:schemeClr val="tx1"/>
                </a:solidFill>
                <a:latin typeface="Chalkboard"/>
                <a:cs typeface="Chalkboard"/>
              </a:rPr>
              <a:t> can refer to arguments by </a:t>
            </a:r>
            <a:r>
              <a:rPr lang="en-US" sz="2400" b="1" dirty="0">
                <a:solidFill>
                  <a:schemeClr val="tx1"/>
                </a:solidFill>
                <a:latin typeface="Chalkboard"/>
                <a:cs typeface="Chalkboard"/>
              </a:rPr>
              <a:t>x</a:t>
            </a:r>
          </a:p>
          <a:p>
            <a:pPr marL="485775" indent="-342900">
              <a:buFont typeface="Arial" charset="0"/>
              <a:buChar char="•"/>
              <a:tabLst>
                <a:tab pos="660400" algn="l"/>
              </a:tabLst>
            </a:pPr>
            <a:r>
              <a:rPr lang="en-US" sz="2400" dirty="0">
                <a:solidFill>
                  <a:schemeClr val="tx1"/>
                </a:solidFill>
                <a:latin typeface="Chalkboard"/>
                <a:cs typeface="Chalkboard"/>
              </a:rPr>
              <a:t>Ex: </a:t>
            </a:r>
            <a:r>
              <a:rPr lang="en-US" sz="2400" b="1" dirty="0" err="1">
                <a:solidFill>
                  <a:schemeClr val="tx1"/>
                </a:solidFill>
                <a:latin typeface="Chalkboard"/>
                <a:cs typeface="Chalkboard"/>
              </a:rPr>
              <a:t>succ</a:t>
            </a:r>
            <a:r>
              <a:rPr lang="en-US" sz="2400" dirty="0">
                <a:solidFill>
                  <a:schemeClr val="tx1"/>
                </a:solidFill>
                <a:latin typeface="Chalkboard"/>
                <a:cs typeface="Chalkboard"/>
              </a:rPr>
              <a:t> : </a:t>
            </a:r>
            <a:r>
              <a:rPr lang="en-US" sz="2400" b="1" dirty="0" err="1">
                <a:solidFill>
                  <a:schemeClr val="tx1"/>
                </a:solidFill>
                <a:latin typeface="Chalkboard"/>
                <a:cs typeface="Chalkboard"/>
              </a:rPr>
              <a:t>x:int</a:t>
            </a:r>
            <a:r>
              <a:rPr lang="en-US" sz="2400" b="1" dirty="0">
                <a:solidFill>
                  <a:schemeClr val="tx1"/>
                </a:solidFill>
                <a:latin typeface="Chalkboard"/>
                <a:cs typeface="Chalkboard"/>
              </a:rPr>
              <a:t> </a:t>
            </a:r>
            <a:r>
              <a:rPr lang="en-US" altLang="ja-JP" sz="2400" b="1" dirty="0">
                <a:solidFill>
                  <a:schemeClr val="tx1"/>
                </a:solidFill>
                <a:latin typeface="Chalkboard"/>
                <a:cs typeface="Chalkboard"/>
              </a:rPr>
              <a:t>→ { </a:t>
            </a:r>
            <a:r>
              <a:rPr lang="en-US" altLang="ja-JP" sz="2400" b="1" dirty="0" err="1">
                <a:solidFill>
                  <a:schemeClr val="tx1"/>
                </a:solidFill>
                <a:latin typeface="Chalkboard"/>
                <a:cs typeface="Chalkboard"/>
              </a:rPr>
              <a:t>y:int</a:t>
            </a:r>
            <a:r>
              <a:rPr lang="en-US" altLang="ja-JP" sz="2400" b="1" dirty="0">
                <a:solidFill>
                  <a:schemeClr val="tx1"/>
                </a:solidFill>
                <a:latin typeface="Chalkboard"/>
                <a:cs typeface="Chalkboard"/>
              </a:rPr>
              <a:t> | y = x+1 }</a:t>
            </a:r>
            <a:endParaRPr lang="en-US" sz="2400" b="1" dirty="0">
              <a:solidFill>
                <a:schemeClr val="tx1"/>
              </a:solidFill>
              <a:latin typeface="Chalkboard"/>
              <a:cs typeface="Chalkboard"/>
            </a:endParaRPr>
          </a:p>
        </p:txBody>
      </p:sp>
    </p:spTree>
    <p:extLst>
      <p:ext uri="{BB962C8B-B14F-4D97-AF65-F5344CB8AC3E}">
        <p14:creationId xmlns:p14="http://schemas.microsoft.com/office/powerpoint/2010/main" val="9358697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naïve extension with mutable states</a:t>
            </a:r>
            <a:endParaRPr lang="en-US" dirty="0"/>
          </a:p>
        </p:txBody>
      </p:sp>
      <p:sp>
        <p:nvSpPr>
          <p:cNvPr id="3" name="Content Placeholder 2"/>
          <p:cNvSpPr>
            <a:spLocks noGrp="1"/>
          </p:cNvSpPr>
          <p:nvPr>
            <p:ph idx="1"/>
          </p:nvPr>
        </p:nvSpPr>
        <p:spPr/>
        <p:txBody>
          <a:bodyPr/>
          <a:lstStyle/>
          <a:p>
            <a:pPr marL="0" indent="0">
              <a:buNone/>
            </a:pPr>
            <a:r>
              <a:rPr lang="en-US" dirty="0"/>
              <a:t>Lambda calculus </a:t>
            </a:r>
            <a:br>
              <a:rPr lang="en-US" dirty="0"/>
            </a:br>
            <a:r>
              <a:rPr lang="en-US" dirty="0"/>
              <a:t> + types expressing contracts </a:t>
            </a:r>
            <a:br>
              <a:rPr lang="en-US" dirty="0"/>
            </a:br>
            <a:r>
              <a:rPr lang="en-US" dirty="0"/>
              <a:t> + dynamic </a:t>
            </a:r>
            <a:r>
              <a:rPr lang="en-US" dirty="0" smtClean="0"/>
              <a:t>check</a:t>
            </a:r>
            <a:br>
              <a:rPr lang="en-US" dirty="0" smtClean="0"/>
            </a:br>
            <a:r>
              <a:rPr lang="en-US" dirty="0" smtClean="0"/>
              <a:t> </a:t>
            </a:r>
            <a:r>
              <a:rPr lang="en-US" b="1" dirty="0" smtClean="0">
                <a:solidFill>
                  <a:schemeClr val="accent2">
                    <a:lumMod val="75000"/>
                  </a:schemeClr>
                </a:solidFill>
              </a:rPr>
              <a:t>+ mutable references</a:t>
            </a:r>
            <a:endParaRPr lang="en-US" b="1" dirty="0">
              <a:solidFill>
                <a:schemeClr val="accent2">
                  <a:lumMod val="75000"/>
                </a:schemeClr>
              </a:solidFill>
            </a:endParaRPr>
          </a:p>
          <a:p>
            <a:endParaRPr lang="en-US" dirty="0"/>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13</a:t>
            </a:fld>
            <a:endParaRPr kumimoji="1" lang="ja-JP" altLang="en-US"/>
          </a:p>
        </p:txBody>
      </p:sp>
      <p:sp>
        <p:nvSpPr>
          <p:cNvPr id="10" name="TextBox 9"/>
          <p:cNvSpPr txBox="1"/>
          <p:nvPr/>
        </p:nvSpPr>
        <p:spPr>
          <a:xfrm>
            <a:off x="1762415" y="3617843"/>
            <a:ext cx="8668865" cy="2339102"/>
          </a:xfrm>
          <a:prstGeom prst="rect">
            <a:avLst/>
          </a:prstGeom>
          <a:noFill/>
        </p:spPr>
        <p:txBody>
          <a:bodyPr wrap="square" rtlCol="0">
            <a:spAutoFit/>
          </a:bodyPr>
          <a:lstStyle/>
          <a:p>
            <a:r>
              <a:rPr lang="en-US" sz="3200" dirty="0">
                <a:latin typeface="Chalkboard"/>
                <a:cs typeface="Chalkboard"/>
              </a:rPr>
              <a:t>Term</a:t>
            </a:r>
            <a:r>
              <a:rPr lang="en-US" sz="3200" b="1" dirty="0">
                <a:latin typeface="Chalkboard"/>
                <a:cs typeface="Chalkboard"/>
              </a:rPr>
              <a:t> e</a:t>
            </a:r>
            <a:r>
              <a:rPr lang="en-US" sz="3200" dirty="0">
                <a:latin typeface="Chalkboard"/>
                <a:cs typeface="Chalkboard"/>
              </a:rPr>
              <a:t> ::= </a:t>
            </a:r>
            <a:r>
              <a:rPr lang="en-US" altLang="ja-JP" sz="3200" b="1" dirty="0" err="1">
                <a:latin typeface="Chalkboard"/>
                <a:cs typeface="Chalkboard"/>
              </a:rPr>
              <a:t>λx.e</a:t>
            </a:r>
            <a:r>
              <a:rPr lang="en-US" altLang="ja-JP" sz="3200" dirty="0">
                <a:latin typeface="Chalkboard"/>
                <a:cs typeface="Chalkboard"/>
              </a:rPr>
              <a:t>  |  </a:t>
            </a:r>
            <a:r>
              <a:rPr lang="en-US" altLang="ja-JP" sz="3200" b="1" dirty="0">
                <a:latin typeface="Chalkboard"/>
                <a:cs typeface="Chalkboard"/>
              </a:rPr>
              <a:t>e</a:t>
            </a:r>
            <a:r>
              <a:rPr lang="en-US" altLang="ja-JP" sz="3200" b="1" baseline="-25000" dirty="0">
                <a:latin typeface="Chalkboard"/>
                <a:cs typeface="Chalkboard"/>
              </a:rPr>
              <a:t>1</a:t>
            </a:r>
            <a:r>
              <a:rPr lang="en-US" altLang="ja-JP" sz="3200" b="1" dirty="0">
                <a:latin typeface="Chalkboard"/>
                <a:cs typeface="Chalkboard"/>
              </a:rPr>
              <a:t> e</a:t>
            </a:r>
            <a:r>
              <a:rPr lang="en-US" altLang="ja-JP" sz="3200" b="1" baseline="-25000" dirty="0">
                <a:latin typeface="Chalkboard"/>
                <a:cs typeface="Chalkboard"/>
              </a:rPr>
              <a:t>2</a:t>
            </a:r>
            <a:r>
              <a:rPr lang="en-US" altLang="ja-JP" sz="3200" dirty="0">
                <a:latin typeface="Chalkboard"/>
                <a:cs typeface="Chalkboard"/>
              </a:rPr>
              <a:t>  |  </a:t>
            </a:r>
            <a:r>
              <a:rPr lang="is-IS" altLang="ja-JP" sz="3200" dirty="0">
                <a:latin typeface="Chalkboard"/>
                <a:cs typeface="Chalkboard"/>
              </a:rPr>
              <a:t>... | </a:t>
            </a:r>
          </a:p>
          <a:p>
            <a:r>
              <a:rPr lang="is-IS" altLang="ja-JP" sz="3200" dirty="0">
                <a:solidFill>
                  <a:schemeClr val="accent2">
                    <a:lumMod val="75000"/>
                  </a:schemeClr>
                </a:solidFill>
                <a:latin typeface="Chalkboard"/>
                <a:cs typeface="Chalkboard"/>
              </a:rPr>
              <a:t> </a:t>
            </a:r>
            <a:r>
              <a:rPr lang="is-IS" altLang="ja-JP" sz="3200" dirty="0">
                <a:solidFill>
                  <a:schemeClr val="accent2">
                    <a:lumMod val="75000"/>
                  </a:schemeClr>
                </a:solidFill>
                <a:latin typeface="Chalkboard"/>
                <a:cs typeface="Chalkboard"/>
              </a:rPr>
              <a:t>            </a:t>
            </a:r>
            <a:r>
              <a:rPr lang="is-IS" altLang="ja-JP" sz="3200" b="1" dirty="0">
                <a:solidFill>
                  <a:schemeClr val="accent2">
                    <a:lumMod val="75000"/>
                  </a:schemeClr>
                </a:solidFill>
                <a:latin typeface="Chalkboard"/>
                <a:cs typeface="Chalkboard"/>
              </a:rPr>
              <a:t>ref e </a:t>
            </a:r>
            <a:r>
              <a:rPr lang="is-IS" altLang="ja-JP" sz="3200" dirty="0">
                <a:solidFill>
                  <a:schemeClr val="accent2">
                    <a:lumMod val="75000"/>
                  </a:schemeClr>
                </a:solidFill>
                <a:latin typeface="Chalkboard"/>
                <a:cs typeface="Chalkboard"/>
              </a:rPr>
              <a:t>|  </a:t>
            </a:r>
            <a:r>
              <a:rPr lang="is-IS" altLang="ja-JP" sz="3200" b="1" dirty="0">
                <a:solidFill>
                  <a:schemeClr val="accent2">
                    <a:lumMod val="75000"/>
                  </a:schemeClr>
                </a:solidFill>
                <a:latin typeface="Chalkboard"/>
                <a:cs typeface="Chalkboard"/>
              </a:rPr>
              <a:t>!e  </a:t>
            </a:r>
            <a:r>
              <a:rPr lang="is-IS" altLang="ja-JP" sz="3200" dirty="0">
                <a:solidFill>
                  <a:schemeClr val="accent2">
                    <a:lumMod val="75000"/>
                  </a:schemeClr>
                </a:solidFill>
                <a:latin typeface="Chalkboard"/>
                <a:cs typeface="Chalkboard"/>
              </a:rPr>
              <a:t>| </a:t>
            </a:r>
            <a:r>
              <a:rPr lang="is-IS" altLang="ja-JP" sz="3200" b="1" dirty="0">
                <a:solidFill>
                  <a:schemeClr val="accent2">
                    <a:lumMod val="75000"/>
                  </a:schemeClr>
                </a:solidFill>
                <a:latin typeface="Chalkboard"/>
                <a:cs typeface="Chalkboard"/>
              </a:rPr>
              <a:t>e</a:t>
            </a:r>
            <a:r>
              <a:rPr lang="is-IS" altLang="ja-JP" sz="3200" b="1" baseline="-25000" dirty="0">
                <a:solidFill>
                  <a:schemeClr val="accent2">
                    <a:lumMod val="75000"/>
                  </a:schemeClr>
                </a:solidFill>
                <a:latin typeface="Chalkboard"/>
                <a:cs typeface="Chalkboard"/>
              </a:rPr>
              <a:t>1</a:t>
            </a:r>
            <a:r>
              <a:rPr lang="is-IS" altLang="ja-JP" sz="3200" b="1" dirty="0">
                <a:solidFill>
                  <a:schemeClr val="accent2">
                    <a:lumMod val="75000"/>
                  </a:schemeClr>
                </a:solidFill>
                <a:latin typeface="Chalkboard"/>
                <a:cs typeface="Chalkboard"/>
              </a:rPr>
              <a:t> := e</a:t>
            </a:r>
            <a:r>
              <a:rPr lang="is-IS" altLang="ja-JP" sz="3200" b="1" baseline="-25000" dirty="0">
                <a:solidFill>
                  <a:schemeClr val="accent2">
                    <a:lumMod val="75000"/>
                  </a:schemeClr>
                </a:solidFill>
                <a:latin typeface="Chalkboard"/>
                <a:cs typeface="Chalkboard"/>
              </a:rPr>
              <a:t>2</a:t>
            </a:r>
            <a:endParaRPr lang="is-IS" altLang="ja-JP" sz="3200" b="1" dirty="0">
              <a:solidFill>
                <a:schemeClr val="accent2">
                  <a:lumMod val="75000"/>
                </a:schemeClr>
              </a:solidFill>
              <a:latin typeface="Chalkboard"/>
              <a:cs typeface="Chalkboard"/>
            </a:endParaRPr>
          </a:p>
          <a:p>
            <a:endParaRPr lang="is-IS" altLang="ja-JP" sz="1000" dirty="0">
              <a:latin typeface="Chalkboard"/>
              <a:cs typeface="Chalkboard"/>
            </a:endParaRPr>
          </a:p>
          <a:p>
            <a:r>
              <a:rPr lang="is-IS" sz="3200" dirty="0">
                <a:latin typeface="Chalkboard"/>
                <a:cs typeface="Chalkboard"/>
              </a:rPr>
              <a:t>Type</a:t>
            </a:r>
            <a:r>
              <a:rPr lang="is-IS" sz="3200" b="1" dirty="0">
                <a:latin typeface="Chalkboard"/>
                <a:cs typeface="Chalkboard"/>
              </a:rPr>
              <a:t> T </a:t>
            </a:r>
            <a:r>
              <a:rPr lang="is-IS" sz="3200" dirty="0">
                <a:latin typeface="Chalkboard"/>
                <a:cs typeface="Chalkboard"/>
              </a:rPr>
              <a:t>::= </a:t>
            </a:r>
            <a:r>
              <a:rPr lang="is-IS" sz="3200" b="1" dirty="0">
                <a:latin typeface="Chalkboard"/>
                <a:cs typeface="Chalkboard"/>
              </a:rPr>
              <a:t>Bool</a:t>
            </a:r>
            <a:r>
              <a:rPr lang="is-IS" sz="3200" dirty="0">
                <a:latin typeface="Chalkboard"/>
                <a:cs typeface="Chalkboard"/>
              </a:rPr>
              <a:t> | </a:t>
            </a:r>
            <a:r>
              <a:rPr lang="is-IS" sz="4000" b="1" dirty="0">
                <a:latin typeface="Chalkboard"/>
                <a:cs typeface="Chalkboard"/>
              </a:rPr>
              <a:t>{ x:T | e }</a:t>
            </a:r>
            <a:r>
              <a:rPr lang="is-IS" sz="3200" dirty="0">
                <a:latin typeface="Chalkboard"/>
                <a:cs typeface="Chalkboard"/>
              </a:rPr>
              <a:t> | </a:t>
            </a:r>
            <a:r>
              <a:rPr lang="is-IS" sz="4000" b="1" dirty="0">
                <a:latin typeface="Chalkboard"/>
                <a:cs typeface="Chalkboard"/>
              </a:rPr>
              <a:t>x:T</a:t>
            </a:r>
            <a:r>
              <a:rPr lang="is-IS" sz="4000" b="1" baseline="-25000" dirty="0">
                <a:latin typeface="Chalkboard"/>
                <a:cs typeface="Chalkboard"/>
              </a:rPr>
              <a:t>1</a:t>
            </a:r>
            <a:r>
              <a:rPr lang="en-US" altLang="ja-JP" sz="4000" b="1" dirty="0">
                <a:latin typeface="Chalkboard"/>
                <a:cs typeface="Chalkboard"/>
              </a:rPr>
              <a:t>→T</a:t>
            </a:r>
            <a:r>
              <a:rPr lang="en-US" altLang="ja-JP" sz="4000" b="1" baseline="-25000" dirty="0">
                <a:latin typeface="Chalkboard"/>
                <a:cs typeface="Chalkboard"/>
              </a:rPr>
              <a:t>2</a:t>
            </a:r>
            <a:r>
              <a:rPr lang="en-US" altLang="ja-JP" sz="3200" dirty="0">
                <a:latin typeface="Chalkboard"/>
                <a:cs typeface="Chalkboard"/>
              </a:rPr>
              <a:t> |</a:t>
            </a:r>
            <a:r>
              <a:rPr lang="en-US" altLang="ja-JP" sz="3200" dirty="0">
                <a:latin typeface="Chalkboard"/>
                <a:cs typeface="Chalkboard"/>
              </a:rPr>
              <a:t/>
            </a:r>
            <a:br>
              <a:rPr lang="en-US" altLang="ja-JP" sz="3200" dirty="0">
                <a:latin typeface="Chalkboard"/>
                <a:cs typeface="Chalkboard"/>
              </a:rPr>
            </a:br>
            <a:r>
              <a:rPr lang="en-US" altLang="ja-JP" sz="3200" dirty="0">
                <a:solidFill>
                  <a:schemeClr val="accent2">
                    <a:lumMod val="75000"/>
                  </a:schemeClr>
                </a:solidFill>
                <a:latin typeface="Chalkboard"/>
                <a:cs typeface="Chalkboard"/>
              </a:rPr>
              <a:t>             </a:t>
            </a:r>
            <a:r>
              <a:rPr lang="en-US" altLang="ja-JP" sz="3200" b="1" dirty="0">
                <a:solidFill>
                  <a:schemeClr val="accent2">
                    <a:lumMod val="75000"/>
                  </a:schemeClr>
                </a:solidFill>
                <a:latin typeface="Chalkboard"/>
                <a:cs typeface="Chalkboard"/>
              </a:rPr>
              <a:t>Ref T</a:t>
            </a:r>
          </a:p>
        </p:txBody>
      </p:sp>
      <p:sp>
        <p:nvSpPr>
          <p:cNvPr id="11" name="角丸四角形吹き出し 32"/>
          <p:cNvSpPr/>
          <p:nvPr/>
        </p:nvSpPr>
        <p:spPr>
          <a:xfrm>
            <a:off x="6659480" y="1530589"/>
            <a:ext cx="3565613" cy="1909853"/>
          </a:xfrm>
          <a:prstGeom prst="wedgeRoundRectCallout">
            <a:avLst>
              <a:gd name="adj1" fmla="val -46759"/>
              <a:gd name="adj2" fmla="val 35283"/>
              <a:gd name="adj3" fmla="val 16667"/>
            </a:avLst>
          </a:prstGeom>
          <a:solidFill>
            <a:srgbClr val="FFFF00"/>
          </a:solidFill>
          <a:ln w="76200" cmpd="sng">
            <a:solidFill>
              <a:srgbClr val="953735"/>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ja-JP" sz="3200">
                <a:solidFill>
                  <a:schemeClr val="accent2">
                    <a:lumMod val="75000"/>
                  </a:schemeClr>
                </a:solidFill>
                <a:latin typeface="Chalkboard"/>
                <a:cs typeface="Chalkboard"/>
              </a:rPr>
              <a:t>Problem: </a:t>
            </a:r>
            <a:br>
              <a:rPr lang="en-US" altLang="ja-JP" sz="3200">
                <a:solidFill>
                  <a:schemeClr val="accent2">
                    <a:lumMod val="75000"/>
                  </a:schemeClr>
                </a:solidFill>
                <a:latin typeface="Chalkboard"/>
                <a:cs typeface="Chalkboard"/>
              </a:rPr>
            </a:br>
            <a:r>
              <a:rPr lang="en-US" altLang="ja-JP" sz="3200">
                <a:solidFill>
                  <a:schemeClr val="accent2">
                    <a:lumMod val="75000"/>
                  </a:schemeClr>
                </a:solidFill>
                <a:latin typeface="Chalkboard"/>
                <a:cs typeface="Chalkboard"/>
              </a:rPr>
              <a:t>this </a:t>
            </a:r>
            <a:r>
              <a:rPr lang="en-US" altLang="ja-JP" sz="3200" dirty="0">
                <a:solidFill>
                  <a:schemeClr val="accent2">
                    <a:lumMod val="75000"/>
                  </a:schemeClr>
                </a:solidFill>
                <a:latin typeface="Chalkboard"/>
                <a:cs typeface="Chalkboard"/>
              </a:rPr>
              <a:t>extension is </a:t>
            </a:r>
            <a:r>
              <a:rPr lang="en-US" altLang="ja-JP" sz="3200" b="1" dirty="0">
                <a:solidFill>
                  <a:schemeClr val="accent2">
                    <a:lumMod val="75000"/>
                  </a:schemeClr>
                </a:solidFill>
                <a:latin typeface="Chalkboard"/>
                <a:cs typeface="Chalkboard"/>
              </a:rPr>
              <a:t>UNSOUND</a:t>
            </a:r>
            <a:endParaRPr lang="en-US" altLang="ja-JP" sz="3200" b="1" dirty="0">
              <a:solidFill>
                <a:schemeClr val="accent2">
                  <a:lumMod val="75000"/>
                </a:schemeClr>
              </a:solidFill>
              <a:latin typeface="Chalkboard"/>
              <a:cs typeface="Chalkboard"/>
            </a:endParaRPr>
          </a:p>
        </p:txBody>
      </p:sp>
    </p:spTree>
    <p:extLst>
      <p:ext uri="{BB962C8B-B14F-4D97-AF65-F5344CB8AC3E}">
        <p14:creationId xmlns:p14="http://schemas.microsoft.com/office/powerpoint/2010/main" val="1308148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Problematic </a:t>
            </a:r>
            <a:r>
              <a:rPr lang="en-US" dirty="0" smtClean="0"/>
              <a:t>example: imperative Set</a:t>
            </a:r>
            <a:endParaRPr lang="en-US" dirty="0"/>
          </a:p>
        </p:txBody>
      </p:sp>
      <p:sp>
        <p:nvSpPr>
          <p:cNvPr id="3" name="Content Placeholder 2"/>
          <p:cNvSpPr>
            <a:spLocks noGrp="1"/>
          </p:cNvSpPr>
          <p:nvPr>
            <p:ph idx="1"/>
          </p:nvPr>
        </p:nvSpPr>
        <p:spPr>
          <a:xfrm>
            <a:off x="1090902" y="1374099"/>
            <a:ext cx="8668865" cy="5007865"/>
          </a:xfrm>
        </p:spPr>
        <p:txBody>
          <a:bodyPr>
            <a:normAutofit/>
          </a:bodyPr>
          <a:lstStyle/>
          <a:p>
            <a:pPr marL="0" indent="0" defTabSz="914400">
              <a:spcBef>
                <a:spcPts val="0"/>
              </a:spcBef>
              <a:buNone/>
              <a:defRPr/>
            </a:pPr>
            <a:r>
              <a:rPr lang="en-US" sz="2800" b="1" dirty="0"/>
              <a:t>type set</a:t>
            </a:r>
          </a:p>
          <a:p>
            <a:pPr marL="0" indent="0" defTabSz="914400">
              <a:spcBef>
                <a:spcPts val="0"/>
              </a:spcBef>
              <a:buNone/>
              <a:defRPr/>
            </a:pPr>
            <a:r>
              <a:rPr lang="en-US" sz="2800" b="1" dirty="0" err="1"/>
              <a:t>val</a:t>
            </a:r>
            <a:r>
              <a:rPr lang="en-US" sz="2800" b="1" dirty="0"/>
              <a:t> </a:t>
            </a:r>
            <a:r>
              <a:rPr lang="en-US" sz="2800" b="1" dirty="0" err="1"/>
              <a:t>is_empty</a:t>
            </a:r>
            <a:r>
              <a:rPr lang="en-US" sz="2800" b="1" dirty="0"/>
              <a:t> : set </a:t>
            </a:r>
            <a:r>
              <a:rPr lang="en-US" altLang="ja-JP" sz="2800" b="1" dirty="0"/>
              <a:t>→ Bool</a:t>
            </a:r>
            <a:endParaRPr lang="en-US" sz="2800" b="1" dirty="0"/>
          </a:p>
          <a:p>
            <a:pPr marL="0" indent="0" defTabSz="914400">
              <a:spcBef>
                <a:spcPts val="0"/>
              </a:spcBef>
              <a:buNone/>
              <a:defRPr/>
            </a:pPr>
            <a:r>
              <a:rPr lang="en-US" sz="2800" b="1" dirty="0" err="1"/>
              <a:t>val</a:t>
            </a:r>
            <a:r>
              <a:rPr lang="en-US" sz="2800" b="1" dirty="0"/>
              <a:t> create : unit </a:t>
            </a:r>
            <a:r>
              <a:rPr lang="en-US" altLang="ja-JP" sz="2800" b="1" dirty="0"/>
              <a:t>→ </a:t>
            </a:r>
            <a:r>
              <a:rPr lang="en-US" altLang="ja-JP" sz="2800" b="1" dirty="0">
                <a:solidFill>
                  <a:schemeClr val="accent1">
                    <a:lumMod val="75000"/>
                  </a:schemeClr>
                </a:solidFill>
              </a:rPr>
              <a:t>{ </a:t>
            </a:r>
            <a:r>
              <a:rPr lang="en-US" altLang="ja-JP" sz="2800" b="1" dirty="0" err="1">
                <a:solidFill>
                  <a:schemeClr val="accent1">
                    <a:lumMod val="75000"/>
                  </a:schemeClr>
                </a:solidFill>
              </a:rPr>
              <a:t>s:set</a:t>
            </a:r>
            <a:r>
              <a:rPr lang="en-US" altLang="ja-JP" sz="2800" b="1" dirty="0">
                <a:solidFill>
                  <a:schemeClr val="accent1">
                    <a:lumMod val="75000"/>
                  </a:schemeClr>
                </a:solidFill>
              </a:rPr>
              <a:t> | </a:t>
            </a:r>
            <a:r>
              <a:rPr lang="en-US" altLang="ja-JP" sz="2800" b="1" dirty="0" err="1">
                <a:solidFill>
                  <a:schemeClr val="accent1">
                    <a:lumMod val="75000"/>
                  </a:schemeClr>
                </a:solidFill>
              </a:rPr>
              <a:t>is_empty</a:t>
            </a:r>
            <a:r>
              <a:rPr lang="en-US" altLang="ja-JP" sz="2800" b="1" dirty="0">
                <a:solidFill>
                  <a:schemeClr val="accent1">
                    <a:lumMod val="75000"/>
                  </a:schemeClr>
                </a:solidFill>
              </a:rPr>
              <a:t> s }</a:t>
            </a:r>
            <a:endParaRPr lang="en-US" sz="2800" b="1" dirty="0">
              <a:solidFill>
                <a:schemeClr val="accent1">
                  <a:lumMod val="75000"/>
                </a:schemeClr>
              </a:solidFill>
            </a:endParaRPr>
          </a:p>
          <a:p>
            <a:pPr marL="0" indent="0" defTabSz="914400">
              <a:spcBef>
                <a:spcPts val="0"/>
              </a:spcBef>
              <a:buNone/>
              <a:defRPr/>
            </a:pPr>
            <a:r>
              <a:rPr lang="en-US" sz="2800" b="1" dirty="0" err="1"/>
              <a:t>val</a:t>
            </a:r>
            <a:r>
              <a:rPr lang="en-US" sz="2800" b="1" dirty="0"/>
              <a:t> add : set </a:t>
            </a:r>
            <a:r>
              <a:rPr lang="en-US" altLang="ja-JP" sz="2800" b="1" dirty="0"/>
              <a:t>→ </a:t>
            </a:r>
            <a:r>
              <a:rPr lang="en-US" altLang="ja-JP" sz="2800" b="1" dirty="0" err="1"/>
              <a:t>int</a:t>
            </a:r>
            <a:r>
              <a:rPr lang="en-US" altLang="ja-JP" sz="2800" b="1" dirty="0"/>
              <a:t> → unit</a:t>
            </a:r>
          </a:p>
          <a:p>
            <a:pPr marL="0" indent="0" defTabSz="914400">
              <a:spcBef>
                <a:spcPts val="0"/>
              </a:spcBef>
              <a:buNone/>
              <a:defRPr/>
            </a:pPr>
            <a:endParaRPr lang="en-US" b="1" dirty="0" smtClean="0"/>
          </a:p>
          <a:p>
            <a:pPr marL="0" indent="0" defTabSz="914400">
              <a:spcBef>
                <a:spcPts val="0"/>
              </a:spcBef>
              <a:buNone/>
              <a:defRPr/>
            </a:pPr>
            <a:r>
              <a:rPr lang="en-US" b="1" dirty="0"/>
              <a:t>l</a:t>
            </a:r>
            <a:r>
              <a:rPr lang="en-US" b="1" dirty="0" smtClean="0"/>
              <a:t>et s : { </a:t>
            </a:r>
            <a:r>
              <a:rPr lang="en-US" b="1" dirty="0" err="1" smtClean="0"/>
              <a:t>s:set</a:t>
            </a:r>
            <a:r>
              <a:rPr lang="en-US" b="1" dirty="0" smtClean="0"/>
              <a:t> | </a:t>
            </a:r>
            <a:r>
              <a:rPr lang="en-US" b="1" dirty="0" err="1" smtClean="0"/>
              <a:t>is_empty</a:t>
            </a:r>
            <a:r>
              <a:rPr lang="en-US" b="1" dirty="0" smtClean="0"/>
              <a:t> s } = </a:t>
            </a:r>
            <a:r>
              <a:rPr lang="en-US" sz="2800" b="1" dirty="0"/>
              <a:t>create ()</a:t>
            </a:r>
            <a:br>
              <a:rPr lang="en-US" sz="2800" b="1" dirty="0"/>
            </a:br>
            <a:r>
              <a:rPr lang="en-US" b="1" dirty="0" smtClean="0"/>
              <a:t>let () = add s 1</a:t>
            </a:r>
            <a:br>
              <a:rPr lang="en-US" b="1" dirty="0" smtClean="0"/>
            </a:br>
            <a:r>
              <a:rPr lang="en-US" b="1" dirty="0" smtClean="0"/>
              <a:t>s</a:t>
            </a:r>
            <a:endParaRPr lang="en-US" b="1" dirty="0"/>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14</a:t>
            </a:fld>
            <a:endParaRPr kumimoji="1" lang="ja-JP" altLang="en-US"/>
          </a:p>
        </p:txBody>
      </p:sp>
      <p:sp>
        <p:nvSpPr>
          <p:cNvPr id="9" name="Rounded Rectangular Callout 8"/>
          <p:cNvSpPr/>
          <p:nvPr/>
        </p:nvSpPr>
        <p:spPr>
          <a:xfrm>
            <a:off x="2619186" y="4699135"/>
            <a:ext cx="5612296" cy="1732776"/>
          </a:xfrm>
          <a:prstGeom prst="wedgeRoundRectCallout">
            <a:avLst>
              <a:gd name="adj1" fmla="val -70571"/>
              <a:gd name="adj2" fmla="val -39935"/>
              <a:gd name="adj3" fmla="val 16667"/>
            </a:avLst>
          </a:prstGeom>
          <a:solidFill>
            <a:srgbClr val="FFFF00"/>
          </a:solidFill>
          <a:ln w="76200" cmpd="sng">
            <a:solidFill>
              <a:schemeClr val="accent2">
                <a:lumMod val="7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74638" indent="-261938">
              <a:buFont typeface="Arial" charset="0"/>
              <a:buChar char="•"/>
              <a:tabLst>
                <a:tab pos="660400" algn="l"/>
              </a:tabLst>
            </a:pPr>
            <a:r>
              <a:rPr lang="en-US" sz="2600" b="1" dirty="0">
                <a:solidFill>
                  <a:schemeClr val="accent2">
                    <a:lumMod val="75000"/>
                  </a:schemeClr>
                </a:solidFill>
                <a:latin typeface="Chalkboard"/>
                <a:cs typeface="Chalkboard"/>
              </a:rPr>
              <a:t>s</a:t>
            </a:r>
            <a:r>
              <a:rPr lang="en-US" sz="2600" b="1" dirty="0">
                <a:solidFill>
                  <a:schemeClr val="accent2">
                    <a:lumMod val="75000"/>
                  </a:schemeClr>
                </a:solidFill>
                <a:latin typeface="Chalkboard"/>
                <a:cs typeface="Chalkboard"/>
              </a:rPr>
              <a:t> : </a:t>
            </a:r>
            <a:r>
              <a:rPr lang="en-US" sz="2600" b="1" dirty="0">
                <a:solidFill>
                  <a:schemeClr val="accent2">
                    <a:lumMod val="75000"/>
                  </a:schemeClr>
                </a:solidFill>
                <a:latin typeface="Chalkboard"/>
                <a:cs typeface="Chalkboard"/>
              </a:rPr>
              <a:t>{ </a:t>
            </a:r>
            <a:r>
              <a:rPr lang="en-US" sz="2600" b="1" dirty="0" err="1">
                <a:solidFill>
                  <a:schemeClr val="accent2">
                    <a:lumMod val="75000"/>
                  </a:schemeClr>
                </a:solidFill>
                <a:latin typeface="Chalkboard"/>
                <a:cs typeface="Chalkboard"/>
              </a:rPr>
              <a:t>s:set</a:t>
            </a:r>
            <a:r>
              <a:rPr lang="en-US" sz="2600" b="1" dirty="0">
                <a:solidFill>
                  <a:schemeClr val="accent2">
                    <a:lumMod val="75000"/>
                  </a:schemeClr>
                </a:solidFill>
                <a:latin typeface="Chalkboard"/>
                <a:cs typeface="Chalkboard"/>
              </a:rPr>
              <a:t> | </a:t>
            </a:r>
            <a:r>
              <a:rPr lang="en-US" sz="2600" b="1" dirty="0" err="1">
                <a:solidFill>
                  <a:schemeClr val="accent2">
                    <a:lumMod val="75000"/>
                  </a:schemeClr>
                </a:solidFill>
                <a:latin typeface="Chalkboard"/>
                <a:cs typeface="Chalkboard"/>
              </a:rPr>
              <a:t>is_empty</a:t>
            </a:r>
            <a:r>
              <a:rPr lang="en-US" sz="2600" b="1" dirty="0">
                <a:solidFill>
                  <a:schemeClr val="accent2">
                    <a:lumMod val="75000"/>
                  </a:schemeClr>
                </a:solidFill>
                <a:latin typeface="Chalkboard"/>
                <a:cs typeface="Chalkboard"/>
              </a:rPr>
              <a:t> s }</a:t>
            </a:r>
          </a:p>
          <a:p>
            <a:pPr marL="274638" indent="-261938">
              <a:buFont typeface="Arial" charset="0"/>
              <a:buChar char="•"/>
              <a:tabLst>
                <a:tab pos="660400" algn="l"/>
              </a:tabLst>
            </a:pPr>
            <a:r>
              <a:rPr lang="en-US" sz="2600" b="1" dirty="0" err="1">
                <a:solidFill>
                  <a:schemeClr val="accent2">
                    <a:lumMod val="75000"/>
                  </a:schemeClr>
                </a:solidFill>
                <a:latin typeface="Chalkboard"/>
                <a:cs typeface="Chalkboard"/>
              </a:rPr>
              <a:t>i</a:t>
            </a:r>
            <a:r>
              <a:rPr lang="en-US" sz="2600" b="1" dirty="0" err="1">
                <a:solidFill>
                  <a:schemeClr val="accent2">
                    <a:lumMod val="75000"/>
                  </a:schemeClr>
                </a:solidFill>
                <a:latin typeface="Chalkboard"/>
                <a:cs typeface="Chalkboard"/>
              </a:rPr>
              <a:t>s_empty</a:t>
            </a:r>
            <a:r>
              <a:rPr lang="en-US" sz="2600" b="1" dirty="0">
                <a:solidFill>
                  <a:schemeClr val="accent2">
                    <a:lumMod val="75000"/>
                  </a:schemeClr>
                </a:solidFill>
                <a:latin typeface="Chalkboard"/>
                <a:cs typeface="Chalkboard"/>
              </a:rPr>
              <a:t> s</a:t>
            </a:r>
            <a:r>
              <a:rPr lang="en-US" sz="2600" dirty="0">
                <a:solidFill>
                  <a:schemeClr val="accent2">
                    <a:lumMod val="75000"/>
                  </a:schemeClr>
                </a:solidFill>
                <a:latin typeface="Chalkboard"/>
                <a:cs typeface="Chalkboard"/>
              </a:rPr>
              <a:t>        </a:t>
            </a:r>
            <a:r>
              <a:rPr lang="en-US" sz="2600" b="1" dirty="0">
                <a:solidFill>
                  <a:schemeClr val="accent2">
                    <a:lumMod val="75000"/>
                  </a:schemeClr>
                </a:solidFill>
                <a:latin typeface="Chalkboard"/>
                <a:cs typeface="Chalkboard"/>
              </a:rPr>
              <a:t>false </a:t>
            </a:r>
            <a:endParaRPr lang="en-US" sz="2600" b="1" dirty="0">
              <a:solidFill>
                <a:schemeClr val="accent2">
                  <a:lumMod val="75000"/>
                </a:schemeClr>
              </a:solidFill>
              <a:latin typeface="Chalkboard"/>
              <a:cs typeface="Chalkboard"/>
            </a:endParaRPr>
          </a:p>
          <a:p>
            <a:pPr marL="12700">
              <a:tabLst>
                <a:tab pos="660400" algn="l"/>
              </a:tabLst>
            </a:pPr>
            <a:r>
              <a:rPr lang="en-US" sz="3200" b="1" dirty="0">
                <a:solidFill>
                  <a:schemeClr val="accent2">
                    <a:lumMod val="75000"/>
                  </a:schemeClr>
                </a:solidFill>
                <a:latin typeface="Chalkboard"/>
                <a:cs typeface="Chalkboard"/>
              </a:rPr>
              <a:t>⟹  UNSOUND</a:t>
            </a:r>
            <a:endParaRPr lang="en-US" sz="3200" b="1" dirty="0">
              <a:solidFill>
                <a:schemeClr val="accent2">
                  <a:lumMod val="75000"/>
                </a:schemeClr>
              </a:solidFill>
              <a:latin typeface="Chalkboard"/>
              <a:cs typeface="Chalkboard"/>
            </a:endParaRPr>
          </a:p>
        </p:txBody>
      </p:sp>
      <p:cxnSp>
        <p:nvCxnSpPr>
          <p:cNvPr id="10" name="Straight Arrow Connector 9"/>
          <p:cNvCxnSpPr/>
          <p:nvPr/>
        </p:nvCxnSpPr>
        <p:spPr>
          <a:xfrm>
            <a:off x="4916145" y="5522466"/>
            <a:ext cx="698400" cy="0"/>
          </a:xfrm>
          <a:prstGeom prst="straightConnector1">
            <a:avLst/>
          </a:prstGeom>
          <a:ln w="38100" cap="flat">
            <a:solidFill>
              <a:schemeClr val="accent2">
                <a:lumMod val="75000"/>
              </a:schemeClr>
            </a:solidFill>
            <a:prstDash val="solid"/>
            <a:round/>
            <a:tailEnd type="triangle"/>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04886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Explanation of the unsoundness</a:t>
            </a:r>
            <a:endParaRPr lang="en-US" dirty="0"/>
          </a:p>
        </p:txBody>
      </p:sp>
      <p:sp>
        <p:nvSpPr>
          <p:cNvPr id="3" name="Content Placeholder 2"/>
          <p:cNvSpPr>
            <a:spLocks noGrp="1"/>
          </p:cNvSpPr>
          <p:nvPr>
            <p:ph idx="1"/>
          </p:nvPr>
        </p:nvSpPr>
        <p:spPr/>
        <p:txBody>
          <a:bodyPr/>
          <a:lstStyle/>
          <a:p>
            <a:pPr marL="0" indent="0">
              <a:buNone/>
            </a:pPr>
            <a:r>
              <a:rPr lang="en-US" dirty="0"/>
              <a:t>State-dependent contracts may be invalidated by </a:t>
            </a:r>
            <a:r>
              <a:rPr lang="en-US" dirty="0" smtClean="0"/>
              <a:t/>
            </a:r>
            <a:br>
              <a:rPr lang="en-US" dirty="0" smtClean="0"/>
            </a:br>
            <a:r>
              <a:rPr lang="en-US" b="1" i="1" dirty="0" smtClean="0"/>
              <a:t>assignment</a:t>
            </a:r>
            <a:r>
              <a:rPr lang="en-US" dirty="0" smtClean="0"/>
              <a:t> </a:t>
            </a:r>
            <a:r>
              <a:rPr lang="en-US" dirty="0"/>
              <a:t>afterward</a:t>
            </a:r>
          </a:p>
          <a:p>
            <a:r>
              <a:rPr lang="en-US" dirty="0"/>
              <a:t>E.g., contract </a:t>
            </a:r>
            <a:r>
              <a:rPr lang="en-US" b="1" dirty="0"/>
              <a:t>{ </a:t>
            </a:r>
            <a:r>
              <a:rPr lang="en-US" b="1" dirty="0" err="1"/>
              <a:t>s:set</a:t>
            </a:r>
            <a:r>
              <a:rPr lang="en-US" b="1" dirty="0"/>
              <a:t> | </a:t>
            </a:r>
            <a:r>
              <a:rPr lang="en-US" b="1" dirty="0" err="1"/>
              <a:t>is_empty</a:t>
            </a:r>
            <a:r>
              <a:rPr lang="en-US" b="1" dirty="0"/>
              <a:t> s } </a:t>
            </a:r>
            <a:r>
              <a:rPr lang="en-US" dirty="0"/>
              <a:t>is invalidated </a:t>
            </a:r>
            <a:br>
              <a:rPr lang="en-US" dirty="0"/>
            </a:br>
            <a:r>
              <a:rPr lang="en-US" dirty="0"/>
              <a:t>when a value is added to the set</a:t>
            </a:r>
          </a:p>
          <a:p>
            <a:endParaRPr lang="en-US" dirty="0"/>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15</a:t>
            </a:fld>
            <a:endParaRPr kumimoji="1" lang="ja-JP" altLang="en-US"/>
          </a:p>
        </p:txBody>
      </p:sp>
      <p:sp>
        <p:nvSpPr>
          <p:cNvPr id="7" name="Alternate Process 6"/>
          <p:cNvSpPr/>
          <p:nvPr/>
        </p:nvSpPr>
        <p:spPr>
          <a:xfrm>
            <a:off x="1767666" y="3787347"/>
            <a:ext cx="8680763" cy="2149633"/>
          </a:xfrm>
          <a:prstGeom prst="flowChartAlternateProcess">
            <a:avLst/>
          </a:prstGeom>
          <a:solidFill>
            <a:schemeClr val="accent1">
              <a:lumMod val="20000"/>
              <a:lumOff val="80000"/>
            </a:schemeClr>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42875">
              <a:tabLst>
                <a:tab pos="660400" algn="l"/>
              </a:tabLst>
            </a:pPr>
            <a:r>
              <a:rPr lang="en-US" sz="3200" b="1" dirty="0">
                <a:solidFill>
                  <a:schemeClr val="tx1"/>
                </a:solidFill>
                <a:latin typeface="Chalkboard"/>
                <a:cs typeface="Chalkboard"/>
              </a:rPr>
              <a:t>Solution:</a:t>
            </a:r>
          </a:p>
          <a:p>
            <a:pPr marL="142875">
              <a:tabLst>
                <a:tab pos="660400" algn="l"/>
              </a:tabLst>
            </a:pPr>
            <a:r>
              <a:rPr lang="en-US" sz="1000" b="1" dirty="0">
                <a:solidFill>
                  <a:schemeClr val="tx1"/>
                </a:solidFill>
                <a:latin typeface="Chalkboard"/>
                <a:cs typeface="Chalkboard"/>
              </a:rPr>
              <a:t> </a:t>
            </a:r>
            <a:r>
              <a:rPr lang="en-US" sz="3200" dirty="0">
                <a:solidFill>
                  <a:schemeClr val="tx1"/>
                </a:solidFill>
                <a:latin typeface="Chalkboard"/>
                <a:cs typeface="Chalkboard"/>
              </a:rPr>
              <a:t/>
            </a:r>
            <a:br>
              <a:rPr lang="en-US" sz="3200" dirty="0">
                <a:solidFill>
                  <a:schemeClr val="tx1"/>
                </a:solidFill>
                <a:latin typeface="Chalkboard"/>
                <a:cs typeface="Chalkboard"/>
              </a:rPr>
            </a:br>
            <a:r>
              <a:rPr lang="en-US" sz="3200" dirty="0">
                <a:solidFill>
                  <a:schemeClr val="tx1"/>
                </a:solidFill>
                <a:latin typeface="Chalkboard"/>
                <a:cs typeface="Chalkboard"/>
              </a:rPr>
              <a:t>  </a:t>
            </a:r>
            <a:r>
              <a:rPr lang="en-US" sz="3200" b="1" dirty="0">
                <a:solidFill>
                  <a:schemeClr val="tx1"/>
                </a:solidFill>
                <a:latin typeface="Chalkboard"/>
                <a:cs typeface="Chalkboard"/>
              </a:rPr>
              <a:t>Hoare type</a:t>
            </a:r>
            <a:r>
              <a:rPr lang="en-US" sz="3200" dirty="0">
                <a:solidFill>
                  <a:schemeClr val="tx1"/>
                </a:solidFill>
                <a:latin typeface="Chalkboard"/>
                <a:cs typeface="Chalkboard"/>
              </a:rPr>
              <a:t> to detect </a:t>
            </a:r>
            <a:r>
              <a:rPr lang="en-US" sz="3200" dirty="0" smtClean="0">
                <a:solidFill>
                  <a:schemeClr val="tx1"/>
                </a:solidFill>
                <a:latin typeface="Chalkboard"/>
                <a:cs typeface="Chalkboard"/>
              </a:rPr>
              <a:t>what state-depend</a:t>
            </a:r>
            <a:r>
              <a:rPr lang="en-US" sz="3200" dirty="0">
                <a:solidFill>
                  <a:schemeClr val="tx1"/>
                </a:solidFill>
                <a:latin typeface="Chalkboard"/>
                <a:cs typeface="Chalkboard"/>
              </a:rPr>
              <a:t>.</a:t>
            </a:r>
            <a:br>
              <a:rPr lang="en-US" sz="3200" dirty="0">
                <a:solidFill>
                  <a:schemeClr val="tx1"/>
                </a:solidFill>
                <a:latin typeface="Chalkboard"/>
                <a:cs typeface="Chalkboard"/>
              </a:rPr>
            </a:br>
            <a:r>
              <a:rPr lang="en-US" sz="3200" dirty="0">
                <a:solidFill>
                  <a:schemeClr val="tx1"/>
                </a:solidFill>
                <a:latin typeface="Chalkboard"/>
                <a:cs typeface="Chalkboard"/>
              </a:rPr>
              <a:t>  </a:t>
            </a:r>
            <a:r>
              <a:rPr lang="en-US" sz="3200" dirty="0">
                <a:solidFill>
                  <a:schemeClr val="tx1"/>
                </a:solidFill>
                <a:latin typeface="Chalkboard"/>
                <a:cs typeface="Chalkboard"/>
              </a:rPr>
              <a:t>contracts may be</a:t>
            </a:r>
            <a:r>
              <a:rPr lang="en-US" sz="3200" dirty="0">
                <a:solidFill>
                  <a:schemeClr val="tx1"/>
                </a:solidFill>
                <a:latin typeface="Chalkboard"/>
                <a:cs typeface="Chalkboard"/>
              </a:rPr>
              <a:t> </a:t>
            </a:r>
            <a:r>
              <a:rPr lang="en-US" sz="3200" dirty="0">
                <a:solidFill>
                  <a:schemeClr val="tx1"/>
                </a:solidFill>
                <a:latin typeface="Chalkboard"/>
                <a:cs typeface="Chalkboard"/>
              </a:rPr>
              <a:t>invalidated</a:t>
            </a:r>
            <a:endParaRPr lang="en-US" sz="3200" dirty="0">
              <a:solidFill>
                <a:schemeClr val="tx1"/>
              </a:solidFill>
              <a:latin typeface="Chalkboard"/>
              <a:cs typeface="Chalkboard"/>
            </a:endParaRPr>
          </a:p>
        </p:txBody>
      </p:sp>
    </p:spTree>
    <p:extLst>
      <p:ext uri="{BB962C8B-B14F-4D97-AF65-F5344CB8AC3E}">
        <p14:creationId xmlns:p14="http://schemas.microsoft.com/office/powerpoint/2010/main" val="158655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solidFill>
                  <a:schemeClr val="bg1">
                    <a:lumMod val="75000"/>
                  </a:schemeClr>
                </a:solidFill>
              </a:rPr>
              <a:t>Introduction</a:t>
            </a:r>
          </a:p>
          <a:p>
            <a:pPr marL="514350" indent="-514350">
              <a:buFont typeface="+mj-lt"/>
              <a:buAutoNum type="arabicPeriod"/>
            </a:pPr>
            <a:r>
              <a:rPr lang="en-US" dirty="0" smtClean="0">
                <a:solidFill>
                  <a:schemeClr val="bg1">
                    <a:lumMod val="75000"/>
                  </a:schemeClr>
                </a:solidFill>
              </a:rPr>
              <a:t>Background: manifest contract calculus</a:t>
            </a:r>
          </a:p>
          <a:p>
            <a:pPr marL="514350" indent="-514350">
              <a:buFont typeface="+mj-lt"/>
              <a:buAutoNum type="arabicPeriod"/>
            </a:pPr>
            <a:r>
              <a:rPr lang="en-US" dirty="0" smtClean="0">
                <a:solidFill>
                  <a:schemeClr val="bg1">
                    <a:lumMod val="75000"/>
                  </a:schemeClr>
                </a:solidFill>
              </a:rPr>
              <a:t>Challenge to extend with mutable states</a:t>
            </a:r>
          </a:p>
          <a:p>
            <a:pPr marL="514350" indent="-514350">
              <a:buFont typeface="+mj-lt"/>
              <a:buAutoNum type="arabicPeriod"/>
            </a:pPr>
            <a:r>
              <a:rPr lang="en-US" b="1" dirty="0" smtClean="0">
                <a:solidFill>
                  <a:schemeClr val="accent2">
                    <a:lumMod val="75000"/>
                  </a:schemeClr>
                </a:solidFill>
              </a:rPr>
              <a:t>Our work</a:t>
            </a:r>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16</a:t>
            </a:fld>
            <a:endParaRPr kumimoji="1" lang="ja-JP" altLang="en-US"/>
          </a:p>
        </p:txBody>
      </p:sp>
    </p:spTree>
    <p:extLst>
      <p:ext uri="{BB962C8B-B14F-4D97-AF65-F5344CB8AC3E}">
        <p14:creationId xmlns:p14="http://schemas.microsoft.com/office/powerpoint/2010/main" val="6195943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Hoare type</a:t>
            </a:r>
            <a:endParaRPr lang="en-US" dirty="0"/>
          </a:p>
        </p:txBody>
      </p:sp>
      <p:sp>
        <p:nvSpPr>
          <p:cNvPr id="3" name="Content Placeholder 2"/>
          <p:cNvSpPr>
            <a:spLocks noGrp="1"/>
          </p:cNvSpPr>
          <p:nvPr>
            <p:ph idx="1"/>
          </p:nvPr>
        </p:nvSpPr>
        <p:spPr>
          <a:xfrm>
            <a:off x="298833" y="2600324"/>
            <a:ext cx="11558487" cy="3621181"/>
          </a:xfrm>
        </p:spPr>
        <p:txBody>
          <a:bodyPr/>
          <a:lstStyle/>
          <a:p>
            <a:r>
              <a:rPr lang="en-US" dirty="0"/>
              <a:t>Types for state-dependent contracts</a:t>
            </a:r>
          </a:p>
          <a:p>
            <a:pPr lvl="1"/>
            <a:r>
              <a:rPr lang="en-US" dirty="0"/>
              <a:t>Inspired by Hoare type theory [N+, ICFP’06]</a:t>
            </a:r>
          </a:p>
          <a:p>
            <a:r>
              <a:rPr lang="en-US" dirty="0"/>
              <a:t>Given to terms which:</a:t>
            </a:r>
          </a:p>
          <a:p>
            <a:pPr lvl="1"/>
            <a:r>
              <a:rPr lang="en-US" dirty="0"/>
              <a:t>Expect </a:t>
            </a:r>
            <a:r>
              <a:rPr lang="en-US" b="1" dirty="0"/>
              <a:t>e</a:t>
            </a:r>
            <a:r>
              <a:rPr lang="en-US" b="1" baseline="-25000" dirty="0"/>
              <a:t>1</a:t>
            </a:r>
            <a:r>
              <a:rPr lang="en-US" dirty="0"/>
              <a:t> holds before executing them</a:t>
            </a:r>
          </a:p>
          <a:p>
            <a:pPr lvl="1"/>
            <a:r>
              <a:rPr lang="en-US" dirty="0"/>
              <a:t>Produce values of type </a:t>
            </a:r>
            <a:r>
              <a:rPr lang="en-US" b="1" dirty="0"/>
              <a:t>T</a:t>
            </a:r>
          </a:p>
          <a:p>
            <a:pPr lvl="1"/>
            <a:r>
              <a:rPr lang="en-US" dirty="0"/>
              <a:t>Guarantee the final state and resulting value satisfy </a:t>
            </a:r>
            <a:r>
              <a:rPr lang="en-US" b="1" dirty="0"/>
              <a:t>e</a:t>
            </a:r>
            <a:r>
              <a:rPr lang="en-US" b="1" baseline="-25000" dirty="0"/>
              <a:t>2</a:t>
            </a:r>
            <a:endParaRPr lang="en-US" b="1" dirty="0"/>
          </a:p>
          <a:p>
            <a:endParaRPr lang="en-US" dirty="0"/>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17</a:t>
            </a:fld>
            <a:endParaRPr kumimoji="1" lang="ja-JP" altLang="en-US"/>
          </a:p>
        </p:txBody>
      </p:sp>
      <p:sp>
        <p:nvSpPr>
          <p:cNvPr id="7" name="TextBox 6"/>
          <p:cNvSpPr txBox="1"/>
          <p:nvPr/>
        </p:nvSpPr>
        <p:spPr>
          <a:xfrm>
            <a:off x="4333466" y="1590472"/>
            <a:ext cx="3097323" cy="707886"/>
          </a:xfrm>
          <a:prstGeom prst="rect">
            <a:avLst/>
          </a:prstGeom>
          <a:noFill/>
        </p:spPr>
        <p:txBody>
          <a:bodyPr wrap="none" rtlCol="0">
            <a:spAutoFit/>
          </a:bodyPr>
          <a:lstStyle/>
          <a:p>
            <a:r>
              <a:rPr lang="en-US" sz="4000" b="1" dirty="0">
                <a:latin typeface="Chalkboard"/>
                <a:cs typeface="Chalkboard"/>
              </a:rPr>
              <a:t>{e</a:t>
            </a:r>
            <a:r>
              <a:rPr lang="en-US" sz="4000" b="1" baseline="-25000" dirty="0">
                <a:latin typeface="Chalkboard"/>
                <a:cs typeface="Chalkboard"/>
              </a:rPr>
              <a:t>1</a:t>
            </a:r>
            <a:r>
              <a:rPr lang="en-US" sz="4000" b="1" dirty="0">
                <a:latin typeface="Chalkboard"/>
                <a:cs typeface="Chalkboard"/>
              </a:rPr>
              <a:t>} </a:t>
            </a:r>
            <a:r>
              <a:rPr lang="en-US" sz="4000" b="1" dirty="0" err="1">
                <a:latin typeface="Chalkboard"/>
                <a:cs typeface="Chalkboard"/>
              </a:rPr>
              <a:t>x:T</a:t>
            </a:r>
            <a:r>
              <a:rPr lang="en-US" sz="4000" b="1" dirty="0">
                <a:latin typeface="Chalkboard"/>
                <a:cs typeface="Chalkboard"/>
              </a:rPr>
              <a:t> {e</a:t>
            </a:r>
            <a:r>
              <a:rPr lang="en-US" sz="4000" b="1" baseline="-25000" dirty="0">
                <a:latin typeface="Chalkboard"/>
                <a:cs typeface="Chalkboard"/>
              </a:rPr>
              <a:t>2</a:t>
            </a:r>
            <a:r>
              <a:rPr lang="en-US" sz="4000" b="1" dirty="0">
                <a:latin typeface="Chalkboard"/>
                <a:cs typeface="Chalkboard"/>
              </a:rPr>
              <a:t>}</a:t>
            </a:r>
          </a:p>
        </p:txBody>
      </p:sp>
      <p:grpSp>
        <p:nvGrpSpPr>
          <p:cNvPr id="8" name="Group 7"/>
          <p:cNvGrpSpPr/>
          <p:nvPr/>
        </p:nvGrpSpPr>
        <p:grpSpPr>
          <a:xfrm>
            <a:off x="1681862" y="1436141"/>
            <a:ext cx="2554740" cy="832890"/>
            <a:chOff x="2820080" y="378661"/>
            <a:chExt cx="2554740" cy="832890"/>
          </a:xfrm>
        </p:grpSpPr>
        <p:sp>
          <p:nvSpPr>
            <p:cNvPr id="9" name="Oval Callout 8"/>
            <p:cNvSpPr/>
            <p:nvPr/>
          </p:nvSpPr>
          <p:spPr>
            <a:xfrm>
              <a:off x="2820080" y="378661"/>
              <a:ext cx="2554740" cy="832890"/>
            </a:xfrm>
            <a:prstGeom prst="wedgeEllipseCallout">
              <a:avLst>
                <a:gd name="adj1" fmla="val 54832"/>
                <a:gd name="adj2" fmla="val 23282"/>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10" name="TextBox 9"/>
            <p:cNvSpPr txBox="1"/>
            <p:nvPr/>
          </p:nvSpPr>
          <p:spPr>
            <a:xfrm>
              <a:off x="3060082" y="515897"/>
              <a:ext cx="2142459" cy="523220"/>
            </a:xfrm>
            <a:prstGeom prst="rect">
              <a:avLst/>
            </a:prstGeom>
            <a:noFill/>
          </p:spPr>
          <p:txBody>
            <a:bodyPr wrap="square" rtlCol="0">
              <a:spAutoFit/>
            </a:bodyPr>
            <a:lstStyle/>
            <a:p>
              <a:pPr algn="ctr"/>
              <a:r>
                <a:rPr lang="en-US" sz="2800" dirty="0">
                  <a:latin typeface="Chalkboard"/>
                  <a:cs typeface="Chalkboard"/>
                </a:rPr>
                <a:t>Precondition</a:t>
              </a:r>
            </a:p>
          </p:txBody>
        </p:sp>
      </p:grpSp>
      <p:grpSp>
        <p:nvGrpSpPr>
          <p:cNvPr id="11" name="Group 10"/>
          <p:cNvGrpSpPr/>
          <p:nvPr/>
        </p:nvGrpSpPr>
        <p:grpSpPr>
          <a:xfrm>
            <a:off x="7115526" y="214070"/>
            <a:ext cx="2554740" cy="1136476"/>
            <a:chOff x="2886340" y="497929"/>
            <a:chExt cx="2554740" cy="1136476"/>
          </a:xfrm>
        </p:grpSpPr>
        <p:sp>
          <p:nvSpPr>
            <p:cNvPr id="12" name="Oval Callout 11"/>
            <p:cNvSpPr/>
            <p:nvPr/>
          </p:nvSpPr>
          <p:spPr>
            <a:xfrm>
              <a:off x="2886340" y="497929"/>
              <a:ext cx="2554740" cy="1136476"/>
            </a:xfrm>
            <a:prstGeom prst="wedgeEllipseCallout">
              <a:avLst>
                <a:gd name="adj1" fmla="val -87721"/>
                <a:gd name="adj2" fmla="val 79769"/>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13" name="TextBox 12"/>
            <p:cNvSpPr txBox="1"/>
            <p:nvPr/>
          </p:nvSpPr>
          <p:spPr>
            <a:xfrm>
              <a:off x="2980570" y="542401"/>
              <a:ext cx="2327990" cy="954107"/>
            </a:xfrm>
            <a:prstGeom prst="rect">
              <a:avLst/>
            </a:prstGeom>
            <a:noFill/>
          </p:spPr>
          <p:txBody>
            <a:bodyPr wrap="square" rtlCol="0">
              <a:spAutoFit/>
            </a:bodyPr>
            <a:lstStyle/>
            <a:p>
              <a:pPr algn="ctr"/>
              <a:r>
                <a:rPr lang="en-US" sz="2800" dirty="0">
                  <a:latin typeface="Chalkboard"/>
                  <a:cs typeface="Chalkboard"/>
                </a:rPr>
                <a:t>Type of result values</a:t>
              </a:r>
            </a:p>
          </p:txBody>
        </p:sp>
      </p:grpSp>
      <p:grpSp>
        <p:nvGrpSpPr>
          <p:cNvPr id="14" name="Group 13"/>
          <p:cNvGrpSpPr/>
          <p:nvPr/>
        </p:nvGrpSpPr>
        <p:grpSpPr>
          <a:xfrm>
            <a:off x="7584639" y="1614754"/>
            <a:ext cx="2554740" cy="832890"/>
            <a:chOff x="2886340" y="497929"/>
            <a:chExt cx="2554740" cy="832890"/>
          </a:xfrm>
        </p:grpSpPr>
        <p:sp>
          <p:nvSpPr>
            <p:cNvPr id="15" name="Oval Callout 14"/>
            <p:cNvSpPr/>
            <p:nvPr/>
          </p:nvSpPr>
          <p:spPr>
            <a:xfrm>
              <a:off x="2886340" y="497929"/>
              <a:ext cx="2554740" cy="832890"/>
            </a:xfrm>
            <a:prstGeom prst="wedgeEllipseCallout">
              <a:avLst>
                <a:gd name="adj1" fmla="val -58972"/>
                <a:gd name="adj2" fmla="val -858"/>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16" name="TextBox 15"/>
            <p:cNvSpPr txBox="1"/>
            <p:nvPr/>
          </p:nvSpPr>
          <p:spPr>
            <a:xfrm>
              <a:off x="3046830" y="635165"/>
              <a:ext cx="2327990" cy="523220"/>
            </a:xfrm>
            <a:prstGeom prst="rect">
              <a:avLst/>
            </a:prstGeom>
            <a:noFill/>
          </p:spPr>
          <p:txBody>
            <a:bodyPr wrap="square" rtlCol="0">
              <a:spAutoFit/>
            </a:bodyPr>
            <a:lstStyle/>
            <a:p>
              <a:pPr algn="ctr"/>
              <a:r>
                <a:rPr lang="en-US" sz="2800" dirty="0">
                  <a:latin typeface="Chalkboard"/>
                  <a:cs typeface="Chalkboard"/>
                </a:rPr>
                <a:t>Postcondition</a:t>
              </a:r>
            </a:p>
          </p:txBody>
        </p:sp>
      </p:grpSp>
      <p:grpSp>
        <p:nvGrpSpPr>
          <p:cNvPr id="17" name="Group 16"/>
          <p:cNvGrpSpPr/>
          <p:nvPr/>
        </p:nvGrpSpPr>
        <p:grpSpPr>
          <a:xfrm>
            <a:off x="3372590" y="258019"/>
            <a:ext cx="3445965" cy="1174320"/>
            <a:chOff x="2835863" y="460085"/>
            <a:chExt cx="3445965" cy="1174320"/>
          </a:xfrm>
        </p:grpSpPr>
        <p:sp>
          <p:nvSpPr>
            <p:cNvPr id="18" name="Oval Callout 17"/>
            <p:cNvSpPr/>
            <p:nvPr/>
          </p:nvSpPr>
          <p:spPr>
            <a:xfrm>
              <a:off x="2835863" y="460085"/>
              <a:ext cx="3445965" cy="1174320"/>
            </a:xfrm>
            <a:prstGeom prst="wedgeEllipseCallout">
              <a:avLst>
                <a:gd name="adj1" fmla="val 15309"/>
                <a:gd name="adj2" fmla="val 82162"/>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19" name="TextBox 18"/>
            <p:cNvSpPr txBox="1"/>
            <p:nvPr/>
          </p:nvSpPr>
          <p:spPr>
            <a:xfrm>
              <a:off x="3174393" y="577915"/>
              <a:ext cx="2815658" cy="954107"/>
            </a:xfrm>
            <a:prstGeom prst="rect">
              <a:avLst/>
            </a:prstGeom>
            <a:noFill/>
          </p:spPr>
          <p:txBody>
            <a:bodyPr wrap="square" rtlCol="0">
              <a:spAutoFit/>
            </a:bodyPr>
            <a:lstStyle/>
            <a:p>
              <a:pPr algn="ctr"/>
              <a:r>
                <a:rPr lang="en-US" sz="2800" dirty="0">
                  <a:latin typeface="Chalkboard"/>
                  <a:cs typeface="Chalkboard"/>
                </a:rPr>
                <a:t>Denote resulting values in </a:t>
              </a:r>
              <a:r>
                <a:rPr lang="en-US" sz="2800" b="1" dirty="0">
                  <a:latin typeface="Chalkboard"/>
                  <a:cs typeface="Chalkboard"/>
                </a:rPr>
                <a:t>e</a:t>
              </a:r>
              <a:r>
                <a:rPr lang="en-US" sz="2800" b="1" baseline="-25000" dirty="0">
                  <a:latin typeface="Chalkboard"/>
                  <a:cs typeface="Chalkboard"/>
                </a:rPr>
                <a:t>2</a:t>
              </a:r>
            </a:p>
          </p:txBody>
        </p:sp>
      </p:grpSp>
    </p:spTree>
    <p:extLst>
      <p:ext uri="{BB962C8B-B14F-4D97-AF65-F5344CB8AC3E}">
        <p14:creationId xmlns:p14="http://schemas.microsoft.com/office/powerpoint/2010/main" val="2122846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a:t>
            </a:r>
            <a:r>
              <a:rPr lang="en-US" dirty="0" smtClean="0"/>
              <a:t>imperative Set </a:t>
            </a:r>
            <a:r>
              <a:rPr lang="en-US" dirty="0" smtClean="0"/>
              <a:t>with Hoare type</a:t>
            </a:r>
            <a:endParaRPr lang="en-US" dirty="0"/>
          </a:p>
        </p:txBody>
      </p:sp>
      <p:sp>
        <p:nvSpPr>
          <p:cNvPr id="3" name="Content Placeholder 2"/>
          <p:cNvSpPr>
            <a:spLocks noGrp="1"/>
          </p:cNvSpPr>
          <p:nvPr>
            <p:ph idx="1"/>
          </p:nvPr>
        </p:nvSpPr>
        <p:spPr>
          <a:xfrm>
            <a:off x="976602" y="1402798"/>
            <a:ext cx="9753311" cy="5007865"/>
          </a:xfrm>
        </p:spPr>
        <p:txBody>
          <a:bodyPr>
            <a:normAutofit/>
          </a:bodyPr>
          <a:lstStyle/>
          <a:p>
            <a:pPr marL="0" indent="0" defTabSz="914400">
              <a:spcBef>
                <a:spcPts val="0"/>
              </a:spcBef>
              <a:buNone/>
              <a:defRPr/>
            </a:pPr>
            <a:r>
              <a:rPr lang="en-US" b="1" dirty="0" smtClean="0"/>
              <a:t>type set</a:t>
            </a:r>
          </a:p>
          <a:p>
            <a:pPr marL="0" indent="0" defTabSz="914400">
              <a:spcBef>
                <a:spcPts val="0"/>
              </a:spcBef>
              <a:buNone/>
              <a:defRPr/>
            </a:pPr>
            <a:r>
              <a:rPr lang="en-US" b="1" dirty="0" err="1" smtClean="0"/>
              <a:t>val</a:t>
            </a:r>
            <a:r>
              <a:rPr lang="en-US" b="1" dirty="0" smtClean="0"/>
              <a:t> </a:t>
            </a:r>
            <a:r>
              <a:rPr lang="en-US" b="1" dirty="0" err="1" smtClean="0"/>
              <a:t>is_empty</a:t>
            </a:r>
            <a:r>
              <a:rPr lang="en-US" b="1" dirty="0" smtClean="0"/>
              <a:t> : set </a:t>
            </a:r>
            <a:r>
              <a:rPr lang="en-US" altLang="ja-JP" b="1" dirty="0" smtClean="0"/>
              <a:t>→ Bool</a:t>
            </a:r>
            <a:endParaRPr lang="en-US" b="1" dirty="0" smtClean="0"/>
          </a:p>
          <a:p>
            <a:pPr marL="0" indent="0" defTabSz="914400">
              <a:spcBef>
                <a:spcPts val="0"/>
              </a:spcBef>
              <a:buNone/>
              <a:defRPr/>
            </a:pPr>
            <a:r>
              <a:rPr lang="en-US" b="1" dirty="0" err="1" smtClean="0"/>
              <a:t>val</a:t>
            </a:r>
            <a:r>
              <a:rPr lang="en-US" b="1" dirty="0" smtClean="0"/>
              <a:t> create : unit </a:t>
            </a:r>
            <a:r>
              <a:rPr lang="en-US" altLang="ja-JP" b="1" dirty="0" smtClean="0"/>
              <a:t>→ </a:t>
            </a:r>
            <a:r>
              <a:rPr lang="en-US" altLang="ja-JP" b="1" dirty="0" smtClean="0">
                <a:solidFill>
                  <a:schemeClr val="accent1">
                    <a:lumMod val="75000"/>
                  </a:schemeClr>
                </a:solidFill>
              </a:rPr>
              <a:t>{ </a:t>
            </a:r>
            <a:r>
              <a:rPr lang="en-US" altLang="ja-JP" b="1" dirty="0" smtClean="0">
                <a:solidFill>
                  <a:schemeClr val="accent1">
                    <a:lumMod val="75000"/>
                  </a:schemeClr>
                </a:solidFill>
              </a:rPr>
              <a:t>true } </a:t>
            </a:r>
            <a:r>
              <a:rPr lang="en-US" altLang="ja-JP" b="1" dirty="0" err="1" smtClean="0">
                <a:solidFill>
                  <a:schemeClr val="accent1">
                    <a:lumMod val="75000"/>
                  </a:schemeClr>
                </a:solidFill>
              </a:rPr>
              <a:t>s:set</a:t>
            </a:r>
            <a:r>
              <a:rPr lang="en-US" altLang="ja-JP" b="1" dirty="0" smtClean="0">
                <a:solidFill>
                  <a:schemeClr val="accent1">
                    <a:lumMod val="75000"/>
                  </a:schemeClr>
                </a:solidFill>
              </a:rPr>
              <a:t> { </a:t>
            </a:r>
            <a:r>
              <a:rPr lang="en-US" altLang="ja-JP" b="1" dirty="0" err="1" smtClean="0">
                <a:solidFill>
                  <a:schemeClr val="accent1">
                    <a:lumMod val="75000"/>
                  </a:schemeClr>
                </a:solidFill>
              </a:rPr>
              <a:t>is_empty</a:t>
            </a:r>
            <a:r>
              <a:rPr lang="en-US" altLang="ja-JP" b="1" dirty="0" smtClean="0">
                <a:solidFill>
                  <a:schemeClr val="accent1">
                    <a:lumMod val="75000"/>
                  </a:schemeClr>
                </a:solidFill>
              </a:rPr>
              <a:t> s }</a:t>
            </a:r>
          </a:p>
          <a:p>
            <a:pPr marL="0" indent="0" defTabSz="914400">
              <a:spcBef>
                <a:spcPts val="0"/>
              </a:spcBef>
              <a:buNone/>
              <a:defRPr/>
            </a:pPr>
            <a:endParaRPr lang="en-US" b="1" dirty="0" smtClean="0">
              <a:solidFill>
                <a:schemeClr val="accent1">
                  <a:lumMod val="75000"/>
                </a:schemeClr>
              </a:solidFill>
            </a:endParaRPr>
          </a:p>
          <a:p>
            <a:pPr marL="0" indent="0" defTabSz="914400">
              <a:spcBef>
                <a:spcPts val="0"/>
              </a:spcBef>
              <a:buNone/>
            </a:pPr>
            <a:r>
              <a:rPr lang="en-US" b="1" dirty="0" err="1"/>
              <a:t>val</a:t>
            </a:r>
            <a:r>
              <a:rPr lang="en-US" b="1" dirty="0"/>
              <a:t> mem : set </a:t>
            </a:r>
            <a:r>
              <a:rPr lang="en-US" altLang="ja-JP" b="1" dirty="0"/>
              <a:t>→ </a:t>
            </a:r>
            <a:r>
              <a:rPr lang="en-US" altLang="ja-JP" b="1" dirty="0" err="1"/>
              <a:t>int</a:t>
            </a:r>
            <a:r>
              <a:rPr lang="en-US" altLang="ja-JP" b="1" dirty="0"/>
              <a:t> → </a:t>
            </a:r>
            <a:r>
              <a:rPr lang="en-US" altLang="ja-JP" b="1" dirty="0" smtClean="0"/>
              <a:t>Bool</a:t>
            </a:r>
            <a:endParaRPr lang="en-US" b="1" dirty="0" smtClean="0">
              <a:solidFill>
                <a:schemeClr val="accent1">
                  <a:lumMod val="75000"/>
                </a:schemeClr>
              </a:solidFill>
            </a:endParaRPr>
          </a:p>
          <a:p>
            <a:pPr marL="0" indent="0" defTabSz="914400">
              <a:spcBef>
                <a:spcPts val="0"/>
              </a:spcBef>
              <a:buNone/>
              <a:defRPr/>
            </a:pPr>
            <a:r>
              <a:rPr lang="en-US" altLang="ja-JP" b="1" dirty="0" err="1" smtClean="0"/>
              <a:t>val</a:t>
            </a:r>
            <a:r>
              <a:rPr lang="en-US" altLang="ja-JP" b="1" dirty="0" smtClean="0"/>
              <a:t> remove : </a:t>
            </a:r>
            <a:r>
              <a:rPr lang="en-US" altLang="ja-JP" b="1" dirty="0" err="1" smtClean="0"/>
              <a:t>s:set</a:t>
            </a:r>
            <a:r>
              <a:rPr lang="en-US" altLang="ja-JP" b="1" dirty="0" smtClean="0"/>
              <a:t> → </a:t>
            </a:r>
            <a:r>
              <a:rPr lang="en-US" altLang="ja-JP" b="1" dirty="0" err="1" smtClean="0"/>
              <a:t>i:int</a:t>
            </a:r>
            <a:r>
              <a:rPr lang="en-US" altLang="ja-JP" b="1" dirty="0" smtClean="0"/>
              <a:t> </a:t>
            </a:r>
            <a:r>
              <a:rPr lang="en-US" altLang="ja-JP" b="1" dirty="0" smtClean="0"/>
              <a:t>→ </a:t>
            </a:r>
            <a:br>
              <a:rPr lang="en-US" altLang="ja-JP" b="1" dirty="0" smtClean="0"/>
            </a:br>
            <a:r>
              <a:rPr lang="en-US" altLang="ja-JP" b="1" dirty="0" smtClean="0"/>
              <a:t>               </a:t>
            </a:r>
            <a:r>
              <a:rPr lang="en-US" altLang="ja-JP" b="1" dirty="0" smtClean="0">
                <a:solidFill>
                  <a:schemeClr val="accent1">
                    <a:lumMod val="75000"/>
                  </a:schemeClr>
                </a:solidFill>
              </a:rPr>
              <a:t>{ </a:t>
            </a:r>
            <a:r>
              <a:rPr lang="en-US" altLang="ja-JP" b="1" dirty="0" smtClean="0">
                <a:solidFill>
                  <a:schemeClr val="accent1">
                    <a:lumMod val="75000"/>
                  </a:schemeClr>
                </a:solidFill>
              </a:rPr>
              <a:t>mem s </a:t>
            </a:r>
            <a:r>
              <a:rPr lang="en-US" altLang="ja-JP" b="1" dirty="0" err="1" smtClean="0">
                <a:solidFill>
                  <a:schemeClr val="accent1">
                    <a:lumMod val="75000"/>
                  </a:schemeClr>
                </a:solidFill>
              </a:rPr>
              <a:t>i</a:t>
            </a:r>
            <a:r>
              <a:rPr lang="en-US" altLang="ja-JP" b="1" dirty="0" smtClean="0">
                <a:solidFill>
                  <a:schemeClr val="accent1">
                    <a:lumMod val="75000"/>
                  </a:schemeClr>
                </a:solidFill>
              </a:rPr>
              <a:t> } </a:t>
            </a:r>
            <a:r>
              <a:rPr lang="en-US" altLang="ja-JP" b="1" dirty="0" err="1" smtClean="0">
                <a:solidFill>
                  <a:schemeClr val="accent1">
                    <a:lumMod val="75000"/>
                  </a:schemeClr>
                </a:solidFill>
              </a:rPr>
              <a:t>x:unit</a:t>
            </a:r>
            <a:r>
              <a:rPr lang="en-US" altLang="ja-JP" b="1" dirty="0" smtClean="0">
                <a:solidFill>
                  <a:schemeClr val="accent1">
                    <a:lumMod val="75000"/>
                  </a:schemeClr>
                </a:solidFill>
              </a:rPr>
              <a:t> { not (mem s </a:t>
            </a:r>
            <a:r>
              <a:rPr lang="en-US" altLang="ja-JP" b="1" dirty="0" err="1" smtClean="0">
                <a:solidFill>
                  <a:schemeClr val="accent1">
                    <a:lumMod val="75000"/>
                  </a:schemeClr>
                </a:solidFill>
              </a:rPr>
              <a:t>i</a:t>
            </a:r>
            <a:r>
              <a:rPr lang="en-US" altLang="ja-JP" b="1" dirty="0" smtClean="0">
                <a:solidFill>
                  <a:schemeClr val="accent1">
                    <a:lumMod val="75000"/>
                  </a:schemeClr>
                </a:solidFill>
              </a:rPr>
              <a:t>) }</a:t>
            </a:r>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18</a:t>
            </a:fld>
            <a:endParaRPr kumimoji="1" lang="ja-JP" altLang="en-US"/>
          </a:p>
        </p:txBody>
      </p:sp>
      <p:grpSp>
        <p:nvGrpSpPr>
          <p:cNvPr id="15" name="Group 14"/>
          <p:cNvGrpSpPr/>
          <p:nvPr/>
        </p:nvGrpSpPr>
        <p:grpSpPr>
          <a:xfrm>
            <a:off x="8513393" y="745357"/>
            <a:ext cx="3220849" cy="1369944"/>
            <a:chOff x="5672137" y="1218078"/>
            <a:chExt cx="3220849" cy="1369944"/>
          </a:xfrm>
        </p:grpSpPr>
        <p:sp>
          <p:nvSpPr>
            <p:cNvPr id="7" name="Oval Callout 6"/>
            <p:cNvSpPr/>
            <p:nvPr/>
          </p:nvSpPr>
          <p:spPr>
            <a:xfrm>
              <a:off x="5672137" y="1218078"/>
              <a:ext cx="3220849" cy="1369944"/>
            </a:xfrm>
            <a:prstGeom prst="wedgeEllipseCallout">
              <a:avLst>
                <a:gd name="adj1" fmla="val -33282"/>
                <a:gd name="adj2" fmla="val 76894"/>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8" name="TextBox 7"/>
            <p:cNvSpPr txBox="1"/>
            <p:nvPr/>
          </p:nvSpPr>
          <p:spPr>
            <a:xfrm>
              <a:off x="5846667" y="1269753"/>
              <a:ext cx="2871788" cy="1077218"/>
            </a:xfrm>
            <a:prstGeom prst="rect">
              <a:avLst/>
            </a:prstGeom>
            <a:noFill/>
          </p:spPr>
          <p:txBody>
            <a:bodyPr wrap="square" rtlCol="0">
              <a:spAutoFit/>
            </a:bodyPr>
            <a:lstStyle/>
            <a:p>
              <a:pPr algn="ctr"/>
              <a:r>
                <a:rPr lang="en-US" sz="3200" dirty="0">
                  <a:latin typeface="Chalkboard"/>
                  <a:cs typeface="Chalkboard"/>
                </a:rPr>
                <a:t>Returns </a:t>
              </a:r>
              <a:br>
                <a:rPr lang="en-US" sz="3200" dirty="0">
                  <a:latin typeface="Chalkboard"/>
                  <a:cs typeface="Chalkboard"/>
                </a:rPr>
              </a:br>
              <a:r>
                <a:rPr lang="en-US" sz="3200" dirty="0">
                  <a:latin typeface="Chalkboard"/>
                  <a:cs typeface="Chalkboard"/>
                </a:rPr>
                <a:t>the empty set</a:t>
              </a:r>
            </a:p>
          </p:txBody>
        </p:sp>
      </p:grpSp>
      <p:grpSp>
        <p:nvGrpSpPr>
          <p:cNvPr id="16" name="Group 15"/>
          <p:cNvGrpSpPr/>
          <p:nvPr/>
        </p:nvGrpSpPr>
        <p:grpSpPr>
          <a:xfrm>
            <a:off x="976597" y="5135961"/>
            <a:ext cx="3904966" cy="1225947"/>
            <a:chOff x="224122" y="5214932"/>
            <a:chExt cx="3904966" cy="1225947"/>
          </a:xfrm>
        </p:grpSpPr>
        <p:sp>
          <p:nvSpPr>
            <p:cNvPr id="11" name="Oval Callout 10"/>
            <p:cNvSpPr/>
            <p:nvPr/>
          </p:nvSpPr>
          <p:spPr>
            <a:xfrm>
              <a:off x="224122" y="5214932"/>
              <a:ext cx="3904966" cy="1225947"/>
            </a:xfrm>
            <a:prstGeom prst="wedgeEllipseCallout">
              <a:avLst>
                <a:gd name="adj1" fmla="val 31281"/>
                <a:gd name="adj2" fmla="val -62919"/>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12" name="TextBox 11"/>
            <p:cNvSpPr txBox="1"/>
            <p:nvPr/>
          </p:nvSpPr>
          <p:spPr>
            <a:xfrm>
              <a:off x="470919" y="5325968"/>
              <a:ext cx="3440208" cy="954107"/>
            </a:xfrm>
            <a:prstGeom prst="rect">
              <a:avLst/>
            </a:prstGeom>
            <a:noFill/>
          </p:spPr>
          <p:txBody>
            <a:bodyPr wrap="square" rtlCol="0">
              <a:spAutoFit/>
            </a:bodyPr>
            <a:lstStyle/>
            <a:p>
              <a:pPr algn="ctr"/>
              <a:r>
                <a:rPr lang="en-US" sz="2800" dirty="0" smtClean="0">
                  <a:latin typeface="Chalkboard"/>
                  <a:cs typeface="Chalkboard"/>
                </a:rPr>
                <a:t>Given integer </a:t>
              </a:r>
              <a:r>
                <a:rPr lang="en-US" sz="2800" dirty="0">
                  <a:latin typeface="Chalkboard"/>
                  <a:cs typeface="Chalkboard"/>
                </a:rPr>
                <a:t>should be contained</a:t>
              </a:r>
            </a:p>
          </p:txBody>
        </p:sp>
      </p:grpSp>
      <p:grpSp>
        <p:nvGrpSpPr>
          <p:cNvPr id="17" name="Group 16"/>
          <p:cNvGrpSpPr/>
          <p:nvPr/>
        </p:nvGrpSpPr>
        <p:grpSpPr>
          <a:xfrm>
            <a:off x="6843713" y="5135961"/>
            <a:ext cx="2947331" cy="1225947"/>
            <a:chOff x="4586297" y="5214932"/>
            <a:chExt cx="4320407" cy="1225947"/>
          </a:xfrm>
        </p:grpSpPr>
        <p:sp>
          <p:nvSpPr>
            <p:cNvPr id="13" name="Oval Callout 12"/>
            <p:cNvSpPr/>
            <p:nvPr/>
          </p:nvSpPr>
          <p:spPr>
            <a:xfrm>
              <a:off x="4586297" y="5214932"/>
              <a:ext cx="4320407" cy="1225947"/>
            </a:xfrm>
            <a:prstGeom prst="wedgeEllipseCallout">
              <a:avLst>
                <a:gd name="adj1" fmla="val 12762"/>
                <a:gd name="adj2" fmla="val -65250"/>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14" name="TextBox 13"/>
            <p:cNvSpPr txBox="1"/>
            <p:nvPr/>
          </p:nvSpPr>
          <p:spPr>
            <a:xfrm>
              <a:off x="4662478" y="5325967"/>
              <a:ext cx="4244226" cy="954107"/>
            </a:xfrm>
            <a:prstGeom prst="rect">
              <a:avLst/>
            </a:prstGeom>
            <a:noFill/>
          </p:spPr>
          <p:txBody>
            <a:bodyPr wrap="square" rtlCol="0">
              <a:spAutoFit/>
            </a:bodyPr>
            <a:lstStyle/>
            <a:p>
              <a:pPr algn="ctr"/>
              <a:r>
                <a:rPr lang="en-US" sz="2800" dirty="0">
                  <a:latin typeface="Chalkboard"/>
                  <a:cs typeface="Chalkboard"/>
                </a:rPr>
                <a:t>Given </a:t>
              </a:r>
              <a:r>
                <a:rPr lang="en-US" sz="2800" dirty="0" smtClean="0">
                  <a:latin typeface="Chalkboard"/>
                  <a:cs typeface="Chalkboard"/>
                </a:rPr>
                <a:t>integer</a:t>
              </a:r>
              <a:br>
                <a:rPr lang="en-US" sz="2800" dirty="0" smtClean="0">
                  <a:latin typeface="Chalkboard"/>
                  <a:cs typeface="Chalkboard"/>
                </a:rPr>
              </a:br>
              <a:r>
                <a:rPr lang="en-US" sz="2800" dirty="0" smtClean="0">
                  <a:latin typeface="Chalkboard"/>
                  <a:cs typeface="Chalkboard"/>
                </a:rPr>
                <a:t>is removed</a:t>
              </a:r>
              <a:endParaRPr lang="en-US" sz="2800" dirty="0">
                <a:latin typeface="Chalkboard"/>
                <a:cs typeface="Chalkboard"/>
              </a:endParaRPr>
            </a:p>
          </p:txBody>
        </p:sp>
      </p:grpSp>
      <p:grpSp>
        <p:nvGrpSpPr>
          <p:cNvPr id="9" name="Group 8"/>
          <p:cNvGrpSpPr/>
          <p:nvPr/>
        </p:nvGrpSpPr>
        <p:grpSpPr>
          <a:xfrm>
            <a:off x="5071975" y="504306"/>
            <a:ext cx="3220849" cy="1369944"/>
            <a:chOff x="4057563" y="559233"/>
            <a:chExt cx="3220849" cy="1369944"/>
          </a:xfrm>
        </p:grpSpPr>
        <p:sp>
          <p:nvSpPr>
            <p:cNvPr id="18" name="Oval Callout 17"/>
            <p:cNvSpPr/>
            <p:nvPr/>
          </p:nvSpPr>
          <p:spPr>
            <a:xfrm>
              <a:off x="4057563" y="559233"/>
              <a:ext cx="3220849" cy="1369944"/>
            </a:xfrm>
            <a:prstGeom prst="wedgeEllipseCallout">
              <a:avLst>
                <a:gd name="adj1" fmla="val -25298"/>
                <a:gd name="adj2" fmla="val 97751"/>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19" name="TextBox 18"/>
            <p:cNvSpPr txBox="1"/>
            <p:nvPr/>
          </p:nvSpPr>
          <p:spPr>
            <a:xfrm>
              <a:off x="4232093" y="702706"/>
              <a:ext cx="2871788" cy="1077218"/>
            </a:xfrm>
            <a:prstGeom prst="rect">
              <a:avLst/>
            </a:prstGeom>
            <a:noFill/>
          </p:spPr>
          <p:txBody>
            <a:bodyPr wrap="square" rtlCol="0">
              <a:spAutoFit/>
            </a:bodyPr>
            <a:lstStyle/>
            <a:p>
              <a:pPr algn="ctr"/>
              <a:r>
                <a:rPr lang="en-US" sz="3200" dirty="0" smtClean="0">
                  <a:latin typeface="Chalkboard"/>
                  <a:cs typeface="Chalkboard"/>
                </a:rPr>
                <a:t>Nothing is assumed</a:t>
              </a:r>
              <a:endParaRPr lang="en-US" sz="3200" dirty="0">
                <a:latin typeface="Chalkboard"/>
                <a:cs typeface="Chalkboard"/>
              </a:endParaRPr>
            </a:p>
          </p:txBody>
        </p:sp>
      </p:grpSp>
    </p:spTree>
    <p:extLst>
      <p:ext uri="{BB962C8B-B14F-4D97-AF65-F5344CB8AC3E}">
        <p14:creationId xmlns:p14="http://schemas.microsoft.com/office/powerpoint/2010/main" val="1017839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in Hoare types</a:t>
            </a:r>
            <a:endParaRPr lang="en-US" dirty="0"/>
          </a:p>
        </p:txBody>
      </p:sp>
      <p:sp>
        <p:nvSpPr>
          <p:cNvPr id="3" name="Content Placeholder 2"/>
          <p:cNvSpPr>
            <a:spLocks noGrp="1"/>
          </p:cNvSpPr>
          <p:nvPr>
            <p:ph idx="1"/>
          </p:nvPr>
        </p:nvSpPr>
        <p:spPr/>
        <p:txBody>
          <a:bodyPr/>
          <a:lstStyle/>
          <a:p>
            <a:pPr marL="484188" indent="-484188">
              <a:buFont typeface="+mj-lt"/>
              <a:buAutoNum type="arabicPeriod"/>
            </a:pPr>
            <a:r>
              <a:rPr lang="en-US" dirty="0"/>
              <a:t>How to detect contracts may be invalidated</a:t>
            </a:r>
          </a:p>
          <a:p>
            <a:pPr marL="484188" indent="-484188">
              <a:buFont typeface="+mj-lt"/>
              <a:buAutoNum type="arabicPeriod"/>
            </a:pPr>
            <a:r>
              <a:rPr lang="en-US" dirty="0"/>
              <a:t>How to check contracts in Hoare types dynamically</a:t>
            </a:r>
          </a:p>
          <a:p>
            <a:pPr marL="484188" indent="-484188">
              <a:buFont typeface="+mj-lt"/>
              <a:buAutoNum type="arabicPeriod"/>
            </a:pPr>
            <a:r>
              <a:rPr lang="en-US" dirty="0"/>
              <a:t>How to restrict contracts</a:t>
            </a:r>
          </a:p>
          <a:p>
            <a:pPr marL="884238" lvl="1" indent="-484188"/>
            <a:r>
              <a:rPr lang="en-US" dirty="0"/>
              <a:t>Contracts in refinement types </a:t>
            </a:r>
            <a:r>
              <a:rPr lang="en-US" dirty="0" smtClean="0"/>
              <a:t>are pure</a:t>
            </a:r>
            <a:endParaRPr lang="en-US" dirty="0"/>
          </a:p>
          <a:p>
            <a:pPr marL="855663" lvl="1" indent="-455613"/>
            <a:r>
              <a:rPr lang="en-US" dirty="0"/>
              <a:t>Contracts in Hoare types are </a:t>
            </a:r>
            <a:r>
              <a:rPr lang="en-US" dirty="0" smtClean="0"/>
              <a:t>read-only</a:t>
            </a:r>
            <a:endParaRPr lang="en-US" dirty="0"/>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19</a:t>
            </a:fld>
            <a:endParaRPr kumimoji="1" lang="ja-JP" altLang="en-US"/>
          </a:p>
        </p:txBody>
      </p:sp>
    </p:spTree>
    <p:extLst>
      <p:ext uri="{BB962C8B-B14F-4D97-AF65-F5344CB8AC3E}">
        <p14:creationId xmlns:p14="http://schemas.microsoft.com/office/powerpoint/2010/main" val="2440950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Contract</a:t>
            </a:r>
            <a:endParaRPr lang="en-US" dirty="0"/>
          </a:p>
        </p:txBody>
      </p:sp>
      <p:sp>
        <p:nvSpPr>
          <p:cNvPr id="3" name="Content Placeholder 2"/>
          <p:cNvSpPr>
            <a:spLocks noGrp="1"/>
          </p:cNvSpPr>
          <p:nvPr>
            <p:ph idx="1"/>
          </p:nvPr>
        </p:nvSpPr>
        <p:spPr>
          <a:xfrm>
            <a:off x="298832" y="1353178"/>
            <a:ext cx="11558487" cy="4618997"/>
          </a:xfrm>
        </p:spPr>
        <p:txBody>
          <a:bodyPr>
            <a:normAutofit/>
          </a:bodyPr>
          <a:lstStyle/>
          <a:p>
            <a:pPr marL="0" indent="0">
              <a:buNone/>
            </a:pPr>
            <a:r>
              <a:rPr lang="en-US" b="1" i="1" dirty="0" smtClean="0"/>
              <a:t>Executable </a:t>
            </a:r>
            <a:r>
              <a:rPr lang="en-US" dirty="0" smtClean="0"/>
              <a:t>(run-time checkable) specification</a:t>
            </a:r>
          </a:p>
          <a:p>
            <a:r>
              <a:rPr lang="en-US" dirty="0" smtClean="0"/>
              <a:t>Expressed by Boolean predicates </a:t>
            </a:r>
          </a:p>
          <a:p>
            <a:pPr lvl="1"/>
            <a:r>
              <a:rPr lang="en-US" dirty="0" smtClean="0"/>
              <a:t>written in the same language as program</a:t>
            </a:r>
          </a:p>
          <a:p>
            <a:pPr lvl="1"/>
            <a:r>
              <a:rPr lang="en-US" dirty="0" smtClean="0"/>
              <a:t>E.g., positive numbers: </a:t>
            </a:r>
            <a:r>
              <a:rPr lang="en-US" b="1" dirty="0" err="1" smtClean="0"/>
              <a:t>Pos</a:t>
            </a:r>
            <a:r>
              <a:rPr lang="en-US" dirty="0" smtClean="0"/>
              <a:t> = </a:t>
            </a:r>
            <a:r>
              <a:rPr lang="en-US" b="1" dirty="0" smtClean="0"/>
              <a:t>{ </a:t>
            </a:r>
            <a:r>
              <a:rPr lang="en-US" b="1" dirty="0" err="1" smtClean="0"/>
              <a:t>x:int</a:t>
            </a:r>
            <a:r>
              <a:rPr lang="en-US" b="1" dirty="0" smtClean="0"/>
              <a:t> | x &gt; 0 }</a:t>
            </a:r>
          </a:p>
          <a:p>
            <a:r>
              <a:rPr lang="en-US" dirty="0" smtClean="0"/>
              <a:t>Extended to </a:t>
            </a:r>
            <a:r>
              <a:rPr lang="en-US" dirty="0" smtClean="0"/>
              <a:t>higher-order functional </a:t>
            </a:r>
            <a:r>
              <a:rPr lang="en-US" dirty="0" smtClean="0"/>
              <a:t>language</a:t>
            </a:r>
          </a:p>
          <a:p>
            <a:pPr lvl="1"/>
            <a:r>
              <a:rPr lang="en-US" dirty="0" smtClean="0"/>
              <a:t>E.g</a:t>
            </a:r>
            <a:r>
              <a:rPr lang="en-US" dirty="0" smtClean="0"/>
              <a:t>., functions over positives: </a:t>
            </a:r>
            <a:r>
              <a:rPr lang="en-US" b="1" dirty="0" err="1" smtClean="0"/>
              <a:t>Pos</a:t>
            </a:r>
            <a:r>
              <a:rPr lang="en-US" b="1" dirty="0" smtClean="0"/>
              <a:t> </a:t>
            </a:r>
            <a:r>
              <a:rPr lang="en-US" altLang="ja-JP" b="1" dirty="0" smtClean="0"/>
              <a:t>→ </a:t>
            </a:r>
            <a:r>
              <a:rPr lang="en-US" altLang="ja-JP" b="1" dirty="0" err="1" smtClean="0"/>
              <a:t>Pos</a:t>
            </a:r>
            <a:endParaRPr lang="en-US" b="1" dirty="0"/>
          </a:p>
          <a:p>
            <a:endParaRPr lang="en-US" dirty="0"/>
          </a:p>
        </p:txBody>
      </p:sp>
      <p:sp>
        <p:nvSpPr>
          <p:cNvPr id="15" name="Slide Number Placeholder 14"/>
          <p:cNvSpPr>
            <a:spLocks noGrp="1"/>
          </p:cNvSpPr>
          <p:nvPr>
            <p:ph type="sldNum" sz="quarter" idx="12"/>
          </p:nvPr>
        </p:nvSpPr>
        <p:spPr/>
        <p:txBody>
          <a:bodyPr/>
          <a:lstStyle/>
          <a:p>
            <a:fld id="{09349E47-A5BC-7F4E-83AA-C534E58E3742}" type="slidenum">
              <a:rPr kumimoji="1" lang="ja-JP" altLang="en-US" smtClean="0"/>
              <a:t>2</a:t>
            </a:fld>
            <a:endParaRPr kumimoji="1" lang="ja-JP" altLang="en-US"/>
          </a:p>
        </p:txBody>
      </p:sp>
      <p:sp>
        <p:nvSpPr>
          <p:cNvPr id="16" name="Date Placeholder 15"/>
          <p:cNvSpPr>
            <a:spLocks noGrp="1"/>
          </p:cNvSpPr>
          <p:nvPr>
            <p:ph type="dt" sz="half" idx="10"/>
          </p:nvPr>
        </p:nvSpPr>
        <p:spPr/>
        <p:txBody>
          <a:bodyPr/>
          <a:lstStyle/>
          <a:p>
            <a:fld id="{A23E66D3-7DDA-EE4F-9BEF-7DD0CF31A28C}" type="datetime1">
              <a:rPr kumimoji="1" lang="en-US" altLang="ja-JP" smtClean="0"/>
              <a:t>1/17/17</a:t>
            </a:fld>
            <a:endParaRPr kumimoji="1" lang="ja-JP" altLang="en-US"/>
          </a:p>
        </p:txBody>
      </p:sp>
      <p:sp>
        <p:nvSpPr>
          <p:cNvPr id="17" name="Footer Placeholder 16"/>
          <p:cNvSpPr>
            <a:spLocks noGrp="1"/>
          </p:cNvSpPr>
          <p:nvPr>
            <p:ph type="ftr" sz="quarter" idx="11"/>
          </p:nvPr>
        </p:nvSpPr>
        <p:spPr/>
        <p:txBody>
          <a:bodyPr/>
          <a:lstStyle/>
          <a:p>
            <a:r>
              <a:rPr kumimoji="1" lang="en-US" altLang="ja-JP" smtClean="0"/>
              <a:t>POPL'17</a:t>
            </a:r>
            <a:endParaRPr kumimoji="1" lang="ja-JP" altLang="en-US"/>
          </a:p>
        </p:txBody>
      </p:sp>
    </p:spTree>
    <p:extLst>
      <p:ext uri="{BB962C8B-B14F-4D97-AF65-F5344CB8AC3E}">
        <p14:creationId xmlns:p14="http://schemas.microsoft.com/office/powerpoint/2010/main" val="3161325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in Hoare types</a:t>
            </a:r>
            <a:endParaRPr lang="en-US" dirty="0"/>
          </a:p>
        </p:txBody>
      </p:sp>
      <p:sp>
        <p:nvSpPr>
          <p:cNvPr id="3" name="Content Placeholder 2"/>
          <p:cNvSpPr>
            <a:spLocks noGrp="1"/>
          </p:cNvSpPr>
          <p:nvPr>
            <p:ph idx="1"/>
          </p:nvPr>
        </p:nvSpPr>
        <p:spPr/>
        <p:txBody>
          <a:bodyPr/>
          <a:lstStyle/>
          <a:p>
            <a:pPr marL="484188" indent="-484188">
              <a:buFont typeface="+mj-lt"/>
              <a:buAutoNum type="arabicPeriod"/>
            </a:pPr>
            <a:r>
              <a:rPr lang="en-US" b="1" dirty="0">
                <a:solidFill>
                  <a:schemeClr val="accent2">
                    <a:lumMod val="75000"/>
                  </a:schemeClr>
                </a:solidFill>
              </a:rPr>
              <a:t>How to detect contracts may be invalidated</a:t>
            </a:r>
          </a:p>
          <a:p>
            <a:pPr marL="484188" indent="-484188">
              <a:buFont typeface="+mj-lt"/>
              <a:buAutoNum type="arabicPeriod"/>
            </a:pPr>
            <a:r>
              <a:rPr lang="en-US" dirty="0"/>
              <a:t>How to check contracts in Hoare types dynamically</a:t>
            </a:r>
          </a:p>
          <a:p>
            <a:pPr marL="484188" indent="-484188">
              <a:buFont typeface="+mj-lt"/>
              <a:buAutoNum type="arabicPeriod"/>
            </a:pPr>
            <a:r>
              <a:rPr lang="en-US" dirty="0"/>
              <a:t>How to restrict contracts</a:t>
            </a:r>
          </a:p>
          <a:p>
            <a:pPr marL="884238" lvl="1" indent="-484188"/>
            <a:r>
              <a:rPr lang="en-US" dirty="0"/>
              <a:t>Contracts in refinement types </a:t>
            </a:r>
            <a:r>
              <a:rPr lang="en-US" dirty="0" smtClean="0"/>
              <a:t>are pure</a:t>
            </a:r>
            <a:endParaRPr lang="en-US" dirty="0"/>
          </a:p>
          <a:p>
            <a:pPr marL="855663" lvl="1" indent="-455613"/>
            <a:r>
              <a:rPr lang="en-US" dirty="0"/>
              <a:t>Contracts in Hoare types are </a:t>
            </a:r>
            <a:r>
              <a:rPr lang="en-US" dirty="0" smtClean="0"/>
              <a:t>read-only</a:t>
            </a:r>
            <a:endParaRPr lang="en-US" dirty="0"/>
          </a:p>
        </p:txBody>
      </p:sp>
      <p:sp>
        <p:nvSpPr>
          <p:cNvPr id="4" name="Date Placeholder 3"/>
          <p:cNvSpPr>
            <a:spLocks noGrp="1"/>
          </p:cNvSpPr>
          <p:nvPr>
            <p:ph type="dt" sz="half" idx="10"/>
          </p:nvPr>
        </p:nvSpPr>
        <p:spPr/>
        <p:txBody>
          <a:bodyPr/>
          <a:lstStyle/>
          <a:p>
            <a:fld id="{A33DE968-8205-4B43-A355-F8B1B91782F9}" type="datetime1">
              <a:rPr kumimoji="1" lang="en-US" altLang="ja-JP" smtClean="0"/>
              <a:t>1/19/17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20</a:t>
            </a:fld>
            <a:endParaRPr kumimoji="1" lang="ja-JP" altLang="en-US"/>
          </a:p>
        </p:txBody>
      </p:sp>
    </p:spTree>
    <p:extLst>
      <p:ext uri="{BB962C8B-B14F-4D97-AF65-F5344CB8AC3E}">
        <p14:creationId xmlns:p14="http://schemas.microsoft.com/office/powerpoint/2010/main" val="4424368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typing rule: assignment</a:t>
            </a:r>
            <a:endParaRPr lang="en-US" dirty="0"/>
          </a:p>
        </p:txBody>
      </p:sp>
      <p:sp>
        <p:nvSpPr>
          <p:cNvPr id="4" name="Date Placeholder 3"/>
          <p:cNvSpPr>
            <a:spLocks noGrp="1"/>
          </p:cNvSpPr>
          <p:nvPr>
            <p:ph type="dt" sz="half" idx="10"/>
          </p:nvPr>
        </p:nvSpPr>
        <p:spPr>
          <a:xfrm>
            <a:off x="609600" y="6492875"/>
            <a:ext cx="2844800" cy="365125"/>
          </a:xfrm>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21</a:t>
            </a:fld>
            <a:endParaRPr kumimoji="1" lang="ja-JP" altLang="en-US"/>
          </a:p>
        </p:txBody>
      </p:sp>
      <p:sp>
        <p:nvSpPr>
          <p:cNvPr id="7" name="Rectangle 6"/>
          <p:cNvSpPr/>
          <p:nvPr/>
        </p:nvSpPr>
        <p:spPr>
          <a:xfrm>
            <a:off x="1928193" y="2085775"/>
            <a:ext cx="8229600" cy="584775"/>
          </a:xfrm>
          <a:prstGeom prst="rect">
            <a:avLst/>
          </a:prstGeom>
        </p:spPr>
        <p:txBody>
          <a:bodyPr wrap="square">
            <a:spAutoFit/>
          </a:bodyPr>
          <a:lstStyle/>
          <a:p>
            <a:pPr algn="ctr"/>
            <a:r>
              <a:rPr lang="en-US" altLang="ja-JP" sz="3200" b="1" dirty="0">
                <a:latin typeface="Chalkboard" charset="0"/>
                <a:ea typeface="Chalkboard" charset="0"/>
                <a:cs typeface="Chalkboard" charset="0"/>
              </a:rPr>
              <a:t>e</a:t>
            </a:r>
            <a:r>
              <a:rPr lang="en-US" altLang="ja-JP" sz="3200" b="1" baseline="-25000" dirty="0">
                <a:latin typeface="Chalkboard" charset="0"/>
                <a:ea typeface="Chalkboard" charset="0"/>
                <a:cs typeface="Chalkboard" charset="0"/>
              </a:rPr>
              <a:t>1</a:t>
            </a:r>
            <a:r>
              <a:rPr lang="en-US" altLang="ja-JP" sz="3200" b="1" dirty="0">
                <a:latin typeface="Chalkboard" charset="0"/>
                <a:ea typeface="Chalkboard" charset="0"/>
                <a:cs typeface="Chalkboard" charset="0"/>
              </a:rPr>
              <a:t> := e</a:t>
            </a:r>
            <a:r>
              <a:rPr lang="en-US" altLang="ja-JP" sz="3200" b="1" baseline="-25000" dirty="0">
                <a:latin typeface="Chalkboard" charset="0"/>
                <a:ea typeface="Chalkboard" charset="0"/>
                <a:cs typeface="Chalkboard" charset="0"/>
              </a:rPr>
              <a:t>2</a:t>
            </a:r>
            <a:r>
              <a:rPr lang="en-US" altLang="ja-JP" sz="3200" b="1" dirty="0">
                <a:latin typeface="Chalkboard" charset="0"/>
                <a:ea typeface="Chalkboard" charset="0"/>
                <a:cs typeface="Chalkboard" charset="0"/>
              </a:rPr>
              <a:t> : { e } </a:t>
            </a:r>
            <a:r>
              <a:rPr lang="en-US" altLang="ja-JP" sz="3200" b="1" dirty="0" err="1">
                <a:latin typeface="Chalkboard" charset="0"/>
                <a:ea typeface="Chalkboard" charset="0"/>
                <a:cs typeface="Chalkboard" charset="0"/>
              </a:rPr>
              <a:t>x:unit</a:t>
            </a:r>
            <a:r>
              <a:rPr lang="en-US" altLang="ja-JP" sz="3200" b="1" dirty="0">
                <a:latin typeface="Chalkboard" charset="0"/>
                <a:ea typeface="Chalkboard" charset="0"/>
                <a:cs typeface="Chalkboard" charset="0"/>
              </a:rPr>
              <a:t> { </a:t>
            </a:r>
            <a:r>
              <a:rPr lang="en-US" altLang="ja-JP" sz="3200" b="1" dirty="0">
                <a:solidFill>
                  <a:schemeClr val="accent2">
                    <a:lumMod val="75000"/>
                  </a:schemeClr>
                </a:solidFill>
                <a:latin typeface="Chalkboard" charset="0"/>
                <a:ea typeface="Chalkboard" charset="0"/>
                <a:cs typeface="Chalkboard" charset="0"/>
              </a:rPr>
              <a:t>true</a:t>
            </a:r>
            <a:r>
              <a:rPr lang="en-US" altLang="ja-JP" sz="3200" b="1" dirty="0">
                <a:latin typeface="Chalkboard" charset="0"/>
                <a:ea typeface="Chalkboard" charset="0"/>
                <a:cs typeface="Chalkboard" charset="0"/>
              </a:rPr>
              <a:t> } </a:t>
            </a:r>
            <a:endParaRPr lang="en-US" altLang="ja-JP" sz="3200" b="1" dirty="0">
              <a:latin typeface="Chalkboard" charset="0"/>
              <a:ea typeface="Chalkboard" charset="0"/>
              <a:cs typeface="Chalkboard" charset="0"/>
            </a:endParaRPr>
          </a:p>
        </p:txBody>
      </p:sp>
      <p:cxnSp>
        <p:nvCxnSpPr>
          <p:cNvPr id="8" name="Straight Connector 7"/>
          <p:cNvCxnSpPr/>
          <p:nvPr/>
        </p:nvCxnSpPr>
        <p:spPr>
          <a:xfrm>
            <a:off x="1928192" y="2061013"/>
            <a:ext cx="8229600" cy="3606"/>
          </a:xfrm>
          <a:prstGeom prst="line">
            <a:avLst/>
          </a:prstGeom>
          <a:ln w="38100" cap="flat">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9" name="Rectangle 8"/>
          <p:cNvSpPr/>
          <p:nvPr/>
        </p:nvSpPr>
        <p:spPr>
          <a:xfrm>
            <a:off x="2380228" y="1406191"/>
            <a:ext cx="7524310" cy="584775"/>
          </a:xfrm>
          <a:prstGeom prst="rect">
            <a:avLst/>
          </a:prstGeom>
        </p:spPr>
        <p:txBody>
          <a:bodyPr wrap="square">
            <a:spAutoFit/>
          </a:bodyPr>
          <a:lstStyle/>
          <a:p>
            <a:pPr algn="ctr"/>
            <a:r>
              <a:rPr lang="en-US" altLang="ja-JP" sz="3200" b="1" dirty="0">
                <a:latin typeface="Chalkboard" charset="0"/>
                <a:ea typeface="Chalkboard" charset="0"/>
                <a:cs typeface="Chalkboard" charset="0"/>
              </a:rPr>
              <a:t>e</a:t>
            </a:r>
            <a:r>
              <a:rPr lang="en-US" altLang="ja-JP" sz="3200" b="1" baseline="-25000" dirty="0">
                <a:latin typeface="Chalkboard" charset="0"/>
                <a:ea typeface="Chalkboard" charset="0"/>
                <a:cs typeface="Chalkboard" charset="0"/>
              </a:rPr>
              <a:t>1</a:t>
            </a:r>
            <a:r>
              <a:rPr lang="en-US" altLang="ja-JP" sz="3200" b="1" dirty="0">
                <a:latin typeface="Chalkboard" charset="0"/>
                <a:ea typeface="Chalkboard" charset="0"/>
                <a:cs typeface="Chalkboard" charset="0"/>
              </a:rPr>
              <a:t> : ref T  e</a:t>
            </a:r>
            <a:r>
              <a:rPr lang="en-US" altLang="ja-JP" sz="3200" b="1" baseline="-25000" dirty="0">
                <a:latin typeface="Chalkboard" charset="0"/>
                <a:ea typeface="Chalkboard" charset="0"/>
                <a:cs typeface="Chalkboard" charset="0"/>
              </a:rPr>
              <a:t>2</a:t>
            </a:r>
            <a:r>
              <a:rPr lang="en-US" altLang="ja-JP" sz="3200" b="1" dirty="0">
                <a:latin typeface="Chalkboard" charset="0"/>
                <a:ea typeface="Chalkboard" charset="0"/>
                <a:cs typeface="Chalkboard" charset="0"/>
              </a:rPr>
              <a:t> : T</a:t>
            </a:r>
            <a:endParaRPr lang="en-US" altLang="ja-JP" sz="3200" b="1" dirty="0">
              <a:latin typeface="Chalkboard" charset="0"/>
              <a:ea typeface="Chalkboard" charset="0"/>
              <a:cs typeface="Chalkboard" charset="0"/>
            </a:endParaRPr>
          </a:p>
        </p:txBody>
      </p:sp>
      <p:sp>
        <p:nvSpPr>
          <p:cNvPr id="11" name="Content Placeholder 2"/>
          <p:cNvSpPr txBox="1">
            <a:spLocks/>
          </p:cNvSpPr>
          <p:nvPr/>
        </p:nvSpPr>
        <p:spPr>
          <a:xfrm>
            <a:off x="1222452" y="4061052"/>
            <a:ext cx="7515148" cy="2577968"/>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kumimoji="1" sz="3200" kern="1200">
                <a:solidFill>
                  <a:schemeClr val="tx1"/>
                </a:solidFill>
                <a:latin typeface="Chalkboard"/>
                <a:ea typeface="+mn-ea"/>
                <a:cs typeface="Chalkboard"/>
              </a:defRPr>
            </a:lvl1pPr>
            <a:lvl2pPr marL="742950" indent="-285750" algn="l" defTabSz="457200" rtl="0" eaLnBrk="1" latinLnBrk="0" hangingPunct="1">
              <a:spcBef>
                <a:spcPct val="20000"/>
              </a:spcBef>
              <a:buFont typeface="Arial"/>
              <a:buChar char="–"/>
              <a:defRPr kumimoji="1" sz="2800" kern="1200">
                <a:solidFill>
                  <a:schemeClr val="tx1"/>
                </a:solidFill>
                <a:latin typeface="Chalkboard"/>
                <a:ea typeface="+mn-ea"/>
                <a:cs typeface="Chalkboard"/>
              </a:defRPr>
            </a:lvl2pPr>
            <a:lvl3pPr marL="1143000" indent="-228600" algn="l" defTabSz="457200" rtl="0" eaLnBrk="1" latinLnBrk="0" hangingPunct="1">
              <a:spcBef>
                <a:spcPct val="20000"/>
              </a:spcBef>
              <a:buFont typeface="Arial"/>
              <a:buChar char="•"/>
              <a:defRPr kumimoji="1" sz="2800" kern="1200">
                <a:solidFill>
                  <a:schemeClr val="tx1"/>
                </a:solidFill>
                <a:latin typeface="Chalkboard"/>
                <a:ea typeface="+mn-ea"/>
                <a:cs typeface="Chalkboard"/>
              </a:defRPr>
            </a:lvl3pPr>
            <a:lvl4pPr marL="1600200" indent="-228600" algn="l" defTabSz="457200" rtl="0" eaLnBrk="1" latinLnBrk="0" hangingPunct="1">
              <a:spcBef>
                <a:spcPct val="20000"/>
              </a:spcBef>
              <a:buFont typeface="Arial"/>
              <a:buChar char="–"/>
              <a:defRPr kumimoji="1" sz="2800" kern="1200">
                <a:solidFill>
                  <a:schemeClr val="tx1"/>
                </a:solidFill>
                <a:latin typeface="Chalkboard"/>
                <a:ea typeface="+mn-ea"/>
                <a:cs typeface="Chalkboard"/>
              </a:defRPr>
            </a:lvl4pPr>
            <a:lvl5pPr marL="2057400" indent="-228600" algn="l" defTabSz="457200" rtl="0" eaLnBrk="1" latinLnBrk="0" hangingPunct="1">
              <a:spcBef>
                <a:spcPct val="20000"/>
              </a:spcBef>
              <a:buFont typeface="Arial"/>
              <a:buChar char="»"/>
              <a:defRPr kumimoji="1" sz="2800" kern="1200">
                <a:solidFill>
                  <a:schemeClr val="tx1"/>
                </a:solidFill>
                <a:latin typeface="Chalkboard"/>
                <a:ea typeface="+mn-ea"/>
                <a:cs typeface="Chalkboard"/>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defTabSz="914400">
              <a:spcBef>
                <a:spcPts val="0"/>
              </a:spcBef>
              <a:buNone/>
            </a:pPr>
            <a:r>
              <a:rPr lang="en-US" sz="2600" dirty="0"/>
              <a:t>Example:</a:t>
            </a:r>
          </a:p>
          <a:p>
            <a:pPr marL="0" indent="0" defTabSz="914400">
              <a:spcBef>
                <a:spcPts val="0"/>
              </a:spcBef>
              <a:buNone/>
            </a:pPr>
            <a:r>
              <a:rPr lang="en-US" sz="2600" b="1" dirty="0"/>
              <a:t> type set = </a:t>
            </a:r>
            <a:r>
              <a:rPr lang="en-US" sz="2600" b="1" dirty="0" err="1"/>
              <a:t>int</a:t>
            </a:r>
            <a:r>
              <a:rPr lang="en-US" sz="2600" b="1" dirty="0"/>
              <a:t> list Ref</a:t>
            </a:r>
          </a:p>
          <a:p>
            <a:pPr marL="0" indent="0" defTabSz="914400">
              <a:spcBef>
                <a:spcPts val="0"/>
              </a:spcBef>
              <a:buNone/>
            </a:pPr>
            <a:r>
              <a:rPr lang="en-US" sz="1400" b="1" dirty="0"/>
              <a:t> </a:t>
            </a:r>
            <a:r>
              <a:rPr lang="en-US" sz="2600" b="1" dirty="0"/>
              <a:t/>
            </a:r>
            <a:br>
              <a:rPr lang="en-US" sz="2600" b="1" dirty="0"/>
            </a:br>
            <a:r>
              <a:rPr lang="en-US" sz="2600" b="1" dirty="0"/>
              <a:t> let add (</a:t>
            </a:r>
            <a:r>
              <a:rPr lang="en-US" sz="2600" b="1" dirty="0" err="1"/>
              <a:t>s:set</a:t>
            </a:r>
            <a:r>
              <a:rPr lang="en-US" sz="2600" b="1" dirty="0"/>
              <a:t>) (</a:t>
            </a:r>
            <a:r>
              <a:rPr lang="en-US" sz="2600" b="1" dirty="0" err="1"/>
              <a:t>i:int</a:t>
            </a:r>
            <a:r>
              <a:rPr lang="en-US" sz="2600" b="1" dirty="0"/>
              <a:t>) =</a:t>
            </a:r>
          </a:p>
          <a:p>
            <a:pPr marL="0" indent="0" defTabSz="914400">
              <a:spcBef>
                <a:spcPts val="0"/>
              </a:spcBef>
              <a:buNone/>
            </a:pPr>
            <a:r>
              <a:rPr lang="en-US" sz="2600" b="1" dirty="0"/>
              <a:t> </a:t>
            </a:r>
            <a:r>
              <a:rPr lang="en-US" sz="2600" b="1" dirty="0"/>
              <a:t>  let l = !s in</a:t>
            </a:r>
          </a:p>
          <a:p>
            <a:pPr marL="0" indent="0" defTabSz="914400">
              <a:spcBef>
                <a:spcPts val="0"/>
              </a:spcBef>
              <a:buNone/>
            </a:pPr>
            <a:r>
              <a:rPr lang="en-US" sz="2600" b="1" dirty="0"/>
              <a:t> </a:t>
            </a:r>
            <a:r>
              <a:rPr lang="en-US" sz="2600" b="1" dirty="0"/>
              <a:t>  s := (l :: </a:t>
            </a:r>
            <a:r>
              <a:rPr lang="en-US" sz="2600" b="1" dirty="0" err="1"/>
              <a:t>i</a:t>
            </a:r>
            <a:r>
              <a:rPr lang="en-US" sz="2600" b="1" dirty="0"/>
              <a:t>)</a:t>
            </a:r>
          </a:p>
        </p:txBody>
      </p:sp>
      <p:sp>
        <p:nvSpPr>
          <p:cNvPr id="12" name="TextBox 11"/>
          <p:cNvSpPr txBox="1"/>
          <p:nvPr/>
        </p:nvSpPr>
        <p:spPr>
          <a:xfrm>
            <a:off x="5388643" y="5420445"/>
            <a:ext cx="5996450" cy="584775"/>
          </a:xfrm>
          <a:prstGeom prst="rect">
            <a:avLst/>
          </a:prstGeom>
          <a:noFill/>
        </p:spPr>
        <p:txBody>
          <a:bodyPr wrap="none" rtlCol="0">
            <a:spAutoFit/>
          </a:bodyPr>
          <a:lstStyle/>
          <a:p>
            <a:r>
              <a:rPr lang="en-US" sz="2600" b="1" dirty="0">
                <a:latin typeface="Chalkboard"/>
                <a:cs typeface="Chalkboard"/>
              </a:rPr>
              <a:t>: </a:t>
            </a:r>
            <a:r>
              <a:rPr lang="en-US" sz="2600" b="1" dirty="0" smtClean="0">
                <a:latin typeface="Chalkboard"/>
                <a:cs typeface="Chalkboard"/>
              </a:rPr>
              <a:t>set </a:t>
            </a:r>
            <a:r>
              <a:rPr lang="en-US" altLang="ja-JP" sz="2600" b="1" dirty="0">
                <a:latin typeface="Chalkboard"/>
                <a:cs typeface="Chalkboard"/>
              </a:rPr>
              <a:t>→ </a:t>
            </a:r>
            <a:r>
              <a:rPr lang="en-US" altLang="ja-JP" sz="2600" b="1" dirty="0" err="1" smtClean="0">
                <a:latin typeface="Chalkboard"/>
                <a:cs typeface="Chalkboard"/>
              </a:rPr>
              <a:t>int</a:t>
            </a:r>
            <a:r>
              <a:rPr lang="en-US" altLang="ja-JP" sz="2600" b="1" dirty="0" smtClean="0">
                <a:latin typeface="Chalkboard"/>
                <a:cs typeface="Chalkboard"/>
              </a:rPr>
              <a:t> → </a:t>
            </a:r>
            <a:r>
              <a:rPr lang="en-US" sz="2600" b="1" dirty="0" smtClean="0">
                <a:latin typeface="Chalkboard"/>
                <a:cs typeface="Chalkboard"/>
              </a:rPr>
              <a:t>{ </a:t>
            </a:r>
            <a:r>
              <a:rPr lang="is-IS" sz="2600" b="1" dirty="0">
                <a:solidFill>
                  <a:schemeClr val="accent1">
                    <a:lumMod val="75000"/>
                  </a:schemeClr>
                </a:solidFill>
                <a:latin typeface="Chalkboard"/>
                <a:cs typeface="Chalkboard"/>
              </a:rPr>
              <a:t>…</a:t>
            </a:r>
            <a:r>
              <a:rPr lang="en-US" sz="2600" b="1" dirty="0">
                <a:latin typeface="Chalkboard"/>
                <a:cs typeface="Chalkboard"/>
              </a:rPr>
              <a:t> } </a:t>
            </a:r>
            <a:r>
              <a:rPr lang="en-US" sz="2600" b="1" dirty="0" err="1">
                <a:latin typeface="Chalkboard"/>
                <a:cs typeface="Chalkboard"/>
              </a:rPr>
              <a:t>x:unit</a:t>
            </a:r>
            <a:r>
              <a:rPr lang="en-US" sz="2600" b="1" dirty="0">
                <a:latin typeface="Chalkboard"/>
                <a:cs typeface="Chalkboard"/>
              </a:rPr>
              <a:t> { </a:t>
            </a:r>
            <a:r>
              <a:rPr lang="en-US" sz="3200" b="1" dirty="0">
                <a:solidFill>
                  <a:schemeClr val="accent1">
                    <a:lumMod val="75000"/>
                  </a:schemeClr>
                </a:solidFill>
                <a:latin typeface="Chalkboard"/>
                <a:cs typeface="Chalkboard"/>
              </a:rPr>
              <a:t>true</a:t>
            </a:r>
            <a:r>
              <a:rPr lang="en-US" sz="2600" b="1" dirty="0">
                <a:latin typeface="Chalkboard"/>
                <a:cs typeface="Chalkboard"/>
              </a:rPr>
              <a:t> }</a:t>
            </a:r>
          </a:p>
        </p:txBody>
      </p:sp>
      <p:sp>
        <p:nvSpPr>
          <p:cNvPr id="15" name="Right Brace 14"/>
          <p:cNvSpPr/>
          <p:nvPr/>
        </p:nvSpPr>
        <p:spPr>
          <a:xfrm>
            <a:off x="5069549" y="5139866"/>
            <a:ext cx="243602" cy="1227691"/>
          </a:xfrm>
          <a:prstGeom prst="rightBrace">
            <a:avLst>
              <a:gd name="adj1" fmla="val 28246"/>
              <a:gd name="adj2" fmla="val 50000"/>
            </a:avLst>
          </a:prstGeom>
          <a:ln w="38100" cap="flat">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nvGrpSpPr>
          <p:cNvPr id="18" name="Group 17"/>
          <p:cNvGrpSpPr/>
          <p:nvPr/>
        </p:nvGrpSpPr>
        <p:grpSpPr>
          <a:xfrm>
            <a:off x="6406653" y="3861718"/>
            <a:ext cx="4502233" cy="1219933"/>
            <a:chOff x="5743575" y="3942637"/>
            <a:chExt cx="3410873" cy="1494091"/>
          </a:xfrm>
        </p:grpSpPr>
        <p:sp>
          <p:nvSpPr>
            <p:cNvPr id="16" name="Oval Callout 15"/>
            <p:cNvSpPr/>
            <p:nvPr/>
          </p:nvSpPr>
          <p:spPr>
            <a:xfrm>
              <a:off x="5743575" y="3942637"/>
              <a:ext cx="3410873" cy="1494091"/>
            </a:xfrm>
            <a:prstGeom prst="wedgeEllipseCallout">
              <a:avLst>
                <a:gd name="adj1" fmla="val 37596"/>
                <a:gd name="adj2" fmla="val 79497"/>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17" name="TextBox 16"/>
            <p:cNvSpPr txBox="1"/>
            <p:nvPr/>
          </p:nvSpPr>
          <p:spPr>
            <a:xfrm>
              <a:off x="5776227" y="4144475"/>
              <a:ext cx="3345567" cy="954107"/>
            </a:xfrm>
            <a:prstGeom prst="rect">
              <a:avLst/>
            </a:prstGeom>
            <a:noFill/>
          </p:spPr>
          <p:txBody>
            <a:bodyPr wrap="square" rtlCol="0">
              <a:spAutoFit/>
            </a:bodyPr>
            <a:lstStyle/>
            <a:p>
              <a:pPr algn="ctr"/>
              <a:r>
                <a:rPr lang="en-US" sz="2800" dirty="0">
                  <a:latin typeface="Chalkboard"/>
                  <a:cs typeface="Chalkboard"/>
                </a:rPr>
                <a:t>Nothing is guaranteed</a:t>
              </a:r>
              <a:br>
                <a:rPr lang="en-US" sz="2800" dirty="0">
                  <a:latin typeface="Chalkboard"/>
                  <a:cs typeface="Chalkboard"/>
                </a:rPr>
              </a:br>
              <a:r>
                <a:rPr lang="en-US" sz="2800" dirty="0">
                  <a:latin typeface="Chalkboard"/>
                  <a:cs typeface="Chalkboard"/>
                </a:rPr>
                <a:t>after call to </a:t>
              </a:r>
              <a:r>
                <a:rPr lang="en-US" sz="2800" b="1" dirty="0">
                  <a:latin typeface="Chalkboard"/>
                  <a:cs typeface="Chalkboard"/>
                </a:rPr>
                <a:t>add</a:t>
              </a:r>
            </a:p>
          </p:txBody>
        </p:sp>
      </p:grpSp>
      <p:sp>
        <p:nvSpPr>
          <p:cNvPr id="19" name="TextBox 18"/>
          <p:cNvSpPr txBox="1"/>
          <p:nvPr/>
        </p:nvSpPr>
        <p:spPr>
          <a:xfrm>
            <a:off x="-3586163" y="-1114425"/>
            <a:ext cx="184731" cy="584775"/>
          </a:xfrm>
          <a:prstGeom prst="rect">
            <a:avLst/>
          </a:prstGeom>
          <a:noFill/>
        </p:spPr>
        <p:txBody>
          <a:bodyPr wrap="none" rtlCol="0">
            <a:spAutoFit/>
          </a:bodyPr>
          <a:lstStyle/>
          <a:p>
            <a:endParaRPr lang="en-US" sz="3200" dirty="0">
              <a:latin typeface="Chalkboard"/>
              <a:cs typeface="Chalkboard"/>
            </a:endParaRPr>
          </a:p>
        </p:txBody>
      </p:sp>
      <p:sp>
        <p:nvSpPr>
          <p:cNvPr id="3" name="Rounded Rectangular Callout 2"/>
          <p:cNvSpPr/>
          <p:nvPr/>
        </p:nvSpPr>
        <p:spPr>
          <a:xfrm>
            <a:off x="4030896" y="509397"/>
            <a:ext cx="6380293" cy="738659"/>
          </a:xfrm>
          <a:prstGeom prst="wedgeRoundRectCallout">
            <a:avLst>
              <a:gd name="adj1" fmla="val 14324"/>
              <a:gd name="adj2" fmla="val 176887"/>
              <a:gd name="adj3" fmla="val 16667"/>
            </a:avLst>
          </a:prstGeom>
          <a:solidFill>
            <a:schemeClr val="accent1">
              <a:lumMod val="20000"/>
              <a:lumOff val="80000"/>
            </a:schemeClr>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42875" algn="ctr">
              <a:tabLst>
                <a:tab pos="660400" algn="l"/>
              </a:tabLst>
            </a:pPr>
            <a:r>
              <a:rPr lang="en-US" sz="2800" dirty="0">
                <a:solidFill>
                  <a:schemeClr val="tx1"/>
                </a:solidFill>
                <a:latin typeface="Chalkboard"/>
                <a:cs typeface="Chalkboard"/>
              </a:rPr>
              <a:t>Detect </a:t>
            </a:r>
            <a:r>
              <a:rPr lang="en-US" sz="2800" dirty="0">
                <a:solidFill>
                  <a:schemeClr val="tx1"/>
                </a:solidFill>
                <a:latin typeface="Chalkboard"/>
                <a:cs typeface="Chalkboard"/>
              </a:rPr>
              <a:t>contract </a:t>
            </a:r>
            <a:r>
              <a:rPr lang="en-US" sz="2800" b="1" dirty="0">
                <a:solidFill>
                  <a:schemeClr val="tx1"/>
                </a:solidFill>
                <a:latin typeface="Chalkboard"/>
                <a:cs typeface="Chalkboard"/>
              </a:rPr>
              <a:t>e</a:t>
            </a:r>
            <a:r>
              <a:rPr lang="en-US" sz="2800" dirty="0">
                <a:solidFill>
                  <a:schemeClr val="tx1"/>
                </a:solidFill>
                <a:latin typeface="Chalkboard"/>
                <a:cs typeface="Chalkboard"/>
              </a:rPr>
              <a:t> </a:t>
            </a:r>
            <a:r>
              <a:rPr lang="en-US" sz="2800" dirty="0">
                <a:solidFill>
                  <a:schemeClr val="tx1"/>
                </a:solidFill>
                <a:latin typeface="Chalkboard"/>
                <a:cs typeface="Chalkboard"/>
              </a:rPr>
              <a:t>may be </a:t>
            </a:r>
            <a:r>
              <a:rPr lang="en-US" sz="2800" dirty="0">
                <a:solidFill>
                  <a:schemeClr val="tx1"/>
                </a:solidFill>
                <a:latin typeface="Chalkboard"/>
                <a:cs typeface="Chalkboard"/>
              </a:rPr>
              <a:t>invalidated</a:t>
            </a:r>
            <a:endParaRPr lang="en-US" sz="2800" dirty="0">
              <a:solidFill>
                <a:schemeClr val="tx1"/>
              </a:solidFill>
              <a:latin typeface="Chalkboard"/>
              <a:cs typeface="Chalkboard"/>
            </a:endParaRPr>
          </a:p>
        </p:txBody>
      </p:sp>
      <p:sp>
        <p:nvSpPr>
          <p:cNvPr id="20" name="Content Placeholder 2"/>
          <p:cNvSpPr>
            <a:spLocks noGrp="1"/>
          </p:cNvSpPr>
          <p:nvPr>
            <p:ph idx="1"/>
          </p:nvPr>
        </p:nvSpPr>
        <p:spPr>
          <a:xfrm>
            <a:off x="298833" y="2799358"/>
            <a:ext cx="11558487" cy="1112861"/>
          </a:xfrm>
        </p:spPr>
        <p:txBody>
          <a:bodyPr/>
          <a:lstStyle/>
          <a:p>
            <a:r>
              <a:rPr lang="en-US" sz="3100" dirty="0"/>
              <a:t>After assignment, nothing is </a:t>
            </a:r>
            <a:r>
              <a:rPr lang="en-US" sz="3100" dirty="0" smtClean="0"/>
              <a:t>guaranteed</a:t>
            </a:r>
            <a:endParaRPr lang="en-US" sz="3100" dirty="0"/>
          </a:p>
          <a:p>
            <a:pPr lvl="1"/>
            <a:r>
              <a:rPr lang="en-US" sz="2400" dirty="0"/>
              <a:t>The contract </a:t>
            </a:r>
            <a:r>
              <a:rPr lang="en-US" sz="2400" b="1" dirty="0">
                <a:solidFill>
                  <a:schemeClr val="accent2">
                    <a:lumMod val="75000"/>
                  </a:schemeClr>
                </a:solidFill>
              </a:rPr>
              <a:t>true</a:t>
            </a:r>
            <a:r>
              <a:rPr lang="en-US" sz="2400" dirty="0"/>
              <a:t> can be strengthened by </a:t>
            </a:r>
            <a:r>
              <a:rPr lang="en-US" sz="2400" b="1" dirty="0"/>
              <a:t>assert(</a:t>
            </a:r>
            <a:r>
              <a:rPr lang="is-IS" sz="2400" b="1" dirty="0"/>
              <a:t>…)</a:t>
            </a:r>
            <a:r>
              <a:rPr lang="en-US" sz="2400" dirty="0"/>
              <a:t> (explained later</a:t>
            </a:r>
            <a:r>
              <a:rPr lang="en-US" sz="2400" dirty="0" smtClean="0"/>
              <a:t>)</a:t>
            </a:r>
            <a:endParaRPr lang="en-US" sz="2400" dirty="0"/>
          </a:p>
        </p:txBody>
      </p:sp>
    </p:spTree>
    <p:extLst>
      <p:ext uri="{BB962C8B-B14F-4D97-AF65-F5344CB8AC3E}">
        <p14:creationId xmlns:p14="http://schemas.microsoft.com/office/powerpoint/2010/main" val="25384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5" grpId="0" animBg="1"/>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Key typing rule: sequence</a:t>
            </a:r>
            <a:endParaRPr lang="en-US" dirty="0"/>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22</a:t>
            </a:fld>
            <a:endParaRPr kumimoji="1" lang="ja-JP" altLang="en-US"/>
          </a:p>
        </p:txBody>
      </p:sp>
      <p:sp>
        <p:nvSpPr>
          <p:cNvPr id="7" name="Rectangle 6"/>
          <p:cNvSpPr/>
          <p:nvPr/>
        </p:nvSpPr>
        <p:spPr>
          <a:xfrm>
            <a:off x="1928196" y="2085775"/>
            <a:ext cx="8229601" cy="584775"/>
          </a:xfrm>
          <a:prstGeom prst="rect">
            <a:avLst/>
          </a:prstGeom>
        </p:spPr>
        <p:txBody>
          <a:bodyPr wrap="square">
            <a:spAutoFit/>
          </a:bodyPr>
          <a:lstStyle/>
          <a:p>
            <a:pPr algn="ctr"/>
            <a:r>
              <a:rPr lang="en-US" altLang="ja-JP" sz="3200" b="1" dirty="0">
                <a:latin typeface="Chalkboard" charset="0"/>
                <a:ea typeface="Chalkboard" charset="0"/>
                <a:cs typeface="Chalkboard" charset="0"/>
              </a:rPr>
              <a:t>e</a:t>
            </a:r>
            <a:r>
              <a:rPr lang="en-US" altLang="ja-JP" sz="3200" b="1" baseline="-25000" dirty="0">
                <a:latin typeface="Chalkboard" charset="0"/>
                <a:ea typeface="Chalkboard" charset="0"/>
                <a:cs typeface="Chalkboard" charset="0"/>
              </a:rPr>
              <a:t>1</a:t>
            </a:r>
            <a:r>
              <a:rPr lang="en-US" altLang="ja-JP" sz="3200" b="1" dirty="0">
                <a:latin typeface="Chalkboard" charset="0"/>
                <a:ea typeface="Chalkboard" charset="0"/>
                <a:cs typeface="Chalkboard" charset="0"/>
              </a:rPr>
              <a:t>; e</a:t>
            </a:r>
            <a:r>
              <a:rPr lang="en-US" altLang="ja-JP" sz="3200" b="1" baseline="-25000" dirty="0">
                <a:latin typeface="Chalkboard" charset="0"/>
                <a:ea typeface="Chalkboard" charset="0"/>
                <a:cs typeface="Chalkboard" charset="0"/>
              </a:rPr>
              <a:t>2</a:t>
            </a:r>
            <a:r>
              <a:rPr lang="en-US" altLang="ja-JP" sz="3200" b="1" dirty="0">
                <a:latin typeface="Chalkboard" charset="0"/>
                <a:ea typeface="Chalkboard" charset="0"/>
                <a:cs typeface="Chalkboard" charset="0"/>
              </a:rPr>
              <a:t> : {e</a:t>
            </a:r>
            <a:r>
              <a:rPr lang="en-US" altLang="ja-JP" sz="3200" b="1" baseline="-25000" dirty="0">
                <a:latin typeface="Chalkboard" charset="0"/>
                <a:ea typeface="Chalkboard" charset="0"/>
                <a:cs typeface="Chalkboard" charset="0"/>
              </a:rPr>
              <a:t>1</a:t>
            </a:r>
            <a:r>
              <a:rPr lang="en-US" altLang="ja-JP" sz="3200" b="1" dirty="0">
                <a:latin typeface="Chalkboard" charset="0"/>
                <a:ea typeface="Chalkboard" charset="0"/>
                <a:cs typeface="Chalkboard" charset="0"/>
              </a:rPr>
              <a:t>’}</a:t>
            </a:r>
            <a:r>
              <a:rPr lang="en-US" altLang="ja-JP" sz="3200" b="1" dirty="0" err="1">
                <a:latin typeface="Chalkboard" charset="0"/>
                <a:ea typeface="Chalkboard" charset="0"/>
                <a:cs typeface="Chalkboard" charset="0"/>
              </a:rPr>
              <a:t>x:T</a:t>
            </a:r>
            <a:r>
              <a:rPr lang="en-US" altLang="ja-JP" sz="3200" b="1" dirty="0">
                <a:latin typeface="Chalkboard" charset="0"/>
                <a:ea typeface="Chalkboard" charset="0"/>
                <a:cs typeface="Chalkboard" charset="0"/>
              </a:rPr>
              <a:t>{</a:t>
            </a:r>
            <a:r>
              <a:rPr lang="en-US" altLang="ja-JP" sz="3200" b="1" dirty="0">
                <a:solidFill>
                  <a:schemeClr val="accent2">
                    <a:lumMod val="75000"/>
                  </a:schemeClr>
                </a:solidFill>
                <a:latin typeface="Chalkboard" charset="0"/>
                <a:ea typeface="Chalkboard" charset="0"/>
                <a:cs typeface="Chalkboard" charset="0"/>
              </a:rPr>
              <a:t>e</a:t>
            </a:r>
            <a:r>
              <a:rPr lang="en-US" altLang="ja-JP" sz="3200" b="1" baseline="-25000" dirty="0">
                <a:solidFill>
                  <a:schemeClr val="accent2">
                    <a:lumMod val="75000"/>
                  </a:schemeClr>
                </a:solidFill>
                <a:latin typeface="Chalkboard" charset="0"/>
                <a:ea typeface="Chalkboard" charset="0"/>
                <a:cs typeface="Chalkboard" charset="0"/>
              </a:rPr>
              <a:t>3</a:t>
            </a:r>
            <a:r>
              <a:rPr lang="en-US" altLang="ja-JP" sz="3200" b="1" dirty="0">
                <a:solidFill>
                  <a:schemeClr val="accent2">
                    <a:lumMod val="75000"/>
                  </a:schemeClr>
                </a:solidFill>
                <a:latin typeface="Chalkboard" charset="0"/>
                <a:ea typeface="Chalkboard" charset="0"/>
                <a:cs typeface="Chalkboard" charset="0"/>
              </a:rPr>
              <a:t>’</a:t>
            </a:r>
            <a:r>
              <a:rPr lang="en-US" altLang="ja-JP" sz="3200" b="1" dirty="0">
                <a:latin typeface="Chalkboard" charset="0"/>
                <a:ea typeface="Chalkboard" charset="0"/>
                <a:cs typeface="Chalkboard" charset="0"/>
              </a:rPr>
              <a:t>} </a:t>
            </a:r>
            <a:endParaRPr lang="en-US" altLang="ja-JP" sz="3200" b="1" dirty="0">
              <a:latin typeface="Chalkboard" charset="0"/>
              <a:ea typeface="Chalkboard" charset="0"/>
              <a:cs typeface="Chalkboard" charset="0"/>
            </a:endParaRPr>
          </a:p>
        </p:txBody>
      </p:sp>
      <p:cxnSp>
        <p:nvCxnSpPr>
          <p:cNvPr id="8" name="Straight Connector 7"/>
          <p:cNvCxnSpPr/>
          <p:nvPr/>
        </p:nvCxnSpPr>
        <p:spPr>
          <a:xfrm>
            <a:off x="1928192" y="2061013"/>
            <a:ext cx="8229600" cy="3606"/>
          </a:xfrm>
          <a:prstGeom prst="line">
            <a:avLst/>
          </a:prstGeom>
          <a:ln w="38100" cap="flat">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9" name="Rectangle 8"/>
              <p:cNvSpPr/>
              <p:nvPr/>
            </p:nvSpPr>
            <p:spPr>
              <a:xfrm>
                <a:off x="1928196" y="1406191"/>
                <a:ext cx="8282609" cy="584775"/>
              </a:xfrm>
              <a:prstGeom prst="rect">
                <a:avLst/>
              </a:prstGeom>
            </p:spPr>
            <p:txBody>
              <a:bodyPr wrap="square">
                <a:spAutoFit/>
              </a:bodyPr>
              <a:lstStyle/>
              <a:p>
                <a:pPr algn="ctr"/>
                <a:r>
                  <a:rPr lang="en-US" altLang="ja-JP" sz="3200" b="1" dirty="0">
                    <a:latin typeface="Chalkboard" charset="0"/>
                    <a:ea typeface="Chalkboard" charset="0"/>
                    <a:cs typeface="Chalkboard" charset="0"/>
                  </a:rPr>
                  <a:t>e</a:t>
                </a:r>
                <a:r>
                  <a:rPr lang="en-US" altLang="ja-JP" sz="3200" b="1" baseline="-25000" dirty="0">
                    <a:latin typeface="Chalkboard" charset="0"/>
                    <a:ea typeface="Chalkboard" charset="0"/>
                    <a:cs typeface="Chalkboard" charset="0"/>
                  </a:rPr>
                  <a:t>1</a:t>
                </a:r>
                <a:r>
                  <a:rPr lang="en-US" altLang="ja-JP" sz="3200" b="1" dirty="0">
                    <a:latin typeface="Chalkboard" charset="0"/>
                    <a:ea typeface="Chalkboard" charset="0"/>
                    <a:cs typeface="Chalkboard" charset="0"/>
                  </a:rPr>
                  <a:t> : {e</a:t>
                </a:r>
                <a:r>
                  <a:rPr lang="en-US" altLang="ja-JP" sz="3200" b="1" baseline="-25000" dirty="0">
                    <a:latin typeface="Chalkboard" charset="0"/>
                    <a:ea typeface="Chalkboard" charset="0"/>
                    <a:cs typeface="Chalkboard" charset="0"/>
                  </a:rPr>
                  <a:t>1</a:t>
                </a:r>
                <a:r>
                  <a:rPr lang="en-US" altLang="ja-JP" sz="3200" b="1" dirty="0">
                    <a:latin typeface="Chalkboard" charset="0"/>
                    <a:ea typeface="Chalkboard" charset="0"/>
                    <a:cs typeface="Chalkboard" charset="0"/>
                  </a:rPr>
                  <a:t>’}</a:t>
                </a:r>
                <a:r>
                  <a:rPr lang="en-US" altLang="ja-JP" sz="3200" b="1" dirty="0" err="1">
                    <a:latin typeface="Chalkboard" charset="0"/>
                    <a:ea typeface="Chalkboard" charset="0"/>
                    <a:cs typeface="Chalkboard" charset="0"/>
                  </a:rPr>
                  <a:t>y:T</a:t>
                </a:r>
                <a:r>
                  <a:rPr lang="en-US" altLang="ja-JP" sz="3200" b="1" dirty="0">
                    <a:latin typeface="Chalkboard" charset="0"/>
                    <a:ea typeface="Chalkboard" charset="0"/>
                    <a:cs typeface="Chalkboard" charset="0"/>
                  </a:rPr>
                  <a:t>’{e</a:t>
                </a:r>
                <a:r>
                  <a:rPr lang="en-US" altLang="ja-JP" sz="3200" b="1" baseline="-25000" dirty="0">
                    <a:latin typeface="Chalkboard" charset="0"/>
                    <a:ea typeface="Chalkboard" charset="0"/>
                    <a:cs typeface="Chalkboard" charset="0"/>
                  </a:rPr>
                  <a:t>2</a:t>
                </a:r>
                <a:r>
                  <a:rPr lang="en-US" altLang="ja-JP" sz="3200" b="1" dirty="0">
                    <a:latin typeface="Chalkboard" charset="0"/>
                    <a:ea typeface="Chalkboard" charset="0"/>
                    <a:cs typeface="Chalkboard" charset="0"/>
                  </a:rPr>
                  <a:t>’}  </a:t>
                </a:r>
                <a:r>
                  <a:rPr lang="en-US" altLang="ja-JP" sz="3200" b="1" dirty="0" err="1">
                    <a:latin typeface="Chalkboard" charset="0"/>
                    <a:ea typeface="Chalkboard" charset="0"/>
                    <a:cs typeface="Chalkboard" charset="0"/>
                  </a:rPr>
                  <a:t>y:T</a:t>
                </a:r>
                <a:r>
                  <a:rPr lang="en-US" altLang="ja-JP" sz="3200" b="1" dirty="0">
                    <a:latin typeface="Chalkboard" charset="0"/>
                    <a:ea typeface="Chalkboard" charset="0"/>
                    <a:cs typeface="Chalkboard" charset="0"/>
                  </a:rPr>
                  <a:t>’ </a:t>
                </a:r>
                <a14:m>
                  <m:oMath xmlns:m="http://schemas.openxmlformats.org/officeDocument/2006/math">
                    <m:r>
                      <a:rPr lang="en-US" altLang="ja-JP" sz="3200" b="1" i="1">
                        <a:latin typeface="Cambria Math" charset="0"/>
                        <a:ea typeface="Cambria Math" charset="0"/>
                        <a:cs typeface="Cambria Math" charset="0"/>
                      </a:rPr>
                      <m:t>⊢</m:t>
                    </m:r>
                  </m:oMath>
                </a14:m>
                <a:r>
                  <a:rPr lang="en-US" altLang="ja-JP" sz="3200" b="1" dirty="0">
                    <a:latin typeface="Chalkboard" charset="0"/>
                    <a:ea typeface="Chalkboard" charset="0"/>
                    <a:cs typeface="Chalkboard" charset="0"/>
                  </a:rPr>
                  <a:t> e</a:t>
                </a:r>
                <a:r>
                  <a:rPr lang="en-US" altLang="ja-JP" sz="3200" b="1" baseline="-25000" dirty="0">
                    <a:latin typeface="Chalkboard" charset="0"/>
                    <a:ea typeface="Chalkboard" charset="0"/>
                    <a:cs typeface="Chalkboard" charset="0"/>
                  </a:rPr>
                  <a:t>2</a:t>
                </a:r>
                <a:r>
                  <a:rPr lang="en-US" altLang="ja-JP" sz="3200" b="1" dirty="0">
                    <a:latin typeface="Chalkboard" charset="0"/>
                    <a:ea typeface="Chalkboard" charset="0"/>
                    <a:cs typeface="Chalkboard" charset="0"/>
                  </a:rPr>
                  <a:t> : {e</a:t>
                </a:r>
                <a:r>
                  <a:rPr lang="en-US" altLang="ja-JP" sz="3200" b="1" baseline="-25000" dirty="0">
                    <a:latin typeface="Chalkboard" charset="0"/>
                    <a:ea typeface="Chalkboard" charset="0"/>
                    <a:cs typeface="Chalkboard" charset="0"/>
                  </a:rPr>
                  <a:t>2</a:t>
                </a:r>
                <a:r>
                  <a:rPr lang="en-US" altLang="ja-JP" sz="3200" b="1" dirty="0">
                    <a:latin typeface="Chalkboard" charset="0"/>
                    <a:ea typeface="Chalkboard" charset="0"/>
                    <a:cs typeface="Chalkboard" charset="0"/>
                  </a:rPr>
                  <a:t>’}</a:t>
                </a:r>
                <a:r>
                  <a:rPr lang="en-US" altLang="ja-JP" sz="3200" b="1" dirty="0" err="1">
                    <a:latin typeface="Chalkboard" charset="0"/>
                    <a:ea typeface="Chalkboard" charset="0"/>
                    <a:cs typeface="Chalkboard" charset="0"/>
                  </a:rPr>
                  <a:t>x:T</a:t>
                </a:r>
                <a:r>
                  <a:rPr lang="en-US" altLang="ja-JP" sz="3200" b="1" dirty="0">
                    <a:latin typeface="Chalkboard" charset="0"/>
                    <a:ea typeface="Chalkboard" charset="0"/>
                    <a:cs typeface="Chalkboard" charset="0"/>
                  </a:rPr>
                  <a:t>{</a:t>
                </a:r>
                <a:r>
                  <a:rPr lang="en-US" altLang="ja-JP" sz="3200" b="1" dirty="0">
                    <a:solidFill>
                      <a:schemeClr val="accent2">
                        <a:lumMod val="75000"/>
                      </a:schemeClr>
                    </a:solidFill>
                    <a:latin typeface="Chalkboard" charset="0"/>
                    <a:ea typeface="Chalkboard" charset="0"/>
                    <a:cs typeface="Chalkboard" charset="0"/>
                  </a:rPr>
                  <a:t>e</a:t>
                </a:r>
                <a:r>
                  <a:rPr lang="en-US" altLang="ja-JP" sz="3200" b="1" baseline="-25000" dirty="0">
                    <a:solidFill>
                      <a:schemeClr val="accent2">
                        <a:lumMod val="75000"/>
                      </a:schemeClr>
                    </a:solidFill>
                    <a:latin typeface="Chalkboard" charset="0"/>
                    <a:ea typeface="Chalkboard" charset="0"/>
                    <a:cs typeface="Chalkboard" charset="0"/>
                  </a:rPr>
                  <a:t>3</a:t>
                </a:r>
                <a:r>
                  <a:rPr lang="en-US" altLang="ja-JP" sz="3200" b="1" dirty="0">
                    <a:solidFill>
                      <a:schemeClr val="accent2">
                        <a:lumMod val="75000"/>
                      </a:schemeClr>
                    </a:solidFill>
                    <a:latin typeface="Chalkboard" charset="0"/>
                    <a:ea typeface="Chalkboard" charset="0"/>
                    <a:cs typeface="Chalkboard" charset="0"/>
                  </a:rPr>
                  <a:t>’</a:t>
                </a:r>
                <a:r>
                  <a:rPr lang="en-US" altLang="ja-JP" sz="3200" b="1" dirty="0">
                    <a:latin typeface="Chalkboard" charset="0"/>
                    <a:ea typeface="Chalkboard" charset="0"/>
                    <a:cs typeface="Chalkboard" charset="0"/>
                  </a:rPr>
                  <a:t>}</a:t>
                </a:r>
                <a:endParaRPr lang="en-US" altLang="ja-JP" sz="3200" b="1" dirty="0">
                  <a:latin typeface="Chalkboard" charset="0"/>
                  <a:ea typeface="Chalkboard" charset="0"/>
                  <a:cs typeface="Chalkboard" charset="0"/>
                </a:endParaRPr>
              </a:p>
            </p:txBody>
          </p:sp>
        </mc:Choice>
        <mc:Fallback xmlns="">
          <p:sp>
            <p:nvSpPr>
              <p:cNvPr id="9" name="Rectangle 8"/>
              <p:cNvSpPr>
                <a:spLocks noRot="1" noChangeAspect="1" noMove="1" noResize="1" noEditPoints="1" noAdjustHandles="1" noChangeArrowheads="1" noChangeShapeType="1" noTextEdit="1"/>
              </p:cNvSpPr>
              <p:nvPr/>
            </p:nvSpPr>
            <p:spPr>
              <a:xfrm>
                <a:off x="404191" y="1406186"/>
                <a:ext cx="8282609" cy="584775"/>
              </a:xfrm>
              <a:prstGeom prst="rect">
                <a:avLst/>
              </a:prstGeom>
              <a:blipFill rotWithShape="0">
                <a:blip r:embed="rId3"/>
                <a:stretch>
                  <a:fillRect l="-1104" t="-13542" r="-1104" b="-33333"/>
                </a:stretch>
              </a:blipFill>
            </p:spPr>
            <p:txBody>
              <a:bodyPr/>
              <a:lstStyle/>
              <a:p>
                <a:r>
                  <a:rPr lang="en-US">
                    <a:noFill/>
                  </a:rPr>
                  <a:t> </a:t>
                </a:r>
              </a:p>
            </p:txBody>
          </p:sp>
        </mc:Fallback>
      </mc:AlternateContent>
      <p:sp>
        <p:nvSpPr>
          <p:cNvPr id="10" name="Content Placeholder 15"/>
          <p:cNvSpPr>
            <a:spLocks noGrp="1"/>
          </p:cNvSpPr>
          <p:nvPr>
            <p:ph idx="1"/>
          </p:nvPr>
        </p:nvSpPr>
        <p:spPr>
          <a:xfrm>
            <a:off x="298833" y="2804423"/>
            <a:ext cx="10249897" cy="995333"/>
          </a:xfrm>
        </p:spPr>
        <p:txBody>
          <a:bodyPr>
            <a:normAutofit/>
          </a:bodyPr>
          <a:lstStyle/>
          <a:p>
            <a:r>
              <a:rPr lang="en-US" dirty="0" smtClean="0"/>
              <a:t>Postcondition</a:t>
            </a:r>
            <a:r>
              <a:rPr lang="en-US" sz="2800" dirty="0" smtClean="0"/>
              <a:t> </a:t>
            </a:r>
            <a:r>
              <a:rPr lang="en-US" sz="2800" dirty="0"/>
              <a:t>of the </a:t>
            </a:r>
            <a:r>
              <a:rPr lang="en-US" sz="2800" dirty="0" smtClean="0"/>
              <a:t>last expression is that of program</a:t>
            </a:r>
            <a:endParaRPr lang="en-US" sz="2800" dirty="0"/>
          </a:p>
        </p:txBody>
      </p:sp>
      <p:sp>
        <p:nvSpPr>
          <p:cNvPr id="11" name="Content Placeholder 2"/>
          <p:cNvSpPr txBox="1">
            <a:spLocks/>
          </p:cNvSpPr>
          <p:nvPr/>
        </p:nvSpPr>
        <p:spPr>
          <a:xfrm>
            <a:off x="1048035" y="3373364"/>
            <a:ext cx="7515148" cy="303983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kumimoji="1" sz="3200" kern="1200">
                <a:solidFill>
                  <a:schemeClr val="tx1"/>
                </a:solidFill>
                <a:latin typeface="Chalkboard"/>
                <a:ea typeface="+mn-ea"/>
                <a:cs typeface="Chalkboard"/>
              </a:defRPr>
            </a:lvl1pPr>
            <a:lvl2pPr marL="742950" indent="-285750" algn="l" defTabSz="457200" rtl="0" eaLnBrk="1" latinLnBrk="0" hangingPunct="1">
              <a:spcBef>
                <a:spcPct val="20000"/>
              </a:spcBef>
              <a:buFont typeface="Arial"/>
              <a:buChar char="–"/>
              <a:defRPr kumimoji="1" sz="2800" kern="1200">
                <a:solidFill>
                  <a:schemeClr val="tx1"/>
                </a:solidFill>
                <a:latin typeface="Chalkboard"/>
                <a:ea typeface="+mn-ea"/>
                <a:cs typeface="Chalkboard"/>
              </a:defRPr>
            </a:lvl2pPr>
            <a:lvl3pPr marL="1143000" indent="-228600" algn="l" defTabSz="457200" rtl="0" eaLnBrk="1" latinLnBrk="0" hangingPunct="1">
              <a:spcBef>
                <a:spcPct val="20000"/>
              </a:spcBef>
              <a:buFont typeface="Arial"/>
              <a:buChar char="•"/>
              <a:defRPr kumimoji="1" sz="2800" kern="1200">
                <a:solidFill>
                  <a:schemeClr val="tx1"/>
                </a:solidFill>
                <a:latin typeface="Chalkboard"/>
                <a:ea typeface="+mn-ea"/>
                <a:cs typeface="Chalkboard"/>
              </a:defRPr>
            </a:lvl3pPr>
            <a:lvl4pPr marL="1600200" indent="-228600" algn="l" defTabSz="457200" rtl="0" eaLnBrk="1" latinLnBrk="0" hangingPunct="1">
              <a:spcBef>
                <a:spcPct val="20000"/>
              </a:spcBef>
              <a:buFont typeface="Arial"/>
              <a:buChar char="–"/>
              <a:defRPr kumimoji="1" sz="2800" kern="1200">
                <a:solidFill>
                  <a:schemeClr val="tx1"/>
                </a:solidFill>
                <a:latin typeface="Chalkboard"/>
                <a:ea typeface="+mn-ea"/>
                <a:cs typeface="Chalkboard"/>
              </a:defRPr>
            </a:lvl4pPr>
            <a:lvl5pPr marL="2057400" indent="-228600" algn="l" defTabSz="457200" rtl="0" eaLnBrk="1" latinLnBrk="0" hangingPunct="1">
              <a:spcBef>
                <a:spcPct val="20000"/>
              </a:spcBef>
              <a:buFont typeface="Arial"/>
              <a:buChar char="»"/>
              <a:defRPr kumimoji="1" sz="2800" kern="1200">
                <a:solidFill>
                  <a:schemeClr val="tx1"/>
                </a:solidFill>
                <a:latin typeface="Chalkboard"/>
                <a:ea typeface="+mn-ea"/>
                <a:cs typeface="Chalkboard"/>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defTabSz="914400">
              <a:spcBef>
                <a:spcPts val="0"/>
              </a:spcBef>
              <a:buNone/>
            </a:pPr>
            <a:r>
              <a:rPr lang="en-US" sz="2800" dirty="0"/>
              <a:t>Example:</a:t>
            </a:r>
          </a:p>
          <a:p>
            <a:pPr marL="0" indent="0" defTabSz="914400">
              <a:spcBef>
                <a:spcPts val="0"/>
              </a:spcBef>
              <a:buNone/>
            </a:pPr>
            <a:r>
              <a:rPr lang="en-US" sz="2200" b="1" dirty="0"/>
              <a:t> </a:t>
            </a:r>
            <a:r>
              <a:rPr lang="en-US" sz="2200" b="1" dirty="0"/>
              <a:t>type set</a:t>
            </a:r>
          </a:p>
          <a:p>
            <a:pPr marL="0" indent="0" defTabSz="914400">
              <a:spcBef>
                <a:spcPts val="0"/>
              </a:spcBef>
              <a:buNone/>
            </a:pPr>
            <a:r>
              <a:rPr lang="en-US" sz="2200" b="1" dirty="0"/>
              <a:t> </a:t>
            </a:r>
            <a:r>
              <a:rPr lang="en-US" sz="2200" b="1" dirty="0" err="1"/>
              <a:t>val</a:t>
            </a:r>
            <a:r>
              <a:rPr lang="en-US" sz="2200" b="1" dirty="0"/>
              <a:t> </a:t>
            </a:r>
            <a:r>
              <a:rPr lang="en-US" sz="2200" b="1" dirty="0" err="1"/>
              <a:t>is_empty</a:t>
            </a:r>
            <a:r>
              <a:rPr lang="en-US" sz="2200" b="1" dirty="0"/>
              <a:t> : set </a:t>
            </a:r>
            <a:r>
              <a:rPr lang="en-US" altLang="ja-JP" sz="2200" b="1" dirty="0"/>
              <a:t>→ Bool</a:t>
            </a:r>
            <a:endParaRPr lang="en-US" sz="2200" b="1" dirty="0"/>
          </a:p>
          <a:p>
            <a:pPr marL="0" indent="0" defTabSz="914400">
              <a:spcBef>
                <a:spcPts val="0"/>
              </a:spcBef>
              <a:buNone/>
            </a:pPr>
            <a:r>
              <a:rPr lang="en-US" sz="2200" b="1" dirty="0"/>
              <a:t> </a:t>
            </a:r>
            <a:r>
              <a:rPr lang="en-US" sz="2200" b="1" dirty="0" err="1"/>
              <a:t>val</a:t>
            </a:r>
            <a:r>
              <a:rPr lang="en-US" sz="2200" b="1" dirty="0"/>
              <a:t> create : unit </a:t>
            </a:r>
            <a:r>
              <a:rPr lang="en-US" altLang="ja-JP" sz="2200" b="1" dirty="0"/>
              <a:t>→ </a:t>
            </a:r>
            <a:r>
              <a:rPr lang="en-US" altLang="ja-JP" sz="2200" b="1" dirty="0">
                <a:solidFill>
                  <a:schemeClr val="accent1">
                    <a:lumMod val="75000"/>
                  </a:schemeClr>
                </a:solidFill>
              </a:rPr>
              <a:t>{true} </a:t>
            </a:r>
            <a:r>
              <a:rPr lang="en-US" altLang="ja-JP" sz="2200" b="1" dirty="0" err="1">
                <a:solidFill>
                  <a:schemeClr val="accent1">
                    <a:lumMod val="75000"/>
                  </a:schemeClr>
                </a:solidFill>
              </a:rPr>
              <a:t>s:set</a:t>
            </a:r>
            <a:r>
              <a:rPr lang="en-US" altLang="ja-JP" sz="2200" b="1" dirty="0">
                <a:solidFill>
                  <a:schemeClr val="accent1">
                    <a:lumMod val="75000"/>
                  </a:schemeClr>
                </a:solidFill>
              </a:rPr>
              <a:t> </a:t>
            </a:r>
            <a:r>
              <a:rPr lang="en-US" altLang="ja-JP" sz="2200" b="1" dirty="0">
                <a:solidFill>
                  <a:schemeClr val="accent1">
                    <a:lumMod val="75000"/>
                  </a:schemeClr>
                </a:solidFill>
              </a:rPr>
              <a:t>{</a:t>
            </a:r>
            <a:r>
              <a:rPr lang="en-US" altLang="ja-JP" sz="2200" b="1" dirty="0" err="1">
                <a:solidFill>
                  <a:schemeClr val="accent1">
                    <a:lumMod val="75000"/>
                  </a:schemeClr>
                </a:solidFill>
              </a:rPr>
              <a:t>is_empty</a:t>
            </a:r>
            <a:r>
              <a:rPr lang="en-US" altLang="ja-JP" sz="2200" b="1" dirty="0">
                <a:solidFill>
                  <a:schemeClr val="accent1">
                    <a:lumMod val="75000"/>
                  </a:schemeClr>
                </a:solidFill>
              </a:rPr>
              <a:t> s}</a:t>
            </a:r>
            <a:endParaRPr lang="en-US" sz="2200" b="1" dirty="0">
              <a:solidFill>
                <a:schemeClr val="accent1">
                  <a:lumMod val="75000"/>
                </a:schemeClr>
              </a:solidFill>
            </a:endParaRPr>
          </a:p>
          <a:p>
            <a:pPr marL="0" indent="0" defTabSz="914400">
              <a:spcBef>
                <a:spcPts val="0"/>
              </a:spcBef>
              <a:buNone/>
            </a:pPr>
            <a:r>
              <a:rPr lang="en-US" sz="2200" b="1" dirty="0"/>
              <a:t> </a:t>
            </a:r>
            <a:r>
              <a:rPr lang="en-US" sz="2200" b="1" dirty="0" err="1"/>
              <a:t>val</a:t>
            </a:r>
            <a:r>
              <a:rPr lang="en-US" sz="2200" b="1" dirty="0"/>
              <a:t> add : </a:t>
            </a:r>
            <a:r>
              <a:rPr lang="en-US" sz="2200" b="1" dirty="0" smtClean="0"/>
              <a:t>set </a:t>
            </a:r>
            <a:r>
              <a:rPr lang="en-US" altLang="ja-JP" sz="2200" b="1" dirty="0"/>
              <a:t>→ </a:t>
            </a:r>
            <a:r>
              <a:rPr lang="en-US" altLang="ja-JP" sz="2200" b="1" dirty="0" err="1"/>
              <a:t>int</a:t>
            </a:r>
            <a:r>
              <a:rPr lang="en-US" altLang="ja-JP" sz="2200" b="1" dirty="0"/>
              <a:t> → </a:t>
            </a:r>
            <a:r>
              <a:rPr lang="en-US" altLang="ja-JP" sz="2200" b="1" dirty="0">
                <a:solidFill>
                  <a:schemeClr val="accent1">
                    <a:lumMod val="75000"/>
                  </a:schemeClr>
                </a:solidFill>
              </a:rPr>
              <a:t>{</a:t>
            </a:r>
            <a:r>
              <a:rPr lang="is-IS" altLang="ja-JP" sz="2200" b="1" dirty="0">
                <a:solidFill>
                  <a:schemeClr val="accent1">
                    <a:lumMod val="75000"/>
                  </a:schemeClr>
                </a:solidFill>
              </a:rPr>
              <a:t>…</a:t>
            </a:r>
            <a:r>
              <a:rPr lang="en-US" altLang="ja-JP" sz="2200" b="1" dirty="0">
                <a:solidFill>
                  <a:schemeClr val="accent1">
                    <a:lumMod val="75000"/>
                  </a:schemeClr>
                </a:solidFill>
              </a:rPr>
              <a:t>} </a:t>
            </a:r>
            <a:r>
              <a:rPr lang="en-US" altLang="ja-JP" sz="2200" b="1" dirty="0" err="1">
                <a:solidFill>
                  <a:schemeClr val="accent1">
                    <a:lumMod val="75000"/>
                  </a:schemeClr>
                </a:solidFill>
              </a:rPr>
              <a:t>x:unit</a:t>
            </a:r>
            <a:r>
              <a:rPr lang="en-US" altLang="ja-JP" sz="2200" b="1" dirty="0">
                <a:solidFill>
                  <a:schemeClr val="accent1">
                    <a:lumMod val="75000"/>
                  </a:schemeClr>
                </a:solidFill>
              </a:rPr>
              <a:t> {true}</a:t>
            </a:r>
          </a:p>
          <a:p>
            <a:pPr marL="0" indent="0" defTabSz="914400">
              <a:spcBef>
                <a:spcPts val="0"/>
              </a:spcBef>
              <a:buNone/>
            </a:pPr>
            <a:endParaRPr lang="en-US" sz="1600" b="1" dirty="0"/>
          </a:p>
          <a:p>
            <a:pPr marL="0" indent="0" defTabSz="914400">
              <a:spcBef>
                <a:spcPts val="0"/>
              </a:spcBef>
              <a:buNone/>
            </a:pPr>
            <a:r>
              <a:rPr lang="en-US" sz="2200" b="1" dirty="0"/>
              <a:t> let s = create ()</a:t>
            </a:r>
            <a:br>
              <a:rPr lang="en-US" sz="2200" b="1" dirty="0"/>
            </a:br>
            <a:r>
              <a:rPr lang="en-US" sz="2200" b="1" dirty="0"/>
              <a:t> let () = add s 1</a:t>
            </a:r>
            <a:br>
              <a:rPr lang="en-US" sz="2200" b="1" dirty="0"/>
            </a:br>
            <a:r>
              <a:rPr lang="en-US" sz="2200" b="1" dirty="0"/>
              <a:t> s</a:t>
            </a:r>
            <a:endParaRPr lang="en-US" sz="2200" b="1" dirty="0"/>
          </a:p>
        </p:txBody>
      </p:sp>
      <p:sp>
        <p:nvSpPr>
          <p:cNvPr id="12" name="TextBox 11"/>
          <p:cNvSpPr txBox="1"/>
          <p:nvPr/>
        </p:nvSpPr>
        <p:spPr>
          <a:xfrm>
            <a:off x="3928037" y="5628518"/>
            <a:ext cx="4174091" cy="523220"/>
          </a:xfrm>
          <a:prstGeom prst="rect">
            <a:avLst/>
          </a:prstGeom>
          <a:noFill/>
        </p:spPr>
        <p:txBody>
          <a:bodyPr wrap="none" rtlCol="0">
            <a:spAutoFit/>
          </a:bodyPr>
          <a:lstStyle/>
          <a:p>
            <a:r>
              <a:rPr lang="en-US" sz="2800" b="1" dirty="0">
                <a:latin typeface="Chalkboard"/>
                <a:cs typeface="Chalkboard"/>
              </a:rPr>
              <a:t>: { true } </a:t>
            </a:r>
            <a:r>
              <a:rPr lang="en-US" sz="2800" b="1" dirty="0" err="1">
                <a:latin typeface="Chalkboard"/>
                <a:cs typeface="Chalkboard"/>
              </a:rPr>
              <a:t>s:set</a:t>
            </a:r>
            <a:r>
              <a:rPr lang="en-US" sz="2800" b="1" dirty="0">
                <a:latin typeface="Chalkboard"/>
                <a:cs typeface="Chalkboard"/>
              </a:rPr>
              <a:t> { true }</a:t>
            </a:r>
          </a:p>
        </p:txBody>
      </p:sp>
      <p:sp>
        <p:nvSpPr>
          <p:cNvPr id="15" name="Right Brace 14"/>
          <p:cNvSpPr/>
          <p:nvPr/>
        </p:nvSpPr>
        <p:spPr>
          <a:xfrm>
            <a:off x="3553258" y="5439903"/>
            <a:ext cx="263236" cy="955362"/>
          </a:xfrm>
          <a:prstGeom prst="rightBrace">
            <a:avLst>
              <a:gd name="adj1" fmla="val 28246"/>
              <a:gd name="adj2" fmla="val 50000"/>
            </a:avLst>
          </a:prstGeom>
          <a:ln w="38100" cap="flat">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nvGrpSpPr>
          <p:cNvPr id="18" name="Group 17"/>
          <p:cNvGrpSpPr/>
          <p:nvPr/>
        </p:nvGrpSpPr>
        <p:grpSpPr>
          <a:xfrm>
            <a:off x="7347050" y="4160506"/>
            <a:ext cx="3930670" cy="1157306"/>
            <a:chOff x="5691307" y="4123170"/>
            <a:chExt cx="3930670" cy="1157306"/>
          </a:xfrm>
        </p:grpSpPr>
        <p:sp>
          <p:nvSpPr>
            <p:cNvPr id="16" name="Oval Callout 15"/>
            <p:cNvSpPr/>
            <p:nvPr/>
          </p:nvSpPr>
          <p:spPr>
            <a:xfrm>
              <a:off x="5691307" y="4123170"/>
              <a:ext cx="3930670" cy="1157306"/>
            </a:xfrm>
            <a:prstGeom prst="wedgeEllipseCallout">
              <a:avLst>
                <a:gd name="adj1" fmla="val -47233"/>
                <a:gd name="adj2" fmla="val 85399"/>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17" name="TextBox 16"/>
            <p:cNvSpPr txBox="1"/>
            <p:nvPr/>
          </p:nvSpPr>
          <p:spPr>
            <a:xfrm>
              <a:off x="5869788" y="4257043"/>
              <a:ext cx="3573707" cy="769441"/>
            </a:xfrm>
            <a:prstGeom prst="rect">
              <a:avLst/>
            </a:prstGeom>
            <a:noFill/>
          </p:spPr>
          <p:txBody>
            <a:bodyPr wrap="square" rtlCol="0">
              <a:spAutoFit/>
            </a:bodyPr>
            <a:lstStyle/>
            <a:p>
              <a:pPr algn="ctr"/>
              <a:r>
                <a:rPr lang="en-US" sz="2200" b="1" i="1" dirty="0">
                  <a:latin typeface="Chalkboard"/>
                  <a:cs typeface="Chalkboard"/>
                </a:rPr>
                <a:t>Same as </a:t>
              </a:r>
              <a:r>
                <a:rPr lang="en-US" sz="2200" b="1" i="1" dirty="0" smtClean="0">
                  <a:latin typeface="Chalkboard"/>
                  <a:cs typeface="Chalkboard"/>
                </a:rPr>
                <a:t/>
              </a:r>
              <a:br>
                <a:rPr lang="en-US" sz="2200" b="1" i="1" dirty="0" smtClean="0">
                  <a:latin typeface="Chalkboard"/>
                  <a:cs typeface="Chalkboard"/>
                </a:rPr>
              </a:br>
              <a:r>
                <a:rPr lang="en-US" sz="2200" b="1" i="1" dirty="0" smtClean="0">
                  <a:latin typeface="Chalkboard"/>
                  <a:cs typeface="Chalkboard"/>
                </a:rPr>
                <a:t>the postcondition </a:t>
              </a:r>
              <a:r>
                <a:rPr lang="en-US" sz="2200" b="1" i="1" dirty="0">
                  <a:latin typeface="Chalkboard"/>
                  <a:cs typeface="Chalkboard"/>
                </a:rPr>
                <a:t>of add</a:t>
              </a:r>
              <a:endParaRPr lang="en-US" sz="2200" dirty="0">
                <a:latin typeface="Chalkboard"/>
                <a:cs typeface="Chalkboard"/>
              </a:endParaRPr>
            </a:p>
          </p:txBody>
        </p:sp>
      </p:grpSp>
      <p:sp>
        <p:nvSpPr>
          <p:cNvPr id="19" name="TextBox 18"/>
          <p:cNvSpPr txBox="1"/>
          <p:nvPr/>
        </p:nvSpPr>
        <p:spPr>
          <a:xfrm>
            <a:off x="-3586163" y="-1114425"/>
            <a:ext cx="184731" cy="584775"/>
          </a:xfrm>
          <a:prstGeom prst="rect">
            <a:avLst/>
          </a:prstGeom>
          <a:noFill/>
        </p:spPr>
        <p:txBody>
          <a:bodyPr wrap="none" rtlCol="0">
            <a:spAutoFit/>
          </a:bodyPr>
          <a:lstStyle/>
          <a:p>
            <a:endParaRPr lang="en-US" sz="3200" dirty="0">
              <a:latin typeface="Chalkboard"/>
              <a:cs typeface="Chalkboard"/>
            </a:endParaRPr>
          </a:p>
        </p:txBody>
      </p:sp>
    </p:spTree>
    <p:extLst>
      <p:ext uri="{BB962C8B-B14F-4D97-AF65-F5344CB8AC3E}">
        <p14:creationId xmlns:p14="http://schemas.microsoft.com/office/powerpoint/2010/main" val="1430386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Issues in Hoare type</a:t>
            </a:r>
            <a:endParaRPr lang="en-US" dirty="0"/>
          </a:p>
        </p:txBody>
      </p:sp>
      <p:sp>
        <p:nvSpPr>
          <p:cNvPr id="3" name="Content Placeholder 2"/>
          <p:cNvSpPr>
            <a:spLocks noGrp="1"/>
          </p:cNvSpPr>
          <p:nvPr>
            <p:ph idx="1"/>
          </p:nvPr>
        </p:nvSpPr>
        <p:spPr>
          <a:xfrm>
            <a:off x="298834" y="1353178"/>
            <a:ext cx="11283566" cy="4868328"/>
          </a:xfrm>
        </p:spPr>
        <p:txBody>
          <a:bodyPr/>
          <a:lstStyle/>
          <a:p>
            <a:pPr marL="484188" indent="-484188">
              <a:buFont typeface="+mj-lt"/>
              <a:buAutoNum type="arabicPeriod"/>
            </a:pPr>
            <a:r>
              <a:rPr lang="en-US" dirty="0" smtClean="0">
                <a:solidFill>
                  <a:schemeClr val="bg1">
                    <a:lumMod val="75000"/>
                  </a:schemeClr>
                </a:solidFill>
              </a:rPr>
              <a:t>How</a:t>
            </a:r>
            <a:r>
              <a:rPr lang="en-US" dirty="0">
                <a:solidFill>
                  <a:schemeClr val="bg1">
                    <a:lumMod val="75000"/>
                  </a:schemeClr>
                </a:solidFill>
              </a:rPr>
              <a:t> </a:t>
            </a:r>
            <a:r>
              <a:rPr lang="en-US" dirty="0" smtClean="0">
                <a:solidFill>
                  <a:schemeClr val="bg1">
                    <a:lumMod val="75000"/>
                  </a:schemeClr>
                </a:solidFill>
              </a:rPr>
              <a:t>to detect contracts </a:t>
            </a:r>
            <a:r>
              <a:rPr lang="en-US" dirty="0">
                <a:solidFill>
                  <a:schemeClr val="bg1">
                    <a:lumMod val="75000"/>
                  </a:schemeClr>
                </a:solidFill>
              </a:rPr>
              <a:t>may be </a:t>
            </a:r>
            <a:r>
              <a:rPr lang="en-US" dirty="0" smtClean="0">
                <a:solidFill>
                  <a:schemeClr val="bg1">
                    <a:lumMod val="75000"/>
                  </a:schemeClr>
                </a:solidFill>
              </a:rPr>
              <a:t>invalidated</a:t>
            </a:r>
          </a:p>
          <a:p>
            <a:pPr marL="484188" indent="-484188">
              <a:buFont typeface="+mj-lt"/>
              <a:buAutoNum type="arabicPeriod"/>
            </a:pPr>
            <a:r>
              <a:rPr lang="en-US" b="1" dirty="0">
                <a:solidFill>
                  <a:schemeClr val="accent2">
                    <a:lumMod val="75000"/>
                  </a:schemeClr>
                </a:solidFill>
              </a:rPr>
              <a:t>How to check contracts in Hoare </a:t>
            </a:r>
            <a:r>
              <a:rPr lang="en-US" b="1" dirty="0" smtClean="0">
                <a:solidFill>
                  <a:schemeClr val="accent2">
                    <a:lumMod val="75000"/>
                  </a:schemeClr>
                </a:solidFill>
              </a:rPr>
              <a:t>types dynamically</a:t>
            </a:r>
            <a:endParaRPr lang="en-US" b="1" dirty="0" smtClean="0">
              <a:solidFill>
                <a:schemeClr val="accent2">
                  <a:lumMod val="75000"/>
                </a:schemeClr>
              </a:solidFill>
            </a:endParaRPr>
          </a:p>
          <a:p>
            <a:pPr marL="484188" indent="-484188">
              <a:buFont typeface="+mj-lt"/>
              <a:buAutoNum type="arabicPeriod"/>
            </a:pPr>
            <a:r>
              <a:rPr lang="en-US" dirty="0" smtClean="0"/>
              <a:t>How to restrict contracts</a:t>
            </a:r>
          </a:p>
          <a:p>
            <a:pPr marL="855663" lvl="1" indent="-455613"/>
            <a:r>
              <a:rPr lang="en-US" dirty="0"/>
              <a:t>Contracts in refinement </a:t>
            </a:r>
            <a:r>
              <a:rPr lang="en-US" dirty="0" smtClean="0"/>
              <a:t>types </a:t>
            </a:r>
            <a:r>
              <a:rPr lang="en-US" dirty="0" smtClean="0"/>
              <a:t>are pure</a:t>
            </a:r>
            <a:endParaRPr lang="en-US" dirty="0"/>
          </a:p>
          <a:p>
            <a:pPr marL="855663" lvl="1" indent="-455613"/>
            <a:r>
              <a:rPr lang="en-US" dirty="0" smtClean="0"/>
              <a:t>Contracts in Hoare types are </a:t>
            </a:r>
            <a:r>
              <a:rPr lang="en-US" dirty="0" smtClean="0"/>
              <a:t>read-only</a:t>
            </a:r>
            <a:endParaRPr lang="en-US" dirty="0" smtClean="0"/>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23</a:t>
            </a:fld>
            <a:endParaRPr kumimoji="1" lang="ja-JP" altLang="en-US"/>
          </a:p>
        </p:txBody>
      </p:sp>
    </p:spTree>
    <p:extLst>
      <p:ext uri="{BB962C8B-B14F-4D97-AF65-F5344CB8AC3E}">
        <p14:creationId xmlns:p14="http://schemas.microsoft.com/office/powerpoint/2010/main" val="14330773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Dynamic </a:t>
            </a:r>
            <a:r>
              <a:rPr lang="en-US" sz="4000" dirty="0" smtClean="0"/>
              <a:t>check of state-dependent contracts</a:t>
            </a:r>
            <a:endParaRPr lang="en-US" sz="4000" dirty="0"/>
          </a:p>
        </p:txBody>
      </p:sp>
      <p:sp>
        <p:nvSpPr>
          <p:cNvPr id="3" name="Content Placeholder 2"/>
          <p:cNvSpPr>
            <a:spLocks noGrp="1"/>
          </p:cNvSpPr>
          <p:nvPr>
            <p:ph idx="1"/>
          </p:nvPr>
        </p:nvSpPr>
        <p:spPr>
          <a:xfrm>
            <a:off x="298833" y="1914517"/>
            <a:ext cx="11558487" cy="4700588"/>
          </a:xfrm>
        </p:spPr>
        <p:txBody>
          <a:bodyPr>
            <a:normAutofit/>
          </a:bodyPr>
          <a:lstStyle/>
          <a:p>
            <a:r>
              <a:rPr lang="en-US" dirty="0" smtClean="0"/>
              <a:t>Check </a:t>
            </a:r>
            <a:r>
              <a:rPr lang="en-US" dirty="0" smtClean="0"/>
              <a:t>state-dependent </a:t>
            </a:r>
            <a:r>
              <a:rPr lang="en-US" dirty="0" smtClean="0"/>
              <a:t>contract </a:t>
            </a:r>
            <a:r>
              <a:rPr lang="en-US" b="1" dirty="0" smtClean="0"/>
              <a:t>e</a:t>
            </a:r>
            <a:r>
              <a:rPr lang="en-US" dirty="0" smtClean="0"/>
              <a:t> at run time</a:t>
            </a:r>
          </a:p>
          <a:p>
            <a:pPr lvl="1"/>
            <a:r>
              <a:rPr lang="en-US" dirty="0" smtClean="0"/>
              <a:t>If </a:t>
            </a:r>
            <a:r>
              <a:rPr lang="en-US" b="1" dirty="0" smtClean="0"/>
              <a:t>e</a:t>
            </a:r>
            <a:r>
              <a:rPr lang="en-US" dirty="0" smtClean="0"/>
              <a:t>      </a:t>
            </a:r>
            <a:r>
              <a:rPr lang="en-US" b="1" dirty="0" smtClean="0"/>
              <a:t>true</a:t>
            </a:r>
            <a:r>
              <a:rPr lang="en-US" dirty="0" smtClean="0"/>
              <a:t>, the rest program is executed</a:t>
            </a:r>
          </a:p>
          <a:p>
            <a:pPr lvl="1"/>
            <a:r>
              <a:rPr lang="en-US" dirty="0"/>
              <a:t>If </a:t>
            </a:r>
            <a:r>
              <a:rPr lang="en-US" b="1" dirty="0"/>
              <a:t>e</a:t>
            </a:r>
            <a:r>
              <a:rPr lang="en-US" dirty="0"/>
              <a:t>      </a:t>
            </a:r>
            <a:r>
              <a:rPr lang="en-US" b="1" dirty="0" smtClean="0"/>
              <a:t>false</a:t>
            </a:r>
            <a:r>
              <a:rPr lang="en-US" dirty="0" smtClean="0"/>
              <a:t>, an exception is raised</a:t>
            </a:r>
          </a:p>
          <a:p>
            <a:r>
              <a:rPr lang="en-US" dirty="0" smtClean="0"/>
              <a:t>Typing rule strengthens postcondition</a:t>
            </a:r>
          </a:p>
          <a:p>
            <a:endParaRPr lang="en-US" dirty="0"/>
          </a:p>
          <a:p>
            <a:endParaRPr lang="en-US" dirty="0" smtClean="0"/>
          </a:p>
          <a:p>
            <a:endParaRPr lang="en-US" sz="1000" dirty="0"/>
          </a:p>
          <a:p>
            <a:r>
              <a:rPr lang="en-US" dirty="0" smtClean="0"/>
              <a:t>The </a:t>
            </a:r>
            <a:r>
              <a:rPr lang="en-US" dirty="0"/>
              <a:t>paper discusses </a:t>
            </a:r>
            <a:r>
              <a:rPr lang="en-US" dirty="0" smtClean="0"/>
              <a:t>static </a:t>
            </a:r>
            <a:r>
              <a:rPr lang="en-US" dirty="0"/>
              <a:t>verification of </a:t>
            </a:r>
            <a:r>
              <a:rPr lang="en-US" dirty="0" smtClean="0"/>
              <a:t>assertions</a:t>
            </a:r>
            <a:endParaRPr lang="en-US" dirty="0"/>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24</a:t>
            </a:fld>
            <a:endParaRPr kumimoji="1" lang="ja-JP" altLang="en-US"/>
          </a:p>
        </p:txBody>
      </p:sp>
      <p:sp>
        <p:nvSpPr>
          <p:cNvPr id="7" name="TextBox 6"/>
          <p:cNvSpPr txBox="1"/>
          <p:nvPr/>
        </p:nvSpPr>
        <p:spPr>
          <a:xfrm>
            <a:off x="4919511" y="1148232"/>
            <a:ext cx="2326086" cy="707886"/>
          </a:xfrm>
          <a:prstGeom prst="rect">
            <a:avLst/>
          </a:prstGeom>
          <a:noFill/>
        </p:spPr>
        <p:txBody>
          <a:bodyPr wrap="none" rtlCol="0">
            <a:spAutoFit/>
          </a:bodyPr>
          <a:lstStyle/>
          <a:p>
            <a:pPr algn="ctr"/>
            <a:r>
              <a:rPr lang="en-US" sz="4000" b="1">
                <a:latin typeface="Chalkboard"/>
                <a:cs typeface="Chalkboard"/>
              </a:rPr>
              <a:t>a</a:t>
            </a:r>
            <a:r>
              <a:rPr lang="en-US" sz="4000" b="1">
                <a:latin typeface="Chalkboard"/>
                <a:cs typeface="Chalkboard"/>
              </a:rPr>
              <a:t>ssert(e)</a:t>
            </a:r>
            <a:endParaRPr lang="en-US" sz="4000" b="1" dirty="0">
              <a:latin typeface="Chalkboard"/>
              <a:cs typeface="Chalkboard"/>
            </a:endParaRPr>
          </a:p>
        </p:txBody>
      </p:sp>
      <p:sp>
        <p:nvSpPr>
          <p:cNvPr id="8" name="Rectangle 7"/>
          <p:cNvSpPr/>
          <p:nvPr/>
        </p:nvSpPr>
        <p:spPr>
          <a:xfrm>
            <a:off x="1952008" y="4843266"/>
            <a:ext cx="8229601" cy="584775"/>
          </a:xfrm>
          <a:prstGeom prst="rect">
            <a:avLst/>
          </a:prstGeom>
        </p:spPr>
        <p:txBody>
          <a:bodyPr wrap="square">
            <a:spAutoFit/>
          </a:bodyPr>
          <a:lstStyle/>
          <a:p>
            <a:pPr algn="ctr"/>
            <a:r>
              <a:rPr lang="en-US" altLang="ja-JP" sz="3200" b="1" dirty="0">
                <a:latin typeface="Chalkboard" charset="0"/>
                <a:ea typeface="Chalkboard" charset="0"/>
                <a:cs typeface="Chalkboard" charset="0"/>
              </a:rPr>
              <a:t>assert(e) : {e’}</a:t>
            </a:r>
            <a:r>
              <a:rPr lang="en-US" altLang="ja-JP" sz="3200" b="1" dirty="0" err="1">
                <a:latin typeface="Chalkboard" charset="0"/>
                <a:ea typeface="Chalkboard" charset="0"/>
                <a:cs typeface="Chalkboard" charset="0"/>
              </a:rPr>
              <a:t>x:T</a:t>
            </a:r>
            <a:r>
              <a:rPr lang="en-US" altLang="ja-JP" sz="3200" b="1" dirty="0">
                <a:latin typeface="Chalkboard" charset="0"/>
                <a:ea typeface="Chalkboard" charset="0"/>
                <a:cs typeface="Chalkboard" charset="0"/>
              </a:rPr>
              <a:t>{e’ &amp; </a:t>
            </a:r>
            <a:r>
              <a:rPr lang="en-US" altLang="ja-JP" sz="3200" b="1" dirty="0">
                <a:solidFill>
                  <a:schemeClr val="accent2">
                    <a:lumMod val="75000"/>
                  </a:schemeClr>
                </a:solidFill>
                <a:latin typeface="Chalkboard" charset="0"/>
                <a:ea typeface="Chalkboard" charset="0"/>
                <a:cs typeface="Chalkboard" charset="0"/>
              </a:rPr>
              <a:t>e</a:t>
            </a:r>
            <a:r>
              <a:rPr lang="en-US" altLang="ja-JP" sz="3200" b="1" dirty="0">
                <a:latin typeface="Chalkboard" charset="0"/>
                <a:ea typeface="Chalkboard" charset="0"/>
                <a:cs typeface="Chalkboard" charset="0"/>
              </a:rPr>
              <a:t>} </a:t>
            </a:r>
            <a:endParaRPr lang="en-US" altLang="ja-JP" sz="3200" b="1" dirty="0">
              <a:latin typeface="Chalkboard" charset="0"/>
              <a:ea typeface="Chalkboard" charset="0"/>
              <a:cs typeface="Chalkboard" charset="0"/>
            </a:endParaRPr>
          </a:p>
        </p:txBody>
      </p:sp>
      <p:cxnSp>
        <p:nvCxnSpPr>
          <p:cNvPr id="9" name="Straight Connector 8"/>
          <p:cNvCxnSpPr/>
          <p:nvPr/>
        </p:nvCxnSpPr>
        <p:spPr>
          <a:xfrm flipV="1">
            <a:off x="3143250" y="4798532"/>
            <a:ext cx="6066000" cy="0"/>
          </a:xfrm>
          <a:prstGeom prst="line">
            <a:avLst/>
          </a:prstGeom>
          <a:ln w="38100" cap="flat">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0" name="Rectangle 9"/>
          <p:cNvSpPr/>
          <p:nvPr/>
        </p:nvSpPr>
        <p:spPr>
          <a:xfrm>
            <a:off x="1952008" y="4206546"/>
            <a:ext cx="8282609" cy="584775"/>
          </a:xfrm>
          <a:prstGeom prst="rect">
            <a:avLst/>
          </a:prstGeom>
        </p:spPr>
        <p:txBody>
          <a:bodyPr wrap="square">
            <a:spAutoFit/>
          </a:bodyPr>
          <a:lstStyle/>
          <a:p>
            <a:pPr algn="ctr"/>
            <a:r>
              <a:rPr lang="en-US" altLang="ja-JP" sz="3200" b="1" dirty="0">
                <a:latin typeface="Chalkboard" charset="0"/>
                <a:ea typeface="Chalkboard" charset="0"/>
                <a:cs typeface="Chalkboard" charset="0"/>
              </a:rPr>
              <a:t>e : Bool</a:t>
            </a:r>
            <a:endParaRPr lang="en-US" altLang="ja-JP" sz="3200" b="1" dirty="0">
              <a:latin typeface="Chalkboard" charset="0"/>
              <a:ea typeface="Chalkboard" charset="0"/>
              <a:cs typeface="Chalkboard" charset="0"/>
            </a:endParaRPr>
          </a:p>
        </p:txBody>
      </p:sp>
      <p:cxnSp>
        <p:nvCxnSpPr>
          <p:cNvPr id="12" name="Straight Arrow Connector 11"/>
          <p:cNvCxnSpPr/>
          <p:nvPr/>
        </p:nvCxnSpPr>
        <p:spPr>
          <a:xfrm>
            <a:off x="1844329" y="2771580"/>
            <a:ext cx="698400" cy="0"/>
          </a:xfrm>
          <a:prstGeom prst="straightConnector1">
            <a:avLst/>
          </a:prstGeom>
          <a:ln w="38100" cap="flat">
            <a:solidFill>
              <a:schemeClr val="tx1"/>
            </a:solidFill>
            <a:prstDash val="solid"/>
            <a:round/>
            <a:tailEnd type="triangle"/>
          </a:ln>
          <a:effectLst/>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p:nvPr/>
        </p:nvCxnSpPr>
        <p:spPr>
          <a:xfrm>
            <a:off x="1844329" y="3281168"/>
            <a:ext cx="698400" cy="0"/>
          </a:xfrm>
          <a:prstGeom prst="straightConnector1">
            <a:avLst/>
          </a:prstGeom>
          <a:ln w="38100" cap="flat">
            <a:solidFill>
              <a:schemeClr val="tx1"/>
            </a:solidFill>
            <a:prstDash val="solid"/>
            <a:round/>
            <a:tailEnd type="triangle"/>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361881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Issues in Hoare type</a:t>
            </a:r>
            <a:endParaRPr lang="en-US" dirty="0"/>
          </a:p>
        </p:txBody>
      </p:sp>
      <p:sp>
        <p:nvSpPr>
          <p:cNvPr id="3" name="Content Placeholder 2"/>
          <p:cNvSpPr>
            <a:spLocks noGrp="1"/>
          </p:cNvSpPr>
          <p:nvPr>
            <p:ph idx="1"/>
          </p:nvPr>
        </p:nvSpPr>
        <p:spPr>
          <a:xfrm>
            <a:off x="298834" y="1353178"/>
            <a:ext cx="10369164" cy="4868328"/>
          </a:xfrm>
        </p:spPr>
        <p:txBody>
          <a:bodyPr/>
          <a:lstStyle/>
          <a:p>
            <a:pPr marL="484188" indent="-484188">
              <a:buFont typeface="+mj-lt"/>
              <a:buAutoNum type="arabicPeriod"/>
            </a:pPr>
            <a:r>
              <a:rPr lang="en-US" dirty="0" smtClean="0">
                <a:solidFill>
                  <a:schemeClr val="bg1">
                    <a:lumMod val="75000"/>
                  </a:schemeClr>
                </a:solidFill>
              </a:rPr>
              <a:t>How</a:t>
            </a:r>
            <a:r>
              <a:rPr lang="en-US" dirty="0">
                <a:solidFill>
                  <a:schemeClr val="bg1">
                    <a:lumMod val="75000"/>
                  </a:schemeClr>
                </a:solidFill>
              </a:rPr>
              <a:t> </a:t>
            </a:r>
            <a:r>
              <a:rPr lang="en-US" dirty="0" smtClean="0">
                <a:solidFill>
                  <a:schemeClr val="bg1">
                    <a:lumMod val="75000"/>
                  </a:schemeClr>
                </a:solidFill>
              </a:rPr>
              <a:t>to detect contracts </a:t>
            </a:r>
            <a:r>
              <a:rPr lang="en-US" dirty="0">
                <a:solidFill>
                  <a:schemeClr val="bg1">
                    <a:lumMod val="75000"/>
                  </a:schemeClr>
                </a:solidFill>
              </a:rPr>
              <a:t>may be </a:t>
            </a:r>
            <a:r>
              <a:rPr lang="en-US" dirty="0" smtClean="0">
                <a:solidFill>
                  <a:schemeClr val="bg1">
                    <a:lumMod val="75000"/>
                  </a:schemeClr>
                </a:solidFill>
              </a:rPr>
              <a:t>invalidated</a:t>
            </a:r>
          </a:p>
          <a:p>
            <a:pPr marL="484188" indent="-484188">
              <a:buFont typeface="+mj-lt"/>
              <a:buAutoNum type="arabicPeriod"/>
            </a:pPr>
            <a:r>
              <a:rPr lang="en-US" dirty="0">
                <a:solidFill>
                  <a:schemeClr val="bg1">
                    <a:lumMod val="75000"/>
                  </a:schemeClr>
                </a:solidFill>
              </a:rPr>
              <a:t>How to check contracts in Hoare types dynamically</a:t>
            </a:r>
          </a:p>
          <a:p>
            <a:pPr marL="484188" indent="-484188">
              <a:buFont typeface="+mj-lt"/>
              <a:buAutoNum type="arabicPeriod"/>
            </a:pPr>
            <a:r>
              <a:rPr lang="en-US" b="1" dirty="0" smtClean="0">
                <a:solidFill>
                  <a:schemeClr val="accent2">
                    <a:lumMod val="75000"/>
                  </a:schemeClr>
                </a:solidFill>
              </a:rPr>
              <a:t>How to restrict contracts</a:t>
            </a:r>
          </a:p>
          <a:p>
            <a:pPr marL="855663" lvl="1" indent="-455613"/>
            <a:r>
              <a:rPr lang="en-US" dirty="0"/>
              <a:t>Contracts in refinement </a:t>
            </a:r>
            <a:r>
              <a:rPr lang="en-US" dirty="0" smtClean="0"/>
              <a:t>types are </a:t>
            </a:r>
            <a:r>
              <a:rPr lang="en-US" dirty="0" smtClean="0"/>
              <a:t>pure</a:t>
            </a:r>
            <a:endParaRPr lang="en-US" dirty="0"/>
          </a:p>
          <a:p>
            <a:pPr marL="855663" lvl="1" indent="-455613"/>
            <a:r>
              <a:rPr lang="en-US" dirty="0" smtClean="0"/>
              <a:t>Contracts in Hoare types are </a:t>
            </a:r>
            <a:r>
              <a:rPr lang="en-US" dirty="0" smtClean="0"/>
              <a:t>read-only</a:t>
            </a:r>
            <a:endParaRPr lang="en-US" dirty="0" smtClean="0"/>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25</a:t>
            </a:fld>
            <a:endParaRPr kumimoji="1" lang="ja-JP" altLang="en-US"/>
          </a:p>
        </p:txBody>
      </p:sp>
    </p:spTree>
    <p:extLst>
      <p:ext uri="{BB962C8B-B14F-4D97-AF65-F5344CB8AC3E}">
        <p14:creationId xmlns:p14="http://schemas.microsoft.com/office/powerpoint/2010/main" val="6741058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Restriction for soundness</a:t>
            </a:r>
            <a:endParaRPr lang="en-US" dirty="0"/>
          </a:p>
        </p:txBody>
      </p:sp>
      <p:sp>
        <p:nvSpPr>
          <p:cNvPr id="3" name="Content Placeholder 2"/>
          <p:cNvSpPr>
            <a:spLocks noGrp="1"/>
          </p:cNvSpPr>
          <p:nvPr>
            <p:ph idx="1"/>
          </p:nvPr>
        </p:nvSpPr>
        <p:spPr/>
        <p:txBody>
          <a:bodyPr/>
          <a:lstStyle/>
          <a:p>
            <a:r>
              <a:rPr lang="en-US" dirty="0" smtClean="0"/>
              <a:t>Contracts </a:t>
            </a:r>
            <a:r>
              <a:rPr lang="en-US" dirty="0"/>
              <a:t>in refinement types </a:t>
            </a:r>
            <a:r>
              <a:rPr lang="en-US" dirty="0" smtClean="0"/>
              <a:t>are restricted to be </a:t>
            </a:r>
            <a:r>
              <a:rPr lang="en-US" b="1" dirty="0" smtClean="0"/>
              <a:t>observationally </a:t>
            </a:r>
            <a:r>
              <a:rPr lang="en-US" b="1" dirty="0"/>
              <a:t>pure</a:t>
            </a:r>
          </a:p>
          <a:p>
            <a:endParaRPr lang="en-US" b="1" dirty="0"/>
          </a:p>
          <a:p>
            <a:endParaRPr lang="en-US" b="1" dirty="0" smtClean="0"/>
          </a:p>
          <a:p>
            <a:endParaRPr lang="en-US" sz="1000" dirty="0"/>
          </a:p>
          <a:p>
            <a:r>
              <a:rPr lang="en-US" dirty="0" smtClean="0"/>
              <a:t>Contracts </a:t>
            </a:r>
            <a:r>
              <a:rPr lang="en-US" dirty="0"/>
              <a:t>in Hoare types </a:t>
            </a:r>
            <a:r>
              <a:rPr lang="en-US" dirty="0" smtClean="0"/>
              <a:t>are </a:t>
            </a:r>
            <a:r>
              <a:rPr lang="en-US" dirty="0" smtClean="0"/>
              <a:t>restricted </a:t>
            </a:r>
            <a:r>
              <a:rPr lang="en-US" dirty="0" smtClean="0"/>
              <a:t>to be </a:t>
            </a:r>
            <a:r>
              <a:rPr lang="en-US" b="1" dirty="0"/>
              <a:t>observationally </a:t>
            </a:r>
            <a:r>
              <a:rPr lang="en-US" b="1" dirty="0" smtClean="0"/>
              <a:t>read-only</a:t>
            </a:r>
            <a:endParaRPr lang="en-US" b="1" dirty="0"/>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26</a:t>
            </a:fld>
            <a:endParaRPr kumimoji="1" lang="ja-JP" altLang="en-US"/>
          </a:p>
        </p:txBody>
      </p:sp>
      <p:sp>
        <p:nvSpPr>
          <p:cNvPr id="7" name="TextBox 6"/>
          <p:cNvSpPr txBox="1"/>
          <p:nvPr/>
        </p:nvSpPr>
        <p:spPr>
          <a:xfrm>
            <a:off x="1817990" y="2514681"/>
            <a:ext cx="3555204" cy="523220"/>
          </a:xfrm>
          <a:prstGeom prst="rect">
            <a:avLst/>
          </a:prstGeom>
          <a:noFill/>
        </p:spPr>
        <p:txBody>
          <a:bodyPr wrap="none" rtlCol="0">
            <a:spAutoFit/>
          </a:bodyPr>
          <a:lstStyle/>
          <a:p>
            <a:r>
              <a:rPr lang="en-US" sz="2800" b="1" dirty="0">
                <a:latin typeface="Chalkboard"/>
                <a:cs typeface="Chalkboard"/>
              </a:rPr>
              <a:t>{ </a:t>
            </a:r>
            <a:r>
              <a:rPr lang="en-US" sz="2800" b="1" dirty="0" err="1">
                <a:latin typeface="Chalkboard"/>
                <a:cs typeface="Chalkboard"/>
              </a:rPr>
              <a:t>x:int</a:t>
            </a:r>
            <a:r>
              <a:rPr lang="en-US" sz="2800" b="1" dirty="0">
                <a:latin typeface="Chalkboard"/>
                <a:cs typeface="Chalkboard"/>
              </a:rPr>
              <a:t> ref | </a:t>
            </a:r>
            <a:r>
              <a:rPr lang="en-US" sz="2800" b="1" i="1" dirty="0">
                <a:solidFill>
                  <a:schemeClr val="accent2">
                    <a:lumMod val="75000"/>
                  </a:schemeClr>
                </a:solidFill>
                <a:latin typeface="Chalkboard"/>
                <a:cs typeface="Chalkboard"/>
              </a:rPr>
              <a:t>!x</a:t>
            </a:r>
            <a:r>
              <a:rPr lang="en-US" sz="2800" b="1" dirty="0">
                <a:latin typeface="Chalkboard"/>
                <a:cs typeface="Chalkboard"/>
              </a:rPr>
              <a:t> = 1 }</a:t>
            </a:r>
          </a:p>
        </p:txBody>
      </p:sp>
      <p:sp>
        <p:nvSpPr>
          <p:cNvPr id="8" name="TextBox 7"/>
          <p:cNvSpPr txBox="1"/>
          <p:nvPr/>
        </p:nvSpPr>
        <p:spPr>
          <a:xfrm>
            <a:off x="1167765" y="2381058"/>
            <a:ext cx="748923" cy="769441"/>
          </a:xfrm>
          <a:prstGeom prst="rect">
            <a:avLst/>
          </a:prstGeom>
          <a:noFill/>
        </p:spPr>
        <p:txBody>
          <a:bodyPr wrap="none" rtlCol="0">
            <a:spAutoFit/>
          </a:bodyPr>
          <a:lstStyle/>
          <a:p>
            <a:r>
              <a:rPr lang="en-US" sz="4400" b="1" dirty="0">
                <a:solidFill>
                  <a:schemeClr val="accent2">
                    <a:lumMod val="75000"/>
                  </a:schemeClr>
                </a:solidFill>
                <a:latin typeface="Chalkboard"/>
                <a:cs typeface="Chalkboard"/>
              </a:rPr>
              <a:t>✘</a:t>
            </a:r>
          </a:p>
        </p:txBody>
      </p:sp>
      <p:sp>
        <p:nvSpPr>
          <p:cNvPr id="9" name="TextBox 8"/>
          <p:cNvSpPr txBox="1"/>
          <p:nvPr/>
        </p:nvSpPr>
        <p:spPr>
          <a:xfrm>
            <a:off x="1817995" y="3149231"/>
            <a:ext cx="6621877" cy="523220"/>
          </a:xfrm>
          <a:prstGeom prst="rect">
            <a:avLst/>
          </a:prstGeom>
          <a:noFill/>
        </p:spPr>
        <p:txBody>
          <a:bodyPr wrap="none" rtlCol="0">
            <a:spAutoFit/>
          </a:bodyPr>
          <a:lstStyle/>
          <a:p>
            <a:r>
              <a:rPr lang="en-US" sz="2800" b="1" dirty="0">
                <a:latin typeface="Chalkboard"/>
                <a:cs typeface="Chalkboard"/>
              </a:rPr>
              <a:t>{ </a:t>
            </a:r>
            <a:r>
              <a:rPr lang="en-US" sz="2800" b="1" dirty="0" err="1">
                <a:latin typeface="Chalkboard"/>
                <a:cs typeface="Chalkboard"/>
              </a:rPr>
              <a:t>x:int</a:t>
            </a:r>
            <a:r>
              <a:rPr lang="en-US" sz="2800" b="1" dirty="0">
                <a:latin typeface="Chalkboard"/>
                <a:cs typeface="Chalkboard"/>
              </a:rPr>
              <a:t> | let y = ref 1; y := 2; x = !y }</a:t>
            </a:r>
          </a:p>
        </p:txBody>
      </p:sp>
      <p:sp>
        <p:nvSpPr>
          <p:cNvPr id="10" name="TextBox 9"/>
          <p:cNvSpPr txBox="1"/>
          <p:nvPr/>
        </p:nvSpPr>
        <p:spPr>
          <a:xfrm>
            <a:off x="1167764" y="3054882"/>
            <a:ext cx="748923" cy="769441"/>
          </a:xfrm>
          <a:prstGeom prst="rect">
            <a:avLst/>
          </a:prstGeom>
          <a:noFill/>
        </p:spPr>
        <p:txBody>
          <a:bodyPr wrap="none" rtlCol="0">
            <a:spAutoFit/>
          </a:bodyPr>
          <a:lstStyle/>
          <a:p>
            <a:r>
              <a:rPr lang="en-US" sz="4400" b="1">
                <a:solidFill>
                  <a:schemeClr val="accent3">
                    <a:lumMod val="75000"/>
                  </a:schemeClr>
                </a:solidFill>
                <a:latin typeface="Chalkboard"/>
                <a:cs typeface="Chalkboard"/>
              </a:rPr>
              <a:t>✔</a:t>
            </a:r>
            <a:endParaRPr lang="en-US" sz="4400" b="1" dirty="0">
              <a:solidFill>
                <a:schemeClr val="accent3">
                  <a:lumMod val="75000"/>
                </a:schemeClr>
              </a:solidFill>
              <a:latin typeface="Chalkboard"/>
              <a:cs typeface="Chalkboard"/>
            </a:endParaRPr>
          </a:p>
        </p:txBody>
      </p:sp>
      <p:sp>
        <p:nvSpPr>
          <p:cNvPr id="13" name="TextBox 12"/>
          <p:cNvSpPr txBox="1"/>
          <p:nvPr/>
        </p:nvSpPr>
        <p:spPr>
          <a:xfrm>
            <a:off x="1811883" y="4942609"/>
            <a:ext cx="5798126" cy="523220"/>
          </a:xfrm>
          <a:prstGeom prst="rect">
            <a:avLst/>
          </a:prstGeom>
          <a:noFill/>
        </p:spPr>
        <p:txBody>
          <a:bodyPr wrap="none" rtlCol="0">
            <a:spAutoFit/>
          </a:bodyPr>
          <a:lstStyle/>
          <a:p>
            <a:r>
              <a:rPr lang="en-US" sz="2800" b="1" dirty="0">
                <a:latin typeface="Chalkboard"/>
                <a:cs typeface="Chalkboard"/>
              </a:rPr>
              <a:t>{ true } </a:t>
            </a:r>
            <a:r>
              <a:rPr lang="en-US" sz="2800" b="1" dirty="0" err="1">
                <a:latin typeface="Chalkboard"/>
                <a:cs typeface="Chalkboard"/>
              </a:rPr>
              <a:t>x:int</a:t>
            </a:r>
            <a:r>
              <a:rPr lang="en-US" sz="2800" b="1" dirty="0">
                <a:latin typeface="Chalkboard"/>
                <a:cs typeface="Chalkboard"/>
              </a:rPr>
              <a:t> ref { </a:t>
            </a:r>
            <a:r>
              <a:rPr lang="en-US" sz="2800" b="1" i="1" dirty="0">
                <a:solidFill>
                  <a:schemeClr val="accent2">
                    <a:lumMod val="75000"/>
                  </a:schemeClr>
                </a:solidFill>
                <a:latin typeface="Chalkboard"/>
                <a:cs typeface="Chalkboard"/>
              </a:rPr>
              <a:t>x := 1</a:t>
            </a:r>
            <a:r>
              <a:rPr lang="en-US" sz="2800" b="1" dirty="0">
                <a:latin typeface="Chalkboard"/>
                <a:cs typeface="Chalkboard"/>
              </a:rPr>
              <a:t>; true }</a:t>
            </a:r>
          </a:p>
        </p:txBody>
      </p:sp>
      <p:sp>
        <p:nvSpPr>
          <p:cNvPr id="14" name="TextBox 13"/>
          <p:cNvSpPr txBox="1"/>
          <p:nvPr/>
        </p:nvSpPr>
        <p:spPr>
          <a:xfrm>
            <a:off x="1167764" y="4873216"/>
            <a:ext cx="748923" cy="769441"/>
          </a:xfrm>
          <a:prstGeom prst="rect">
            <a:avLst/>
          </a:prstGeom>
          <a:noFill/>
        </p:spPr>
        <p:txBody>
          <a:bodyPr wrap="none" rtlCol="0">
            <a:spAutoFit/>
          </a:bodyPr>
          <a:lstStyle/>
          <a:p>
            <a:r>
              <a:rPr lang="en-US" sz="4400" b="1" dirty="0">
                <a:solidFill>
                  <a:schemeClr val="accent2">
                    <a:lumMod val="75000"/>
                  </a:schemeClr>
                </a:solidFill>
                <a:latin typeface="Chalkboard"/>
                <a:cs typeface="Chalkboard"/>
              </a:rPr>
              <a:t>✘</a:t>
            </a:r>
          </a:p>
        </p:txBody>
      </p:sp>
      <p:sp>
        <p:nvSpPr>
          <p:cNvPr id="15" name="TextBox 14"/>
          <p:cNvSpPr txBox="1"/>
          <p:nvPr/>
        </p:nvSpPr>
        <p:spPr>
          <a:xfrm>
            <a:off x="1817996" y="5562129"/>
            <a:ext cx="7398949" cy="461665"/>
          </a:xfrm>
          <a:prstGeom prst="rect">
            <a:avLst/>
          </a:prstGeom>
          <a:noFill/>
        </p:spPr>
        <p:txBody>
          <a:bodyPr wrap="none" rtlCol="0">
            <a:spAutoFit/>
          </a:bodyPr>
          <a:lstStyle/>
          <a:p>
            <a:r>
              <a:rPr lang="en-US" sz="2400" b="1" dirty="0">
                <a:latin typeface="Chalkboard"/>
                <a:cs typeface="Chalkboard"/>
              </a:rPr>
              <a:t>{ true } </a:t>
            </a:r>
            <a:r>
              <a:rPr lang="en-US" sz="2400" b="1" dirty="0" err="1">
                <a:latin typeface="Chalkboard"/>
                <a:cs typeface="Chalkboard"/>
              </a:rPr>
              <a:t>x:int</a:t>
            </a:r>
            <a:r>
              <a:rPr lang="en-US" sz="2400" b="1" dirty="0">
                <a:latin typeface="Chalkboard"/>
                <a:cs typeface="Chalkboard"/>
              </a:rPr>
              <a:t> ref { let y = ref 1; y := 2; !x = !y }</a:t>
            </a:r>
          </a:p>
        </p:txBody>
      </p:sp>
      <p:sp>
        <p:nvSpPr>
          <p:cNvPr id="16" name="TextBox 15"/>
          <p:cNvSpPr txBox="1"/>
          <p:nvPr/>
        </p:nvSpPr>
        <p:spPr>
          <a:xfrm>
            <a:off x="1167763" y="5436103"/>
            <a:ext cx="748923" cy="769441"/>
          </a:xfrm>
          <a:prstGeom prst="rect">
            <a:avLst/>
          </a:prstGeom>
          <a:noFill/>
        </p:spPr>
        <p:txBody>
          <a:bodyPr wrap="none" rtlCol="0">
            <a:spAutoFit/>
          </a:bodyPr>
          <a:lstStyle/>
          <a:p>
            <a:r>
              <a:rPr lang="en-US" sz="4400" b="1">
                <a:solidFill>
                  <a:schemeClr val="accent3">
                    <a:lumMod val="75000"/>
                  </a:schemeClr>
                </a:solidFill>
                <a:latin typeface="Chalkboard"/>
                <a:cs typeface="Chalkboard"/>
              </a:rPr>
              <a:t>✔</a:t>
            </a:r>
            <a:endParaRPr lang="en-US" sz="4400" b="1" dirty="0">
              <a:solidFill>
                <a:schemeClr val="accent3">
                  <a:lumMod val="75000"/>
                </a:schemeClr>
              </a:solidFill>
              <a:latin typeface="Chalkboard"/>
              <a:cs typeface="Chalkboard"/>
            </a:endParaRPr>
          </a:p>
        </p:txBody>
      </p:sp>
    </p:spTree>
    <p:extLst>
      <p:ext uri="{BB962C8B-B14F-4D97-AF65-F5344CB8AC3E}">
        <p14:creationId xmlns:p14="http://schemas.microsoft.com/office/powerpoint/2010/main" val="1891393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8833" y="131206"/>
            <a:ext cx="11893167" cy="1143000"/>
          </a:xfrm>
        </p:spPr>
        <p:txBody>
          <a:bodyPr>
            <a:normAutofit fontScale="90000"/>
          </a:bodyPr>
          <a:lstStyle/>
          <a:p>
            <a:r>
              <a:rPr lang="en-US" dirty="0" smtClean="0"/>
              <a:t>Solution: region-based effect system </a:t>
            </a:r>
            <a:r>
              <a:rPr lang="en-US" sz="3100" dirty="0" smtClean="0"/>
              <a:t>[T&amp;T, POPL’94]</a:t>
            </a:r>
            <a:endParaRPr lang="en-US" sz="3100" dirty="0"/>
          </a:p>
        </p:txBody>
      </p:sp>
      <p:sp>
        <p:nvSpPr>
          <p:cNvPr id="3" name="Content Placeholder 2"/>
          <p:cNvSpPr>
            <a:spLocks noGrp="1"/>
          </p:cNvSpPr>
          <p:nvPr>
            <p:ph idx="1"/>
          </p:nvPr>
        </p:nvSpPr>
        <p:spPr>
          <a:xfrm>
            <a:off x="298833" y="2401824"/>
            <a:ext cx="11558487" cy="3819682"/>
          </a:xfrm>
        </p:spPr>
        <p:txBody>
          <a:bodyPr/>
          <a:lstStyle/>
          <a:p>
            <a:r>
              <a:rPr lang="en-US" sz="2800" dirty="0"/>
              <a:t>Give restriction by adjusting </a:t>
            </a:r>
            <a:r>
              <a:rPr lang="en-US" sz="2800" b="1" dirty="0"/>
              <a:t>R</a:t>
            </a:r>
            <a:r>
              <a:rPr lang="en-US" sz="2800" dirty="0"/>
              <a:t> and </a:t>
            </a:r>
            <a:r>
              <a:rPr lang="en-US" sz="2800" b="1" dirty="0"/>
              <a:t>W</a:t>
            </a:r>
          </a:p>
          <a:p>
            <a:pPr lvl="1"/>
            <a:r>
              <a:rPr lang="en-US" sz="2400" dirty="0"/>
              <a:t>Contracts in refinement types are disallowed to manipulate references other than locally allocated ones</a:t>
            </a:r>
          </a:p>
          <a:p>
            <a:pPr lvl="1"/>
            <a:endParaRPr lang="en-US" sz="2400" dirty="0"/>
          </a:p>
          <a:p>
            <a:pPr lvl="1"/>
            <a:endParaRPr lang="en-US" sz="2400" dirty="0"/>
          </a:p>
          <a:p>
            <a:pPr lvl="1"/>
            <a:r>
              <a:rPr lang="en-US" sz="2400" dirty="0"/>
              <a:t>Contracts in Hoare types are disallowed to write into references other than locally allocated ones</a:t>
            </a:r>
          </a:p>
          <a:p>
            <a:endParaRPr lang="en-US" sz="2800" dirty="0"/>
          </a:p>
          <a:p>
            <a:endParaRPr lang="en-US" dirty="0"/>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27</a:t>
            </a:fld>
            <a:endParaRPr kumimoji="1" lang="ja-JP" altLang="en-US"/>
          </a:p>
        </p:txBody>
      </p:sp>
      <p:sp>
        <p:nvSpPr>
          <p:cNvPr id="8" name="TextBox 7"/>
          <p:cNvSpPr txBox="1"/>
          <p:nvPr/>
        </p:nvSpPr>
        <p:spPr>
          <a:xfrm>
            <a:off x="1748126" y="1324606"/>
            <a:ext cx="8668865" cy="1077218"/>
          </a:xfrm>
          <a:prstGeom prst="rect">
            <a:avLst/>
          </a:prstGeom>
          <a:noFill/>
        </p:spPr>
        <p:txBody>
          <a:bodyPr wrap="square" rtlCol="0">
            <a:spAutoFit/>
          </a:bodyPr>
          <a:lstStyle/>
          <a:p>
            <a:r>
              <a:rPr lang="en-US" altLang="ja-JP" sz="3200" b="1" dirty="0">
                <a:latin typeface="Chalkboard"/>
                <a:cs typeface="Chalkboard"/>
              </a:rPr>
              <a:t>          e</a:t>
            </a:r>
            <a:r>
              <a:rPr lang="en-US" altLang="ja-JP" sz="3200" dirty="0">
                <a:latin typeface="Chalkboard"/>
                <a:cs typeface="Chalkboard"/>
              </a:rPr>
              <a:t> ::= </a:t>
            </a:r>
            <a:r>
              <a:rPr lang="is-IS" altLang="ja-JP" sz="3200" dirty="0">
                <a:latin typeface="Chalkboard"/>
                <a:cs typeface="Chalkboard"/>
              </a:rPr>
              <a:t>… | </a:t>
            </a:r>
            <a:r>
              <a:rPr lang="en-US" altLang="ja-JP" sz="3200" b="1" dirty="0">
                <a:latin typeface="Chalkboard"/>
                <a:cs typeface="Chalkboard"/>
              </a:rPr>
              <a:t>let r in e</a:t>
            </a:r>
          </a:p>
          <a:p>
            <a:r>
              <a:rPr lang="en-US" altLang="ja-JP" sz="3200" b="1" dirty="0">
                <a:latin typeface="Chalkboard"/>
                <a:cs typeface="Chalkboard"/>
              </a:rPr>
              <a:t>          T</a:t>
            </a:r>
            <a:r>
              <a:rPr lang="en-US" altLang="ja-JP" sz="3200" dirty="0">
                <a:latin typeface="Chalkboard"/>
                <a:cs typeface="Chalkboard"/>
              </a:rPr>
              <a:t> ::= </a:t>
            </a:r>
            <a:r>
              <a:rPr lang="is-IS" altLang="ja-JP" sz="3200" dirty="0">
                <a:latin typeface="Chalkboard"/>
                <a:cs typeface="Chalkboard"/>
              </a:rPr>
              <a:t>… | </a:t>
            </a:r>
            <a:r>
              <a:rPr lang="is-IS" altLang="ja-JP" sz="3200" b="1" dirty="0">
                <a:latin typeface="Chalkboard"/>
                <a:cs typeface="Chalkboard"/>
              </a:rPr>
              <a:t>{e1}x:T{e2}</a:t>
            </a:r>
            <a:r>
              <a:rPr lang="is-IS" altLang="ja-JP" sz="4000" b="1" i="1" baseline="30000" dirty="0">
                <a:solidFill>
                  <a:schemeClr val="accent2">
                    <a:lumMod val="75000"/>
                  </a:schemeClr>
                </a:solidFill>
                <a:latin typeface="Chalkboard"/>
                <a:cs typeface="Chalkboard"/>
              </a:rPr>
              <a:t>&lt;R,W&gt;</a:t>
            </a:r>
          </a:p>
        </p:txBody>
      </p:sp>
      <p:grpSp>
        <p:nvGrpSpPr>
          <p:cNvPr id="9" name="Group 8"/>
          <p:cNvGrpSpPr/>
          <p:nvPr/>
        </p:nvGrpSpPr>
        <p:grpSpPr>
          <a:xfrm>
            <a:off x="3775962" y="133112"/>
            <a:ext cx="2867026" cy="869898"/>
            <a:chOff x="2251962" y="133112"/>
            <a:chExt cx="2867026" cy="869898"/>
          </a:xfrm>
        </p:grpSpPr>
        <p:sp>
          <p:nvSpPr>
            <p:cNvPr id="10" name="Oval Callout 9"/>
            <p:cNvSpPr/>
            <p:nvPr/>
          </p:nvSpPr>
          <p:spPr>
            <a:xfrm>
              <a:off x="2251962" y="133112"/>
              <a:ext cx="2867026" cy="869898"/>
            </a:xfrm>
            <a:prstGeom prst="wedgeEllipseCallout">
              <a:avLst>
                <a:gd name="adj1" fmla="val 24509"/>
                <a:gd name="adj2" fmla="val 103418"/>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11" name="TextBox 10"/>
            <p:cNvSpPr txBox="1"/>
            <p:nvPr/>
          </p:nvSpPr>
          <p:spPr>
            <a:xfrm>
              <a:off x="2540655" y="311042"/>
              <a:ext cx="2289639" cy="461665"/>
            </a:xfrm>
            <a:prstGeom prst="rect">
              <a:avLst/>
            </a:prstGeom>
            <a:noFill/>
          </p:spPr>
          <p:txBody>
            <a:bodyPr wrap="square" rtlCol="0">
              <a:spAutoFit/>
            </a:bodyPr>
            <a:lstStyle/>
            <a:p>
              <a:pPr algn="ctr"/>
              <a:r>
                <a:rPr lang="en-US" sz="2400" dirty="0">
                  <a:latin typeface="Chalkboard"/>
                  <a:cs typeface="Chalkboard"/>
                </a:rPr>
                <a:t>Memory region</a:t>
              </a:r>
            </a:p>
          </p:txBody>
        </p:sp>
      </p:grpSp>
      <p:sp>
        <p:nvSpPr>
          <p:cNvPr id="12" name="Oval Callout 11"/>
          <p:cNvSpPr/>
          <p:nvPr/>
        </p:nvSpPr>
        <p:spPr>
          <a:xfrm>
            <a:off x="6914454" y="83452"/>
            <a:ext cx="4606168" cy="1528482"/>
          </a:xfrm>
          <a:prstGeom prst="wedgeEllipseCallout">
            <a:avLst>
              <a:gd name="adj1" fmla="val -30489"/>
              <a:gd name="adj2" fmla="val 61350"/>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13" name="TextBox 12"/>
          <p:cNvSpPr txBox="1"/>
          <p:nvPr/>
        </p:nvSpPr>
        <p:spPr>
          <a:xfrm>
            <a:off x="7267586" y="363126"/>
            <a:ext cx="4253036" cy="954107"/>
          </a:xfrm>
          <a:prstGeom prst="rect">
            <a:avLst/>
          </a:prstGeom>
          <a:noFill/>
        </p:spPr>
        <p:txBody>
          <a:bodyPr wrap="square" rtlCol="0">
            <a:spAutoFit/>
          </a:bodyPr>
          <a:lstStyle/>
          <a:p>
            <a:r>
              <a:rPr lang="en-US" sz="2800" b="1" dirty="0">
                <a:latin typeface="Chalkboard"/>
                <a:cs typeface="Chalkboard"/>
              </a:rPr>
              <a:t>R</a:t>
            </a:r>
            <a:r>
              <a:rPr lang="en-US" sz="2800" dirty="0">
                <a:latin typeface="Chalkboard"/>
                <a:cs typeface="Chalkboard"/>
              </a:rPr>
              <a:t>: readable region set</a:t>
            </a:r>
            <a:br>
              <a:rPr lang="en-US" sz="2800" dirty="0">
                <a:latin typeface="Chalkboard"/>
                <a:cs typeface="Chalkboard"/>
              </a:rPr>
            </a:br>
            <a:r>
              <a:rPr lang="en-US" sz="2800" b="1" dirty="0">
                <a:latin typeface="Chalkboard"/>
                <a:cs typeface="Chalkboard"/>
              </a:rPr>
              <a:t>W</a:t>
            </a:r>
            <a:r>
              <a:rPr lang="en-US" sz="2800" dirty="0">
                <a:latin typeface="Chalkboard"/>
                <a:cs typeface="Chalkboard"/>
              </a:rPr>
              <a:t>: writeable region set</a:t>
            </a:r>
          </a:p>
        </p:txBody>
      </p:sp>
      <p:grpSp>
        <p:nvGrpSpPr>
          <p:cNvPr id="14" name="Group 13"/>
          <p:cNvGrpSpPr/>
          <p:nvPr/>
        </p:nvGrpSpPr>
        <p:grpSpPr>
          <a:xfrm>
            <a:off x="2422850" y="3624584"/>
            <a:ext cx="4766830" cy="1026947"/>
            <a:chOff x="657214" y="3753171"/>
            <a:chExt cx="5243513" cy="1026947"/>
          </a:xfrm>
        </p:grpSpPr>
        <p:sp>
          <p:nvSpPr>
            <p:cNvPr id="15" name="Rectangle 14"/>
            <p:cNvSpPr/>
            <p:nvPr/>
          </p:nvSpPr>
          <p:spPr>
            <a:xfrm>
              <a:off x="842953" y="4318453"/>
              <a:ext cx="4844850" cy="461665"/>
            </a:xfrm>
            <a:prstGeom prst="rect">
              <a:avLst/>
            </a:prstGeom>
          </p:spPr>
          <p:txBody>
            <a:bodyPr wrap="square">
              <a:spAutoFit/>
            </a:bodyPr>
            <a:lstStyle/>
            <a:p>
              <a:pPr algn="ctr"/>
              <a:r>
                <a:rPr lang="en-US" altLang="ja-JP" sz="2400" b="1" dirty="0">
                  <a:latin typeface="Chalkboard" charset="0"/>
                  <a:ea typeface="Chalkboard" charset="0"/>
                  <a:cs typeface="Chalkboard" charset="0"/>
                </a:rPr>
                <a:t>{ </a:t>
              </a:r>
              <a:r>
                <a:rPr lang="en-US" altLang="ja-JP" sz="2400" b="1" dirty="0" err="1">
                  <a:latin typeface="Chalkboard" charset="0"/>
                  <a:ea typeface="Chalkboard" charset="0"/>
                  <a:cs typeface="Chalkboard" charset="0"/>
                </a:rPr>
                <a:t>x:T</a:t>
              </a:r>
              <a:r>
                <a:rPr lang="en-US" altLang="ja-JP" sz="2400" b="1" dirty="0">
                  <a:latin typeface="Chalkboard" charset="0"/>
                  <a:ea typeface="Chalkboard" charset="0"/>
                  <a:cs typeface="Chalkboard" charset="0"/>
                </a:rPr>
                <a:t> | e } </a:t>
              </a:r>
              <a:r>
                <a:rPr lang="en-US" altLang="ja-JP" sz="2400" b="1" dirty="0" err="1">
                  <a:latin typeface="Chalkboard" charset="0"/>
                  <a:ea typeface="Chalkboard" charset="0"/>
                  <a:cs typeface="Chalkboard" charset="0"/>
                </a:rPr>
                <a:t>wf</a:t>
              </a:r>
              <a:endParaRPr lang="en-US" altLang="ja-JP" sz="2400" b="1" dirty="0">
                <a:latin typeface="Chalkboard" charset="0"/>
                <a:ea typeface="Chalkboard" charset="0"/>
                <a:cs typeface="Chalkboard" charset="0"/>
              </a:endParaRPr>
            </a:p>
          </p:txBody>
        </p:sp>
        <p:cxnSp>
          <p:nvCxnSpPr>
            <p:cNvPr id="16" name="Straight Connector 15"/>
            <p:cNvCxnSpPr/>
            <p:nvPr/>
          </p:nvCxnSpPr>
          <p:spPr>
            <a:xfrm>
              <a:off x="842955" y="4319255"/>
              <a:ext cx="4814899" cy="0"/>
            </a:xfrm>
            <a:prstGeom prst="line">
              <a:avLst/>
            </a:prstGeom>
            <a:ln w="38100" cap="flat">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17" name="Rectangle 16"/>
                <p:cNvSpPr/>
                <p:nvPr/>
              </p:nvSpPr>
              <p:spPr>
                <a:xfrm>
                  <a:off x="657214" y="3753171"/>
                  <a:ext cx="5243513" cy="584775"/>
                </a:xfrm>
                <a:prstGeom prst="rect">
                  <a:avLst/>
                </a:prstGeom>
              </p:spPr>
              <p:txBody>
                <a:bodyPr wrap="square">
                  <a:spAutoFit/>
                </a:bodyPr>
                <a:lstStyle/>
                <a:p>
                  <a:pPr algn="ctr">
                    <a:tabLst>
                      <a:tab pos="212725" algn="l"/>
                    </a:tabLst>
                  </a:pPr>
                  <a:r>
                    <a:rPr lang="en-US" altLang="ja-JP" sz="2400" b="1" dirty="0" err="1">
                      <a:latin typeface="Chalkboard" charset="0"/>
                      <a:ea typeface="Chalkboard" charset="0"/>
                      <a:cs typeface="Chalkboard" charset="0"/>
                    </a:rPr>
                    <a:t>x:T</a:t>
                  </a:r>
                  <a:r>
                    <a:rPr lang="en-US" altLang="ja-JP" sz="2400" b="1" dirty="0">
                      <a:latin typeface="Chalkboard" charset="0"/>
                      <a:ea typeface="Chalkboard" charset="0"/>
                      <a:cs typeface="Chalkboard" charset="0"/>
                    </a:rPr>
                    <a:t> </a:t>
                  </a:r>
                  <a14:m>
                    <m:oMath xmlns:m="http://schemas.openxmlformats.org/officeDocument/2006/math">
                      <m:r>
                        <a:rPr lang="en-US" altLang="ja-JP" sz="2400" b="1" i="1">
                          <a:latin typeface="Cambria Math" charset="0"/>
                          <a:ea typeface="Cambria Math" charset="0"/>
                          <a:cs typeface="Cambria Math" charset="0"/>
                        </a:rPr>
                        <m:t>⊢ </m:t>
                      </m:r>
                    </m:oMath>
                  </a14:m>
                  <a:r>
                    <a:rPr lang="en-US" altLang="ja-JP" sz="2400" b="1" dirty="0">
                      <a:latin typeface="Chalkboard" charset="0"/>
                      <a:ea typeface="Chalkboard" charset="0"/>
                      <a:cs typeface="Chalkboard" charset="0"/>
                    </a:rPr>
                    <a:t>e : {true}</a:t>
                  </a:r>
                  <a:r>
                    <a:rPr lang="en-US" altLang="ja-JP" sz="2400" b="1" dirty="0" err="1">
                      <a:latin typeface="Chalkboard" charset="0"/>
                      <a:ea typeface="Chalkboard" charset="0"/>
                      <a:cs typeface="Chalkboard" charset="0"/>
                    </a:rPr>
                    <a:t>x:T</a:t>
                  </a:r>
                  <a:r>
                    <a:rPr lang="en-US" altLang="ja-JP" sz="2400" b="1" dirty="0">
                      <a:latin typeface="Chalkboard" charset="0"/>
                      <a:ea typeface="Chalkboard" charset="0"/>
                      <a:cs typeface="Chalkboard" charset="0"/>
                    </a:rPr>
                    <a:t>{true}</a:t>
                  </a:r>
                  <a:r>
                    <a:rPr lang="en-US" altLang="ja-JP" sz="3200" b="1" baseline="30000" dirty="0">
                      <a:solidFill>
                        <a:schemeClr val="accent2">
                          <a:lumMod val="75000"/>
                        </a:schemeClr>
                      </a:solidFill>
                      <a:latin typeface="Chalkboard" charset="0"/>
                      <a:ea typeface="Chalkboard" charset="0"/>
                      <a:cs typeface="Chalkboard" charset="0"/>
                    </a:rPr>
                    <a:t>&lt;</a:t>
                  </a:r>
                  <a14:m>
                    <m:oMath xmlns:m="http://schemas.openxmlformats.org/officeDocument/2006/math">
                      <m:r>
                        <a:rPr lang="en-US" altLang="ja-JP" sz="3200" b="1" i="1" baseline="30000">
                          <a:solidFill>
                            <a:schemeClr val="accent2">
                              <a:lumMod val="75000"/>
                            </a:schemeClr>
                          </a:solidFill>
                          <a:latin typeface="Cambria Math" charset="0"/>
                          <a:ea typeface="Cambria Math" charset="0"/>
                          <a:cs typeface="Cambria Math" charset="0"/>
                        </a:rPr>
                        <m:t>∅</m:t>
                      </m:r>
                    </m:oMath>
                  </a14:m>
                  <a:r>
                    <a:rPr lang="en-US" altLang="ja-JP" sz="3200" b="1" baseline="30000" dirty="0">
                      <a:solidFill>
                        <a:schemeClr val="accent2">
                          <a:lumMod val="75000"/>
                        </a:schemeClr>
                      </a:solidFill>
                      <a:latin typeface="Chalkboard" charset="0"/>
                      <a:ea typeface="Chalkboard" charset="0"/>
                      <a:cs typeface="Chalkboard" charset="0"/>
                    </a:rPr>
                    <a:t>,</a:t>
                  </a:r>
                  <a:r>
                    <a:rPr lang="en-US" altLang="ja-JP" sz="3200" b="1" baseline="30000" dirty="0">
                      <a:solidFill>
                        <a:schemeClr val="accent2">
                          <a:lumMod val="75000"/>
                        </a:schemeClr>
                      </a:solidFill>
                      <a:ea typeface="Cambria Math" charset="0"/>
                      <a:cs typeface="Cambria Math" charset="0"/>
                    </a:rPr>
                    <a:t> </a:t>
                  </a:r>
                  <a14:m>
                    <m:oMath xmlns:m="http://schemas.openxmlformats.org/officeDocument/2006/math">
                      <m:r>
                        <a:rPr lang="en-US" altLang="ja-JP" sz="3200" b="1" i="1" baseline="30000">
                          <a:solidFill>
                            <a:schemeClr val="accent2">
                              <a:lumMod val="75000"/>
                            </a:schemeClr>
                          </a:solidFill>
                          <a:latin typeface="Cambria Math" charset="0"/>
                          <a:ea typeface="Cambria Math" charset="0"/>
                          <a:cs typeface="Cambria Math" charset="0"/>
                        </a:rPr>
                        <m:t>∅</m:t>
                      </m:r>
                    </m:oMath>
                  </a14:m>
                  <a:r>
                    <a:rPr lang="en-US" altLang="ja-JP" sz="3200" b="1" baseline="30000" dirty="0">
                      <a:solidFill>
                        <a:schemeClr val="accent2">
                          <a:lumMod val="75000"/>
                        </a:schemeClr>
                      </a:solidFill>
                      <a:latin typeface="Chalkboard" charset="0"/>
                      <a:ea typeface="Chalkboard" charset="0"/>
                      <a:cs typeface="Chalkboard" charset="0"/>
                    </a:rPr>
                    <a:t>&gt;</a:t>
                  </a:r>
                  <a:endParaRPr lang="en-US" altLang="ja-JP" sz="3200" b="1" dirty="0">
                    <a:latin typeface="Chalkboard" charset="0"/>
                    <a:ea typeface="Chalkboard" charset="0"/>
                    <a:cs typeface="Chalkboard" charset="0"/>
                  </a:endParaRPr>
                </a:p>
              </p:txBody>
            </p:sp>
          </mc:Choice>
          <mc:Fallback xmlns="">
            <p:sp>
              <p:nvSpPr>
                <p:cNvPr id="15" name="Rectangle 14"/>
                <p:cNvSpPr>
                  <a:spLocks noRot="1" noChangeAspect="1" noMove="1" noResize="1" noEditPoints="1" noAdjustHandles="1" noChangeArrowheads="1" noChangeShapeType="1" noTextEdit="1"/>
                </p:cNvSpPr>
                <p:nvPr/>
              </p:nvSpPr>
              <p:spPr>
                <a:xfrm>
                  <a:off x="657214" y="3753171"/>
                  <a:ext cx="5243513" cy="584775"/>
                </a:xfrm>
                <a:prstGeom prst="rect">
                  <a:avLst/>
                </a:prstGeom>
                <a:blipFill rotWithShape="0">
                  <a:blip r:embed="rId2"/>
                  <a:stretch>
                    <a:fillRect t="-6250" b="-17708"/>
                  </a:stretch>
                </a:blipFill>
              </p:spPr>
              <p:txBody>
                <a:bodyPr/>
                <a:lstStyle/>
                <a:p>
                  <a:r>
                    <a:rPr lang="en-US">
                      <a:noFill/>
                    </a:rPr>
                    <a:t> </a:t>
                  </a:r>
                </a:p>
              </p:txBody>
            </p:sp>
          </mc:Fallback>
        </mc:AlternateContent>
      </p:grpSp>
      <p:grpSp>
        <p:nvGrpSpPr>
          <p:cNvPr id="18" name="Group 17"/>
          <p:cNvGrpSpPr/>
          <p:nvPr/>
        </p:nvGrpSpPr>
        <p:grpSpPr>
          <a:xfrm>
            <a:off x="2609843" y="5273192"/>
            <a:ext cx="5315988" cy="1026947"/>
            <a:chOff x="1085843" y="5401779"/>
            <a:chExt cx="5315988" cy="1026947"/>
          </a:xfrm>
        </p:grpSpPr>
        <p:sp>
          <p:nvSpPr>
            <p:cNvPr id="19" name="Rectangle 18"/>
            <p:cNvSpPr/>
            <p:nvPr/>
          </p:nvSpPr>
          <p:spPr>
            <a:xfrm>
              <a:off x="1140718" y="5967061"/>
              <a:ext cx="5261113" cy="461665"/>
            </a:xfrm>
            <a:prstGeom prst="rect">
              <a:avLst/>
            </a:prstGeom>
          </p:spPr>
          <p:txBody>
            <a:bodyPr wrap="square">
              <a:spAutoFit/>
            </a:bodyPr>
            <a:lstStyle/>
            <a:p>
              <a:pPr algn="ctr"/>
              <a:r>
                <a:rPr lang="en-US" altLang="ja-JP" sz="2400" b="1" dirty="0">
                  <a:latin typeface="Chalkboard" charset="0"/>
                  <a:ea typeface="Chalkboard" charset="0"/>
                  <a:cs typeface="Chalkboard" charset="0"/>
                </a:rPr>
                <a:t>{ e</a:t>
              </a:r>
              <a:r>
                <a:rPr lang="en-US" altLang="ja-JP" sz="2400" b="1" baseline="-25000" dirty="0">
                  <a:latin typeface="Chalkboard" charset="0"/>
                  <a:ea typeface="Chalkboard" charset="0"/>
                  <a:cs typeface="Chalkboard" charset="0"/>
                </a:rPr>
                <a:t>1</a:t>
              </a:r>
              <a:r>
                <a:rPr lang="en-US" altLang="ja-JP" sz="2400" b="1" dirty="0">
                  <a:latin typeface="Chalkboard" charset="0"/>
                  <a:ea typeface="Chalkboard" charset="0"/>
                  <a:cs typeface="Chalkboard" charset="0"/>
                </a:rPr>
                <a:t> } </a:t>
              </a:r>
              <a:r>
                <a:rPr lang="en-US" altLang="ja-JP" sz="2400" b="1" dirty="0" err="1">
                  <a:latin typeface="Chalkboard" charset="0"/>
                  <a:ea typeface="Chalkboard" charset="0"/>
                  <a:cs typeface="Chalkboard" charset="0"/>
                </a:rPr>
                <a:t>x:T</a:t>
              </a:r>
              <a:r>
                <a:rPr lang="en-US" altLang="ja-JP" sz="2400" b="1" dirty="0">
                  <a:latin typeface="Chalkboard" charset="0"/>
                  <a:ea typeface="Chalkboard" charset="0"/>
                  <a:cs typeface="Chalkboard" charset="0"/>
                </a:rPr>
                <a:t> { e</a:t>
              </a:r>
              <a:r>
                <a:rPr lang="en-US" altLang="ja-JP" sz="2400" b="1" baseline="-25000" dirty="0">
                  <a:latin typeface="Chalkboard" charset="0"/>
                  <a:ea typeface="Chalkboard" charset="0"/>
                  <a:cs typeface="Chalkboard" charset="0"/>
                </a:rPr>
                <a:t>2</a:t>
              </a:r>
              <a:r>
                <a:rPr lang="en-US" altLang="ja-JP" sz="2400" b="1" dirty="0">
                  <a:latin typeface="Chalkboard" charset="0"/>
                  <a:ea typeface="Chalkboard" charset="0"/>
                  <a:cs typeface="Chalkboard" charset="0"/>
                </a:rPr>
                <a:t> }</a:t>
              </a:r>
              <a:r>
                <a:rPr lang="en-US" altLang="ja-JP" sz="2400" b="1" baseline="30000" dirty="0">
                  <a:latin typeface="Chalkboard" charset="0"/>
                  <a:ea typeface="Chalkboard" charset="0"/>
                  <a:cs typeface="Chalkboard" charset="0"/>
                </a:rPr>
                <a:t>&lt;R,W&gt;</a:t>
              </a:r>
              <a:r>
                <a:rPr lang="en-US" altLang="ja-JP" sz="2400" b="1" dirty="0">
                  <a:latin typeface="Chalkboard" charset="0"/>
                  <a:ea typeface="Chalkboard" charset="0"/>
                  <a:cs typeface="Chalkboard" charset="0"/>
                </a:rPr>
                <a:t> </a:t>
              </a:r>
              <a:r>
                <a:rPr lang="en-US" altLang="ja-JP" sz="2400" b="1" dirty="0" err="1">
                  <a:latin typeface="Chalkboard" charset="0"/>
                  <a:ea typeface="Chalkboard" charset="0"/>
                  <a:cs typeface="Chalkboard" charset="0"/>
                </a:rPr>
                <a:t>wf</a:t>
              </a:r>
              <a:endParaRPr lang="en-US" altLang="ja-JP" sz="2400" b="1" baseline="30000" dirty="0">
                <a:latin typeface="Chalkboard" charset="0"/>
                <a:ea typeface="Chalkboard" charset="0"/>
                <a:cs typeface="Chalkboard" charset="0"/>
              </a:endParaRPr>
            </a:p>
          </p:txBody>
        </p:sp>
        <p:cxnSp>
          <p:nvCxnSpPr>
            <p:cNvPr id="20" name="Straight Connector 19"/>
            <p:cNvCxnSpPr/>
            <p:nvPr/>
          </p:nvCxnSpPr>
          <p:spPr>
            <a:xfrm>
              <a:off x="1714500" y="5967061"/>
              <a:ext cx="3957642" cy="0"/>
            </a:xfrm>
            <a:prstGeom prst="line">
              <a:avLst/>
            </a:prstGeom>
            <a:ln w="38100" cap="flat">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21" name="Rectangle 20"/>
                <p:cNvSpPr/>
                <p:nvPr/>
              </p:nvSpPr>
              <p:spPr>
                <a:xfrm>
                  <a:off x="1085843" y="5401779"/>
                  <a:ext cx="5243513" cy="584775"/>
                </a:xfrm>
                <a:prstGeom prst="rect">
                  <a:avLst/>
                </a:prstGeom>
              </p:spPr>
              <p:txBody>
                <a:bodyPr wrap="square">
                  <a:spAutoFit/>
                </a:bodyPr>
                <a:lstStyle/>
                <a:p>
                  <a:pPr algn="ctr">
                    <a:tabLst>
                      <a:tab pos="212725" algn="l"/>
                    </a:tabLst>
                  </a:pPr>
                  <a:r>
                    <a:rPr lang="en-US" altLang="ja-JP" sz="2400" b="1" dirty="0">
                      <a:latin typeface="Chalkboard" charset="0"/>
                      <a:ea typeface="Chalkboard" charset="0"/>
                      <a:cs typeface="Chalkboard" charset="0"/>
                    </a:rPr>
                    <a:t>e</a:t>
                  </a:r>
                  <a:r>
                    <a:rPr lang="en-US" altLang="ja-JP" sz="2400" b="1" baseline="-25000" dirty="0">
                      <a:latin typeface="Chalkboard" charset="0"/>
                      <a:ea typeface="Chalkboard" charset="0"/>
                      <a:cs typeface="Chalkboard" charset="0"/>
                    </a:rPr>
                    <a:t>1</a:t>
                  </a:r>
                  <a:r>
                    <a:rPr lang="en-US" altLang="ja-JP" sz="2400" b="1" dirty="0">
                      <a:latin typeface="Chalkboard" charset="0"/>
                      <a:ea typeface="Chalkboard" charset="0"/>
                      <a:cs typeface="Chalkboard" charset="0"/>
                    </a:rPr>
                    <a:t> : {true}</a:t>
                  </a:r>
                  <a:r>
                    <a:rPr lang="en-US" altLang="ja-JP" sz="2400" b="1" dirty="0" err="1">
                      <a:latin typeface="Chalkboard" charset="0"/>
                      <a:ea typeface="Chalkboard" charset="0"/>
                      <a:cs typeface="Chalkboard" charset="0"/>
                    </a:rPr>
                    <a:t>x:T</a:t>
                  </a:r>
                  <a:r>
                    <a:rPr lang="en-US" altLang="ja-JP" sz="2400" b="1" dirty="0">
                      <a:latin typeface="Chalkboard" charset="0"/>
                      <a:ea typeface="Chalkboard" charset="0"/>
                      <a:cs typeface="Chalkboard" charset="0"/>
                    </a:rPr>
                    <a:t>{true}</a:t>
                  </a:r>
                  <a:r>
                    <a:rPr lang="en-US" altLang="ja-JP" sz="3200" b="1" baseline="30000" dirty="0">
                      <a:solidFill>
                        <a:schemeClr val="accent2">
                          <a:lumMod val="75000"/>
                        </a:schemeClr>
                      </a:solidFill>
                      <a:latin typeface="Chalkboard" charset="0"/>
                      <a:ea typeface="Chalkboard" charset="0"/>
                      <a:cs typeface="Chalkboard" charset="0"/>
                    </a:rPr>
                    <a:t>&lt;R,</a:t>
                  </a:r>
                  <a:r>
                    <a:rPr lang="en-US" altLang="ja-JP" sz="3200" b="1" baseline="30000" dirty="0">
                      <a:solidFill>
                        <a:schemeClr val="accent2">
                          <a:lumMod val="75000"/>
                        </a:schemeClr>
                      </a:solidFill>
                      <a:ea typeface="Cambria Math" charset="0"/>
                      <a:cs typeface="Cambria Math" charset="0"/>
                    </a:rPr>
                    <a:t> </a:t>
                  </a:r>
                  <a14:m>
                    <m:oMath xmlns:m="http://schemas.openxmlformats.org/officeDocument/2006/math">
                      <m:r>
                        <a:rPr lang="en-US" altLang="ja-JP" sz="3200" b="1" i="1" baseline="30000">
                          <a:solidFill>
                            <a:schemeClr val="accent2">
                              <a:lumMod val="75000"/>
                            </a:schemeClr>
                          </a:solidFill>
                          <a:latin typeface="Cambria Math" charset="0"/>
                          <a:ea typeface="Cambria Math" charset="0"/>
                          <a:cs typeface="Cambria Math" charset="0"/>
                        </a:rPr>
                        <m:t>∅</m:t>
                      </m:r>
                    </m:oMath>
                  </a14:m>
                  <a:r>
                    <a:rPr lang="en-US" altLang="ja-JP" sz="3200" b="1" baseline="30000" dirty="0">
                      <a:solidFill>
                        <a:schemeClr val="accent2">
                          <a:lumMod val="75000"/>
                        </a:schemeClr>
                      </a:solidFill>
                      <a:latin typeface="Chalkboard" charset="0"/>
                      <a:ea typeface="Chalkboard" charset="0"/>
                      <a:cs typeface="Chalkboard" charset="0"/>
                    </a:rPr>
                    <a:t>&gt;</a:t>
                  </a:r>
                  <a:endParaRPr lang="en-US" altLang="ja-JP" sz="3200" b="1" dirty="0">
                    <a:latin typeface="Chalkboard" charset="0"/>
                    <a:ea typeface="Chalkboard" charset="0"/>
                    <a:cs typeface="Chalkboard" charset="0"/>
                  </a:endParaRPr>
                </a:p>
              </p:txBody>
            </p:sp>
          </mc:Choice>
          <mc:Fallback xmlns="">
            <p:sp>
              <p:nvSpPr>
                <p:cNvPr id="26" name="Rectangle 25"/>
                <p:cNvSpPr>
                  <a:spLocks noRot="1" noChangeAspect="1" noMove="1" noResize="1" noEditPoints="1" noAdjustHandles="1" noChangeArrowheads="1" noChangeShapeType="1" noTextEdit="1"/>
                </p:cNvSpPr>
                <p:nvPr/>
              </p:nvSpPr>
              <p:spPr>
                <a:xfrm>
                  <a:off x="1085843" y="5401779"/>
                  <a:ext cx="5243513" cy="584775"/>
                </a:xfrm>
                <a:prstGeom prst="rect">
                  <a:avLst/>
                </a:prstGeom>
                <a:blipFill rotWithShape="0">
                  <a:blip r:embed="rId3"/>
                  <a:stretch>
                    <a:fillRect t="-5208" b="-17708"/>
                  </a:stretch>
                </a:blipFill>
              </p:spPr>
              <p:txBody>
                <a:bodyPr/>
                <a:lstStyle/>
                <a:p>
                  <a:r>
                    <a:rPr lang="en-US">
                      <a:noFill/>
                    </a:rPr>
                    <a:t> </a:t>
                  </a:r>
                </a:p>
              </p:txBody>
            </p:sp>
          </mc:Fallback>
        </mc:AlternateContent>
      </p:grpSp>
      <p:grpSp>
        <p:nvGrpSpPr>
          <p:cNvPr id="22" name="Group 21"/>
          <p:cNvGrpSpPr/>
          <p:nvPr/>
        </p:nvGrpSpPr>
        <p:grpSpPr>
          <a:xfrm>
            <a:off x="7588790" y="3624584"/>
            <a:ext cx="3993609" cy="1242172"/>
            <a:chOff x="6064791" y="3753171"/>
            <a:chExt cx="3212134" cy="1242172"/>
          </a:xfrm>
        </p:grpSpPr>
        <p:sp>
          <p:nvSpPr>
            <p:cNvPr id="23" name="Oval Callout 22"/>
            <p:cNvSpPr/>
            <p:nvPr/>
          </p:nvSpPr>
          <p:spPr>
            <a:xfrm>
              <a:off x="6064791" y="3753171"/>
              <a:ext cx="3212134" cy="973017"/>
            </a:xfrm>
            <a:prstGeom prst="wedgeEllipseCallout">
              <a:avLst>
                <a:gd name="adj1" fmla="val -62343"/>
                <a:gd name="adj2" fmla="val -24745"/>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400">
                <a:solidFill>
                  <a:schemeClr val="tx1"/>
                </a:solidFill>
                <a:latin typeface="Chalkboard"/>
                <a:cs typeface="Chalkboard"/>
              </a:endParaRPr>
            </a:p>
          </p:txBody>
        </p:sp>
        <p:sp>
          <p:nvSpPr>
            <p:cNvPr id="24" name="TextBox 23"/>
            <p:cNvSpPr txBox="1"/>
            <p:nvPr/>
          </p:nvSpPr>
          <p:spPr>
            <a:xfrm>
              <a:off x="6663576" y="3795014"/>
              <a:ext cx="2563660" cy="1200329"/>
            </a:xfrm>
            <a:prstGeom prst="rect">
              <a:avLst/>
            </a:prstGeom>
            <a:noFill/>
          </p:spPr>
          <p:txBody>
            <a:bodyPr wrap="square" rtlCol="0">
              <a:spAutoFit/>
            </a:bodyPr>
            <a:lstStyle/>
            <a:p>
              <a:r>
                <a:rPr lang="en-US" sz="2400" dirty="0">
                  <a:latin typeface="Chalkboard"/>
                  <a:cs typeface="Chalkboard"/>
                </a:rPr>
                <a:t>Can’t manipulate </a:t>
              </a:r>
              <a:br>
                <a:rPr lang="en-US" sz="2400" dirty="0">
                  <a:latin typeface="Chalkboard"/>
                  <a:cs typeface="Chalkboard"/>
                </a:rPr>
              </a:br>
              <a:r>
                <a:rPr lang="en-US" sz="2400" dirty="0">
                  <a:latin typeface="Chalkboard"/>
                  <a:cs typeface="Chalkboard"/>
                </a:rPr>
                <a:t>program references</a:t>
              </a:r>
            </a:p>
          </p:txBody>
        </p:sp>
      </p:grpSp>
      <p:grpSp>
        <p:nvGrpSpPr>
          <p:cNvPr id="25" name="Group 24"/>
          <p:cNvGrpSpPr/>
          <p:nvPr/>
        </p:nvGrpSpPr>
        <p:grpSpPr>
          <a:xfrm>
            <a:off x="7326206" y="5119432"/>
            <a:ext cx="4531115" cy="1474875"/>
            <a:chOff x="6273699" y="5289112"/>
            <a:chExt cx="3088499" cy="1205774"/>
          </a:xfrm>
        </p:grpSpPr>
        <p:sp>
          <p:nvSpPr>
            <p:cNvPr id="26" name="Oval Callout 25"/>
            <p:cNvSpPr/>
            <p:nvPr/>
          </p:nvSpPr>
          <p:spPr>
            <a:xfrm>
              <a:off x="6273699" y="5289112"/>
              <a:ext cx="2741614" cy="1205774"/>
            </a:xfrm>
            <a:prstGeom prst="wedgeEllipseCallout">
              <a:avLst>
                <a:gd name="adj1" fmla="val -56060"/>
                <a:gd name="adj2" fmla="val -22704"/>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400">
                <a:solidFill>
                  <a:schemeClr val="tx1"/>
                </a:solidFill>
                <a:latin typeface="Chalkboard"/>
                <a:cs typeface="Chalkboard"/>
              </a:endParaRPr>
            </a:p>
          </p:txBody>
        </p:sp>
        <p:sp>
          <p:nvSpPr>
            <p:cNvPr id="27" name="TextBox 26"/>
            <p:cNvSpPr txBox="1"/>
            <p:nvPr/>
          </p:nvSpPr>
          <p:spPr>
            <a:xfrm>
              <a:off x="6798538" y="5374908"/>
              <a:ext cx="2563660" cy="981321"/>
            </a:xfrm>
            <a:prstGeom prst="rect">
              <a:avLst/>
            </a:prstGeom>
            <a:noFill/>
          </p:spPr>
          <p:txBody>
            <a:bodyPr wrap="square" rtlCol="0">
              <a:spAutoFit/>
            </a:bodyPr>
            <a:lstStyle/>
            <a:p>
              <a:r>
                <a:rPr lang="en-US" sz="2400" dirty="0">
                  <a:latin typeface="Chalkboard"/>
                  <a:cs typeface="Chalkboard"/>
                </a:rPr>
                <a:t>Can’t write into </a:t>
              </a:r>
              <a:br>
                <a:rPr lang="en-US" sz="2400" dirty="0">
                  <a:latin typeface="Chalkboard"/>
                  <a:cs typeface="Chalkboard"/>
                </a:rPr>
              </a:br>
              <a:r>
                <a:rPr lang="en-US" sz="2400" dirty="0">
                  <a:latin typeface="Chalkboard"/>
                  <a:cs typeface="Chalkboard"/>
                </a:rPr>
                <a:t>but can read from</a:t>
              </a:r>
              <a:br>
                <a:rPr lang="en-US" sz="2400" dirty="0">
                  <a:latin typeface="Chalkboard"/>
                  <a:cs typeface="Chalkboard"/>
                </a:rPr>
              </a:br>
              <a:r>
                <a:rPr lang="en-US" sz="2400" dirty="0">
                  <a:latin typeface="Chalkboard"/>
                  <a:cs typeface="Chalkboard"/>
                </a:rPr>
                <a:t>program references</a:t>
              </a:r>
            </a:p>
          </p:txBody>
        </p:sp>
      </p:grpSp>
    </p:spTree>
    <p:extLst>
      <p:ext uri="{BB962C8B-B14F-4D97-AF65-F5344CB8AC3E}">
        <p14:creationId xmlns:p14="http://schemas.microsoft.com/office/powerpoint/2010/main" val="262704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 Soundness</a:t>
            </a:r>
            <a:endParaRPr lang="en-US" dirty="0"/>
          </a:p>
        </p:txBody>
      </p:sp>
      <p:sp>
        <p:nvSpPr>
          <p:cNvPr id="3" name="Content Placeholder 2"/>
          <p:cNvSpPr>
            <a:spLocks noGrp="1"/>
          </p:cNvSpPr>
          <p:nvPr>
            <p:ph idx="1"/>
          </p:nvPr>
        </p:nvSpPr>
        <p:spPr>
          <a:xfrm>
            <a:off x="298833" y="1353178"/>
            <a:ext cx="11558487" cy="4868328"/>
          </a:xfrm>
        </p:spPr>
        <p:txBody>
          <a:bodyPr>
            <a:normAutofit/>
          </a:bodyPr>
          <a:lstStyle/>
          <a:p>
            <a:pPr marL="0" indent="0">
              <a:buNone/>
            </a:pPr>
            <a:r>
              <a:rPr lang="en-US" dirty="0" smtClean="0"/>
              <a:t>For any term </a:t>
            </a:r>
            <a:r>
              <a:rPr lang="en-US" b="1" dirty="0" smtClean="0"/>
              <a:t>e</a:t>
            </a:r>
            <a:r>
              <a:rPr lang="en-US" dirty="0" smtClean="0"/>
              <a:t> and </a:t>
            </a:r>
            <a:r>
              <a:rPr lang="en-US" altLang="ja-JP" dirty="0" smtClean="0"/>
              <a:t>program region </a:t>
            </a:r>
            <a:r>
              <a:rPr lang="en-US" altLang="ja-JP" b="1" dirty="0" smtClean="0"/>
              <a:t>r</a:t>
            </a:r>
            <a:r>
              <a:rPr lang="en-US" altLang="ja-JP" dirty="0" smtClean="0"/>
              <a:t>, </a:t>
            </a:r>
            <a:r>
              <a:rPr lang="en-US" altLang="ja-JP" dirty="0" smtClean="0"/>
              <a:t/>
            </a:r>
            <a:br>
              <a:rPr lang="en-US" altLang="ja-JP" dirty="0" smtClean="0"/>
            </a:br>
            <a:r>
              <a:rPr lang="en-US" altLang="ja-JP" dirty="0" smtClean="0"/>
              <a:t>if </a:t>
            </a:r>
            <a:r>
              <a:rPr lang="en-US" altLang="ja-JP" b="1" dirty="0" smtClean="0"/>
              <a:t>e</a:t>
            </a:r>
            <a:r>
              <a:rPr lang="en-US" altLang="ja-JP" dirty="0" smtClean="0"/>
              <a:t> : </a:t>
            </a:r>
            <a:r>
              <a:rPr lang="en-US" altLang="ja-JP" b="1" dirty="0" smtClean="0"/>
              <a:t>{</a:t>
            </a:r>
            <a:r>
              <a:rPr lang="en-US" altLang="ja-JP" b="1" dirty="0" smtClean="0"/>
              <a:t>true</a:t>
            </a:r>
            <a:r>
              <a:rPr lang="en-US" altLang="ja-JP" b="1" dirty="0" smtClean="0"/>
              <a:t>}</a:t>
            </a:r>
            <a:r>
              <a:rPr lang="en-US" altLang="ja-JP" b="1" dirty="0" err="1" smtClean="0"/>
              <a:t>x:T</a:t>
            </a:r>
            <a:r>
              <a:rPr lang="en-US" altLang="ja-JP" b="1" dirty="0" smtClean="0"/>
              <a:t>{e</a:t>
            </a:r>
            <a:r>
              <a:rPr lang="en-US" altLang="ja-JP" b="1" baseline="-25000" dirty="0" smtClean="0"/>
              <a:t>2</a:t>
            </a:r>
            <a:r>
              <a:rPr lang="en-US" altLang="ja-JP" b="1" dirty="0" smtClean="0"/>
              <a:t>}</a:t>
            </a:r>
            <a:r>
              <a:rPr lang="en-US" altLang="ja-JP" b="1" baseline="30000" dirty="0" smtClean="0"/>
              <a:t>&lt;r,</a:t>
            </a:r>
            <a:r>
              <a:rPr lang="en-US" altLang="ja-JP" sz="1600" b="1" baseline="30000" dirty="0" smtClean="0"/>
              <a:t> </a:t>
            </a:r>
            <a:r>
              <a:rPr lang="en-US" altLang="ja-JP" b="1" baseline="30000" dirty="0" smtClean="0"/>
              <a:t>r&gt;</a:t>
            </a:r>
            <a:r>
              <a:rPr lang="en-US" altLang="ja-JP" dirty="0" smtClean="0"/>
              <a:t>, </a:t>
            </a:r>
            <a:r>
              <a:rPr lang="en-US" altLang="ja-JP" dirty="0" smtClean="0"/>
              <a:t>then evaluation of </a:t>
            </a:r>
            <a:r>
              <a:rPr lang="en-US" altLang="ja-JP" b="1" dirty="0" smtClean="0"/>
              <a:t>e</a:t>
            </a:r>
            <a:r>
              <a:rPr lang="en-US" altLang="ja-JP" dirty="0" smtClean="0"/>
              <a:t>:</a:t>
            </a:r>
          </a:p>
          <a:p>
            <a:r>
              <a:rPr lang="en-US" altLang="ja-JP" dirty="0">
                <a:ea typeface="Cambria Math" charset="0"/>
                <a:cs typeface="Cambria Math" charset="0"/>
              </a:rPr>
              <a:t>causes dynamic checking error</a:t>
            </a:r>
            <a:r>
              <a:rPr lang="en-US" altLang="ja-JP" dirty="0" smtClean="0">
                <a:ea typeface="Cambria Math" charset="0"/>
                <a:cs typeface="Cambria Math" charset="0"/>
              </a:rPr>
              <a:t>;</a:t>
            </a:r>
            <a:endParaRPr lang="en-US" altLang="ja-JP" dirty="0">
              <a:ea typeface="Cambria Math" charset="0"/>
              <a:cs typeface="Cambria Math" charset="0"/>
            </a:endParaRPr>
          </a:p>
          <a:p>
            <a:r>
              <a:rPr lang="en-US" altLang="ja-JP" dirty="0">
                <a:ea typeface="Cambria Math" charset="0"/>
                <a:cs typeface="Cambria Math" charset="0"/>
              </a:rPr>
              <a:t>d</a:t>
            </a:r>
            <a:r>
              <a:rPr lang="en-US" altLang="ja-JP" dirty="0" smtClean="0">
                <a:ea typeface="Cambria Math" charset="0"/>
                <a:cs typeface="Cambria Math" charset="0"/>
              </a:rPr>
              <a:t>iverges; or</a:t>
            </a:r>
            <a:endParaRPr lang="en-US" altLang="ja-JP" dirty="0" smtClean="0"/>
          </a:p>
          <a:p>
            <a:r>
              <a:rPr lang="en-US" altLang="ja-JP" dirty="0" smtClean="0">
                <a:ea typeface="Cambria Math" charset="0"/>
                <a:cs typeface="Cambria Math" charset="0"/>
              </a:rPr>
              <a:t>results in some state </a:t>
            </a:r>
            <a:r>
              <a:rPr lang="en-US" altLang="ja-JP" b="1" dirty="0" err="1" smtClean="0">
                <a:ea typeface="Cambria Math" charset="0"/>
                <a:cs typeface="Cambria Math" charset="0"/>
              </a:rPr>
              <a:t>μ</a:t>
            </a:r>
            <a:r>
              <a:rPr lang="en-US" altLang="ja-JP" dirty="0" smtClean="0">
                <a:ea typeface="Cambria Math" charset="0"/>
                <a:cs typeface="Cambria Math" charset="0"/>
              </a:rPr>
              <a:t> and value </a:t>
            </a:r>
            <a:r>
              <a:rPr lang="en-US" altLang="ja-JP" b="1" dirty="0" smtClean="0">
                <a:ea typeface="Cambria Math" charset="0"/>
                <a:cs typeface="Cambria Math" charset="0"/>
              </a:rPr>
              <a:t>v</a:t>
            </a:r>
            <a:r>
              <a:rPr lang="en-US" altLang="ja-JP" dirty="0" smtClean="0">
                <a:ea typeface="Cambria Math" charset="0"/>
                <a:cs typeface="Cambria Math" charset="0"/>
              </a:rPr>
              <a:t> such </a:t>
            </a:r>
            <a:r>
              <a:rPr lang="en-US" altLang="ja-JP" dirty="0" smtClean="0">
                <a:ea typeface="Cambria Math" charset="0"/>
                <a:cs typeface="Cambria Math" charset="0"/>
              </a:rPr>
              <a:t>that</a:t>
            </a:r>
            <a:endParaRPr lang="en-US" altLang="ja-JP" dirty="0">
              <a:ea typeface="Cambria Math" charset="0"/>
              <a:cs typeface="Cambria Math" charset="0"/>
            </a:endParaRPr>
          </a:p>
          <a:p>
            <a:pPr lvl="1"/>
            <a:r>
              <a:rPr lang="en-US" b="1" dirty="0"/>
              <a:t>e</a:t>
            </a:r>
            <a:r>
              <a:rPr lang="en-US" b="1" baseline="-25000" dirty="0"/>
              <a:t>2</a:t>
            </a:r>
            <a:r>
              <a:rPr lang="en-US" b="1" dirty="0"/>
              <a:t>[v/x] </a:t>
            </a:r>
            <a:r>
              <a:rPr lang="en-US" dirty="0"/>
              <a:t>evaluates to </a:t>
            </a:r>
            <a:r>
              <a:rPr lang="en-US" b="1" dirty="0"/>
              <a:t>true </a:t>
            </a:r>
            <a:r>
              <a:rPr lang="en-US" dirty="0"/>
              <a:t>under </a:t>
            </a:r>
            <a:r>
              <a:rPr lang="en-US" altLang="ja-JP" b="1" dirty="0" err="1" smtClean="0"/>
              <a:t>μ</a:t>
            </a:r>
            <a:endParaRPr lang="en-US" altLang="ja-JP" b="1" dirty="0" smtClean="0"/>
          </a:p>
          <a:p>
            <a:pPr lvl="1"/>
            <a:r>
              <a:rPr lang="en-US" dirty="0" smtClean="0"/>
              <a:t>If </a:t>
            </a:r>
            <a:r>
              <a:rPr lang="en-US" b="1" dirty="0" smtClean="0"/>
              <a:t>T</a:t>
            </a:r>
            <a:r>
              <a:rPr lang="en-US" dirty="0" smtClean="0"/>
              <a:t> </a:t>
            </a:r>
            <a:r>
              <a:rPr lang="en-US" dirty="0"/>
              <a:t>= </a:t>
            </a:r>
            <a:r>
              <a:rPr lang="en-US" b="1" dirty="0"/>
              <a:t>{</a:t>
            </a:r>
            <a:r>
              <a:rPr lang="en-US" b="1" dirty="0" err="1"/>
              <a:t>y:T</a:t>
            </a:r>
            <a:r>
              <a:rPr lang="en-US" b="1" dirty="0"/>
              <a:t>’|e’}</a:t>
            </a:r>
            <a:r>
              <a:rPr lang="en-US" dirty="0"/>
              <a:t>, then </a:t>
            </a:r>
            <a:r>
              <a:rPr lang="en-US" b="1" dirty="0"/>
              <a:t>e’[v/y] </a:t>
            </a:r>
            <a:r>
              <a:rPr lang="en-US" dirty="0"/>
              <a:t>evaluates to </a:t>
            </a:r>
            <a:r>
              <a:rPr lang="en-US" b="1" dirty="0" smtClean="0"/>
              <a:t>true</a:t>
            </a:r>
            <a:endParaRPr lang="en-US" altLang="ja-JP" b="1" dirty="0" smtClean="0">
              <a:ea typeface="Cambria Math" charset="0"/>
              <a:cs typeface="Cambria Math" charset="0"/>
            </a:endParaRPr>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28</a:t>
            </a:fld>
            <a:endParaRPr kumimoji="1" lang="ja-JP" altLang="en-US"/>
          </a:p>
        </p:txBody>
      </p:sp>
    </p:spTree>
    <p:extLst>
      <p:ext uri="{BB962C8B-B14F-4D97-AF65-F5344CB8AC3E}">
        <p14:creationId xmlns:p14="http://schemas.microsoft.com/office/powerpoint/2010/main" val="10822823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the paper</a:t>
            </a:r>
            <a:r>
              <a:rPr lang="is-IS" dirty="0" smtClean="0"/>
              <a:t>…</a:t>
            </a:r>
            <a:endParaRPr lang="en-US" dirty="0"/>
          </a:p>
        </p:txBody>
      </p:sp>
      <p:sp>
        <p:nvSpPr>
          <p:cNvPr id="3" name="Content Placeholder 2"/>
          <p:cNvSpPr>
            <a:spLocks noGrp="1"/>
          </p:cNvSpPr>
          <p:nvPr>
            <p:ph idx="1"/>
          </p:nvPr>
        </p:nvSpPr>
        <p:spPr>
          <a:xfrm>
            <a:off x="298833" y="1353178"/>
            <a:ext cx="10369167" cy="5347660"/>
          </a:xfrm>
        </p:spPr>
        <p:txBody>
          <a:bodyPr>
            <a:normAutofit/>
          </a:bodyPr>
          <a:lstStyle/>
          <a:p>
            <a:r>
              <a:rPr lang="en-US" dirty="0" smtClean="0"/>
              <a:t>Full definition of our calculus</a:t>
            </a:r>
          </a:p>
          <a:p>
            <a:pPr lvl="1"/>
            <a:r>
              <a:rPr lang="en-US" dirty="0" smtClean="0"/>
              <a:t>Syntax in a monadic style </a:t>
            </a:r>
          </a:p>
          <a:p>
            <a:pPr lvl="1"/>
            <a:r>
              <a:rPr lang="en-US" dirty="0" smtClean="0"/>
              <a:t>Semantics for dynamic checking</a:t>
            </a:r>
          </a:p>
          <a:p>
            <a:pPr lvl="2"/>
            <a:r>
              <a:rPr lang="en-US" dirty="0" smtClean="0"/>
              <a:t>Cast semantics is extended to reference type and Hoare type</a:t>
            </a:r>
          </a:p>
          <a:p>
            <a:pPr lvl="1"/>
            <a:r>
              <a:rPr lang="en-US" dirty="0" smtClean="0"/>
              <a:t>Type-and-effect system based on regions</a:t>
            </a:r>
          </a:p>
          <a:p>
            <a:r>
              <a:rPr lang="en-US" dirty="0" smtClean="0"/>
              <a:t>Static verification of </a:t>
            </a:r>
            <a:r>
              <a:rPr lang="en-US" dirty="0" smtClean="0"/>
              <a:t>state-dependent </a:t>
            </a:r>
            <a:r>
              <a:rPr lang="en-US" dirty="0" smtClean="0"/>
              <a:t>contracts</a:t>
            </a:r>
          </a:p>
          <a:p>
            <a:pPr lvl="1"/>
            <a:r>
              <a:rPr lang="en-US" dirty="0" smtClean="0"/>
              <a:t>Sufficient conditions to eliminate </a:t>
            </a:r>
            <a:r>
              <a:rPr lang="en-US" dirty="0" smtClean="0"/>
              <a:t>assertions</a:t>
            </a:r>
            <a:endParaRPr lang="en-US" dirty="0" smtClean="0"/>
          </a:p>
          <a:p>
            <a:pPr lvl="1"/>
            <a:r>
              <a:rPr lang="en-US" dirty="0" smtClean="0"/>
              <a:t>Region-based local </a:t>
            </a:r>
            <a:r>
              <a:rPr lang="en-US" dirty="0" smtClean="0"/>
              <a:t>reasoning</a:t>
            </a:r>
            <a:endParaRPr lang="en-US" dirty="0" smtClean="0"/>
          </a:p>
          <a:p>
            <a:pPr lvl="1"/>
            <a:endParaRPr lang="en-US" dirty="0"/>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29</a:t>
            </a:fld>
            <a:endParaRPr kumimoji="1" lang="ja-JP" altLang="en-US"/>
          </a:p>
        </p:txBody>
      </p:sp>
    </p:spTree>
    <p:extLst>
      <p:ext uri="{BB962C8B-B14F-4D97-AF65-F5344CB8AC3E}">
        <p14:creationId xmlns:p14="http://schemas.microsoft.com/office/powerpoint/2010/main" val="18601909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functional Set of positives</a:t>
            </a:r>
            <a:endParaRPr lang="en-US" dirty="0"/>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3</a:t>
            </a:fld>
            <a:endParaRPr kumimoji="1" lang="ja-JP" altLang="en-US"/>
          </a:p>
        </p:txBody>
      </p:sp>
      <p:sp>
        <p:nvSpPr>
          <p:cNvPr id="7" name="Content Placeholder 2"/>
          <p:cNvSpPr txBox="1">
            <a:spLocks/>
          </p:cNvSpPr>
          <p:nvPr/>
        </p:nvSpPr>
        <p:spPr>
          <a:xfrm>
            <a:off x="1262352" y="1473993"/>
            <a:ext cx="8668865" cy="500786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kumimoji="1" sz="3200" kern="1200">
                <a:solidFill>
                  <a:schemeClr val="tx1"/>
                </a:solidFill>
                <a:latin typeface="Chalkboard"/>
                <a:ea typeface="+mn-ea"/>
                <a:cs typeface="Chalkboard"/>
              </a:defRPr>
            </a:lvl1pPr>
            <a:lvl2pPr marL="742950" indent="-285750" algn="l" defTabSz="457200" rtl="0" eaLnBrk="1" latinLnBrk="0" hangingPunct="1">
              <a:spcBef>
                <a:spcPct val="20000"/>
              </a:spcBef>
              <a:buFont typeface="Arial"/>
              <a:buChar char="–"/>
              <a:defRPr kumimoji="1" sz="2800" kern="1200">
                <a:solidFill>
                  <a:schemeClr val="tx1"/>
                </a:solidFill>
                <a:latin typeface="Chalkboard"/>
                <a:ea typeface="+mn-ea"/>
                <a:cs typeface="Chalkboard"/>
              </a:defRPr>
            </a:lvl2pPr>
            <a:lvl3pPr marL="1143000" indent="-228600" algn="l" defTabSz="457200" rtl="0" eaLnBrk="1" latinLnBrk="0" hangingPunct="1">
              <a:spcBef>
                <a:spcPct val="20000"/>
              </a:spcBef>
              <a:buFont typeface="Arial"/>
              <a:buChar char="•"/>
              <a:defRPr kumimoji="1" sz="2800" kern="1200">
                <a:solidFill>
                  <a:schemeClr val="tx1"/>
                </a:solidFill>
                <a:latin typeface="Chalkboard"/>
                <a:ea typeface="+mn-ea"/>
                <a:cs typeface="Chalkboard"/>
              </a:defRPr>
            </a:lvl3pPr>
            <a:lvl4pPr marL="1600200" indent="-228600" algn="l" defTabSz="457200" rtl="0" eaLnBrk="1" latinLnBrk="0" hangingPunct="1">
              <a:spcBef>
                <a:spcPct val="20000"/>
              </a:spcBef>
              <a:buFont typeface="Arial"/>
              <a:buChar char="–"/>
              <a:defRPr kumimoji="1" sz="2800" kern="1200">
                <a:solidFill>
                  <a:schemeClr val="tx1"/>
                </a:solidFill>
                <a:latin typeface="Chalkboard"/>
                <a:ea typeface="+mn-ea"/>
                <a:cs typeface="Chalkboard"/>
              </a:defRPr>
            </a:lvl4pPr>
            <a:lvl5pPr marL="2057400" indent="-228600" algn="l" defTabSz="457200" rtl="0" eaLnBrk="1" latinLnBrk="0" hangingPunct="1">
              <a:spcBef>
                <a:spcPct val="20000"/>
              </a:spcBef>
              <a:buFont typeface="Arial"/>
              <a:buChar char="»"/>
              <a:defRPr kumimoji="1" sz="2800" kern="1200">
                <a:solidFill>
                  <a:schemeClr val="tx1"/>
                </a:solidFill>
                <a:latin typeface="Chalkboard"/>
                <a:ea typeface="+mn-ea"/>
                <a:cs typeface="Chalkboard"/>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defTabSz="914400">
              <a:spcBef>
                <a:spcPts val="0"/>
              </a:spcBef>
              <a:buFont typeface="Arial"/>
              <a:buNone/>
              <a:defRPr/>
            </a:pPr>
            <a:r>
              <a:rPr lang="en-US" sz="2800" b="1" smtClean="0"/>
              <a:t>type set</a:t>
            </a:r>
          </a:p>
          <a:p>
            <a:pPr marL="0" indent="0" defTabSz="914400">
              <a:spcBef>
                <a:spcPts val="0"/>
              </a:spcBef>
              <a:buFont typeface="Arial"/>
              <a:buNone/>
              <a:defRPr/>
            </a:pPr>
            <a:r>
              <a:rPr lang="en-US" sz="2800" b="1" smtClean="0"/>
              <a:t>val create : unit </a:t>
            </a:r>
            <a:r>
              <a:rPr lang="en-US" altLang="ja-JP" sz="2800" b="1" smtClean="0"/>
              <a:t>→ set</a:t>
            </a:r>
            <a:endParaRPr lang="en-US" sz="2800" b="1" smtClean="0"/>
          </a:p>
          <a:p>
            <a:pPr marL="0" indent="0" defTabSz="914400">
              <a:spcBef>
                <a:spcPts val="0"/>
              </a:spcBef>
              <a:buFont typeface="Arial"/>
              <a:buNone/>
              <a:defRPr/>
            </a:pPr>
            <a:r>
              <a:rPr lang="en-US" sz="2800" b="1" smtClean="0"/>
              <a:t>val mem : set </a:t>
            </a:r>
            <a:r>
              <a:rPr lang="en-US" altLang="ja-JP" sz="2800" b="1" smtClean="0"/>
              <a:t>→ </a:t>
            </a:r>
            <a:r>
              <a:rPr lang="en-US" altLang="ja-JP" sz="2800" b="1" smtClean="0">
                <a:solidFill>
                  <a:schemeClr val="accent1">
                    <a:lumMod val="75000"/>
                  </a:schemeClr>
                </a:solidFill>
              </a:rPr>
              <a:t>Pos</a:t>
            </a:r>
            <a:r>
              <a:rPr lang="en-US" altLang="ja-JP" sz="2800" b="1" smtClean="0"/>
              <a:t> → Bool</a:t>
            </a:r>
            <a:endParaRPr lang="en-US" sz="2800" b="1" smtClean="0"/>
          </a:p>
          <a:p>
            <a:pPr marL="0" indent="0" defTabSz="914400">
              <a:spcBef>
                <a:spcPts val="0"/>
              </a:spcBef>
              <a:buFont typeface="Arial"/>
              <a:buNone/>
              <a:defRPr/>
            </a:pPr>
            <a:r>
              <a:rPr lang="en-US" sz="2800" b="1" smtClean="0"/>
              <a:t>val add : set </a:t>
            </a:r>
            <a:r>
              <a:rPr lang="en-US" altLang="ja-JP" sz="2800" b="1" smtClean="0"/>
              <a:t>→ </a:t>
            </a:r>
            <a:r>
              <a:rPr lang="en-US" altLang="ja-JP" sz="2800" b="1" smtClean="0">
                <a:solidFill>
                  <a:schemeClr val="accent1">
                    <a:lumMod val="75000"/>
                  </a:schemeClr>
                </a:solidFill>
              </a:rPr>
              <a:t>Pos</a:t>
            </a:r>
            <a:r>
              <a:rPr lang="en-US" altLang="ja-JP" sz="2800" b="1" smtClean="0"/>
              <a:t> → set</a:t>
            </a:r>
          </a:p>
          <a:p>
            <a:pPr marL="0" indent="0" defTabSz="914400">
              <a:spcBef>
                <a:spcPts val="0"/>
              </a:spcBef>
              <a:buFont typeface="Arial"/>
              <a:buNone/>
              <a:defRPr/>
            </a:pPr>
            <a:endParaRPr lang="en-US" b="1" smtClean="0"/>
          </a:p>
          <a:p>
            <a:pPr marL="0" indent="0" defTabSz="914400">
              <a:spcBef>
                <a:spcPts val="0"/>
              </a:spcBef>
              <a:buFont typeface="Arial"/>
              <a:buNone/>
              <a:defRPr/>
            </a:pPr>
            <a:r>
              <a:rPr lang="en-US" b="1" smtClean="0"/>
              <a:t>let s = create ()</a:t>
            </a:r>
          </a:p>
          <a:p>
            <a:pPr marL="0" indent="0" defTabSz="914400">
              <a:spcBef>
                <a:spcPts val="0"/>
              </a:spcBef>
              <a:buFont typeface="Arial"/>
              <a:buNone/>
              <a:defRPr/>
            </a:pPr>
            <a:r>
              <a:rPr lang="en-US" b="1" smtClean="0"/>
              <a:t>let x = 1</a:t>
            </a:r>
          </a:p>
          <a:p>
            <a:pPr marL="0" indent="0" defTabSz="914400">
              <a:spcBef>
                <a:spcPts val="0"/>
              </a:spcBef>
              <a:buFont typeface="Arial"/>
              <a:buNone/>
              <a:defRPr/>
            </a:pPr>
            <a:r>
              <a:rPr lang="en-US" b="1" smtClean="0"/>
              <a:t>if mem s x then</a:t>
            </a:r>
          </a:p>
          <a:p>
            <a:pPr marL="0" indent="0" defTabSz="914400">
              <a:spcBef>
                <a:spcPts val="0"/>
              </a:spcBef>
              <a:buFont typeface="Arial"/>
              <a:buNone/>
              <a:defRPr/>
            </a:pPr>
            <a:r>
              <a:rPr lang="en-US" b="1" smtClean="0"/>
              <a:t>  add s (x-1)</a:t>
            </a:r>
            <a:endParaRPr lang="en-US" b="1" dirty="0"/>
          </a:p>
        </p:txBody>
      </p:sp>
      <p:sp>
        <p:nvSpPr>
          <p:cNvPr id="8" name="Rounded Rectangular Callout 7"/>
          <p:cNvSpPr/>
          <p:nvPr/>
        </p:nvSpPr>
        <p:spPr>
          <a:xfrm>
            <a:off x="5133147" y="3487594"/>
            <a:ext cx="3710608" cy="980661"/>
          </a:xfrm>
          <a:prstGeom prst="wedgeRoundRectCallout">
            <a:avLst>
              <a:gd name="adj1" fmla="val -95403"/>
              <a:gd name="adj2" fmla="val 84122"/>
              <a:gd name="adj3" fmla="val 16667"/>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tabLst>
                <a:tab pos="130175" algn="l"/>
                <a:tab pos="660400" algn="l"/>
              </a:tabLst>
            </a:pPr>
            <a:r>
              <a:rPr lang="en-US" sz="2800" b="1" dirty="0">
                <a:solidFill>
                  <a:schemeClr val="tx1"/>
                </a:solidFill>
                <a:latin typeface="Chalkboard"/>
                <a:cs typeface="Chalkboard"/>
              </a:rPr>
              <a:t>x</a:t>
            </a:r>
            <a:r>
              <a:rPr lang="en-US" sz="2800" dirty="0">
                <a:solidFill>
                  <a:schemeClr val="tx1"/>
                </a:solidFill>
                <a:latin typeface="Chalkboard"/>
                <a:cs typeface="Chalkboard"/>
              </a:rPr>
              <a:t> is positive?</a:t>
            </a:r>
            <a:endParaRPr lang="en-US" sz="2800" dirty="0">
              <a:solidFill>
                <a:schemeClr val="tx1"/>
              </a:solidFill>
              <a:latin typeface="Chalkboard"/>
              <a:cs typeface="Chalkboard"/>
            </a:endParaRPr>
          </a:p>
        </p:txBody>
      </p:sp>
      <p:sp>
        <p:nvSpPr>
          <p:cNvPr id="9" name="Rounded Rectangular Callout 8"/>
          <p:cNvSpPr/>
          <p:nvPr/>
        </p:nvSpPr>
        <p:spPr>
          <a:xfrm>
            <a:off x="5331934" y="5090381"/>
            <a:ext cx="3852115" cy="980661"/>
          </a:xfrm>
          <a:prstGeom prst="wedgeRoundRectCallout">
            <a:avLst>
              <a:gd name="adj1" fmla="val -86172"/>
              <a:gd name="adj2" fmla="val -13175"/>
              <a:gd name="adj3" fmla="val 16667"/>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46800" rIns="144000" bIns="45720" numCol="1" spcCol="0" rtlCol="0" fromWordArt="0" anchor="ctr" anchorCtr="0" forceAA="0" compatLnSpc="1">
            <a:prstTxWarp prst="textNoShape">
              <a:avLst/>
            </a:prstTxWarp>
            <a:noAutofit/>
          </a:bodyPr>
          <a:lstStyle/>
          <a:p>
            <a:pPr algn="ctr">
              <a:tabLst>
                <a:tab pos="660400" algn="l"/>
              </a:tabLst>
            </a:pPr>
            <a:r>
              <a:rPr lang="en-US" sz="2800" b="1" dirty="0">
                <a:solidFill>
                  <a:schemeClr val="tx1"/>
                </a:solidFill>
                <a:latin typeface="Chalkboard"/>
                <a:cs typeface="Chalkboard"/>
              </a:rPr>
              <a:t>x-1</a:t>
            </a:r>
            <a:r>
              <a:rPr lang="en-US" sz="2800" dirty="0">
                <a:solidFill>
                  <a:schemeClr val="tx1"/>
                </a:solidFill>
                <a:latin typeface="Chalkboard"/>
                <a:cs typeface="Chalkboard"/>
              </a:rPr>
              <a:t> is positive?</a:t>
            </a:r>
            <a:endParaRPr lang="en-US" sz="2800" dirty="0">
              <a:solidFill>
                <a:schemeClr val="tx1"/>
              </a:solidFill>
              <a:latin typeface="Chalkboard"/>
              <a:cs typeface="Chalkboard"/>
            </a:endParaRPr>
          </a:p>
        </p:txBody>
      </p:sp>
      <p:grpSp>
        <p:nvGrpSpPr>
          <p:cNvPr id="10" name="Group 9"/>
          <p:cNvGrpSpPr/>
          <p:nvPr/>
        </p:nvGrpSpPr>
        <p:grpSpPr>
          <a:xfrm>
            <a:off x="5397862" y="1189770"/>
            <a:ext cx="3786187" cy="1022931"/>
            <a:chOff x="4359632" y="1068954"/>
            <a:chExt cx="3786187" cy="1022931"/>
          </a:xfrm>
        </p:grpSpPr>
        <p:sp>
          <p:nvSpPr>
            <p:cNvPr id="11" name="Oval Callout 10"/>
            <p:cNvSpPr/>
            <p:nvPr/>
          </p:nvSpPr>
          <p:spPr>
            <a:xfrm>
              <a:off x="4359632" y="1068954"/>
              <a:ext cx="3786187" cy="1022931"/>
            </a:xfrm>
            <a:prstGeom prst="wedgeEllipseCallout">
              <a:avLst>
                <a:gd name="adj1" fmla="val -64229"/>
                <a:gd name="adj2" fmla="val 76467"/>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12" name="TextBox 11"/>
            <p:cNvSpPr txBox="1"/>
            <p:nvPr/>
          </p:nvSpPr>
          <p:spPr>
            <a:xfrm>
              <a:off x="4655485" y="1353175"/>
              <a:ext cx="3350276" cy="461665"/>
            </a:xfrm>
            <a:prstGeom prst="rect">
              <a:avLst/>
            </a:prstGeom>
            <a:noFill/>
          </p:spPr>
          <p:txBody>
            <a:bodyPr wrap="none" rtlCol="0">
              <a:spAutoFit/>
            </a:bodyPr>
            <a:lstStyle/>
            <a:p>
              <a:r>
                <a:rPr lang="en-US" sz="2400" b="1" dirty="0" err="1">
                  <a:latin typeface="Chalkboard"/>
                  <a:cs typeface="Chalkboard"/>
                </a:rPr>
                <a:t>Pos</a:t>
              </a:r>
              <a:r>
                <a:rPr lang="en-US" sz="2400" b="1" dirty="0">
                  <a:latin typeface="Chalkboard"/>
                  <a:cs typeface="Chalkboard"/>
                </a:rPr>
                <a:t> </a:t>
              </a:r>
              <a:r>
                <a:rPr lang="en-US" altLang="ja-JP" sz="2400" b="1" dirty="0">
                  <a:latin typeface="Chalkboard"/>
                  <a:cs typeface="Chalkboard"/>
                </a:rPr>
                <a:t>≡ </a:t>
              </a:r>
              <a:r>
                <a:rPr lang="en-US" sz="2400" b="1" dirty="0">
                  <a:latin typeface="Chalkboard"/>
                  <a:cs typeface="Chalkboard"/>
                </a:rPr>
                <a:t>{ </a:t>
              </a:r>
              <a:r>
                <a:rPr lang="en-US" sz="2400" b="1" dirty="0" err="1">
                  <a:latin typeface="Chalkboard"/>
                  <a:cs typeface="Chalkboard"/>
                </a:rPr>
                <a:t>x:int</a:t>
              </a:r>
              <a:r>
                <a:rPr lang="en-US" sz="2400" b="1" dirty="0">
                  <a:latin typeface="Chalkboard"/>
                  <a:cs typeface="Chalkboard"/>
                </a:rPr>
                <a:t> | x &gt; 0 }</a:t>
              </a:r>
            </a:p>
          </p:txBody>
        </p:sp>
      </p:grpSp>
    </p:spTree>
    <p:extLst>
      <p:ext uri="{BB962C8B-B14F-4D97-AF65-F5344CB8AC3E}">
        <p14:creationId xmlns:p14="http://schemas.microsoft.com/office/powerpoint/2010/main" val="594169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Related work</a:t>
            </a:r>
            <a:endParaRPr lang="en-US" dirty="0"/>
          </a:p>
        </p:txBody>
      </p:sp>
      <p:sp>
        <p:nvSpPr>
          <p:cNvPr id="3" name="Content Placeholder 2"/>
          <p:cNvSpPr>
            <a:spLocks noGrp="1"/>
          </p:cNvSpPr>
          <p:nvPr>
            <p:ph idx="1"/>
          </p:nvPr>
        </p:nvSpPr>
        <p:spPr/>
        <p:txBody>
          <a:bodyPr/>
          <a:lstStyle/>
          <a:p>
            <a:pPr marL="0" indent="0">
              <a:buNone/>
            </a:pPr>
            <a:r>
              <a:rPr lang="en-US" b="1" dirty="0"/>
              <a:t>Hoare type theory (HTT) </a:t>
            </a:r>
            <a:r>
              <a:rPr lang="en-US" sz="2800" dirty="0"/>
              <a:t>[</a:t>
            </a:r>
            <a:r>
              <a:rPr lang="en-US" sz="2800" dirty="0" err="1"/>
              <a:t>Nanevski</a:t>
            </a:r>
            <a:r>
              <a:rPr lang="en-US" sz="2800" dirty="0"/>
              <a:t> et al., ICFP’06]</a:t>
            </a:r>
            <a:br>
              <a:rPr lang="en-US" sz="2800" dirty="0"/>
            </a:br>
            <a:r>
              <a:rPr lang="en-US" dirty="0"/>
              <a:t> </a:t>
            </a:r>
            <a:r>
              <a:rPr lang="en-US" dirty="0" smtClean="0"/>
              <a:t>proposes </a:t>
            </a:r>
            <a:r>
              <a:rPr lang="en-US" dirty="0"/>
              <a:t>Hoare types to verify stateful programs</a:t>
            </a:r>
          </a:p>
          <a:p>
            <a:pPr marL="457200" lvl="1" indent="0">
              <a:buNone/>
            </a:pPr>
            <a:endParaRPr lang="en-US" sz="1000" dirty="0"/>
          </a:p>
          <a:p>
            <a:pPr>
              <a:buFont typeface="Arial" charset="0"/>
              <a:buChar char="•"/>
            </a:pPr>
            <a:r>
              <a:rPr lang="en-US" dirty="0" smtClean="0"/>
              <a:t>Purpose </a:t>
            </a:r>
            <a:r>
              <a:rPr lang="en-US" dirty="0"/>
              <a:t>of study</a:t>
            </a:r>
          </a:p>
          <a:p>
            <a:pPr lvl="1">
              <a:buFont typeface="Arial" charset="0"/>
              <a:buChar char="•"/>
            </a:pPr>
            <a:r>
              <a:rPr lang="en-US" b="1" dirty="0"/>
              <a:t>HTT: </a:t>
            </a:r>
            <a:r>
              <a:rPr lang="en-US" dirty="0"/>
              <a:t>static verification</a:t>
            </a:r>
          </a:p>
          <a:p>
            <a:pPr lvl="1">
              <a:buFont typeface="Arial" charset="0"/>
              <a:buChar char="•"/>
            </a:pPr>
            <a:r>
              <a:rPr lang="en-US" b="1" dirty="0"/>
              <a:t>Our work: </a:t>
            </a:r>
            <a:r>
              <a:rPr lang="en-US" dirty="0"/>
              <a:t>hybrid verification</a:t>
            </a:r>
          </a:p>
          <a:p>
            <a:pPr>
              <a:buFont typeface="Arial" charset="0"/>
              <a:buChar char="•"/>
            </a:pPr>
            <a:r>
              <a:rPr lang="en-US" dirty="0"/>
              <a:t>Specification language</a:t>
            </a:r>
          </a:p>
          <a:p>
            <a:pPr lvl="1">
              <a:buFont typeface="Arial" charset="0"/>
              <a:buChar char="•"/>
            </a:pPr>
            <a:r>
              <a:rPr lang="en-US" b="1" dirty="0"/>
              <a:t>HTT: </a:t>
            </a:r>
            <a:r>
              <a:rPr lang="en-US" dirty="0"/>
              <a:t>first-order logic with heap variables</a:t>
            </a:r>
          </a:p>
          <a:p>
            <a:pPr lvl="1">
              <a:buFont typeface="Arial" charset="0"/>
              <a:buChar char="•"/>
            </a:pPr>
            <a:r>
              <a:rPr lang="en-US" b="1" dirty="0"/>
              <a:t>Our work: </a:t>
            </a:r>
            <a:r>
              <a:rPr lang="en-US" dirty="0"/>
              <a:t>programming </a:t>
            </a:r>
            <a:r>
              <a:rPr lang="en-US" dirty="0" smtClean="0"/>
              <a:t>language</a:t>
            </a:r>
          </a:p>
          <a:p>
            <a:endParaRPr lang="en-US" dirty="0"/>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30</a:t>
            </a:fld>
            <a:endParaRPr kumimoji="1" lang="ja-JP" altLang="en-US"/>
          </a:p>
        </p:txBody>
      </p:sp>
    </p:spTree>
    <p:extLst>
      <p:ext uri="{BB962C8B-B14F-4D97-AF65-F5344CB8AC3E}">
        <p14:creationId xmlns:p14="http://schemas.microsoft.com/office/powerpoint/2010/main" val="14447435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pPr marL="0" indent="0">
              <a:buNone/>
            </a:pPr>
            <a:r>
              <a:rPr lang="en-US" dirty="0"/>
              <a:t>Manifest contract calculus with mutable states</a:t>
            </a:r>
          </a:p>
          <a:p>
            <a:r>
              <a:rPr lang="en-US" dirty="0"/>
              <a:t>Hoare type for state-dependent contracts</a:t>
            </a:r>
          </a:p>
          <a:p>
            <a:pPr lvl="1"/>
            <a:r>
              <a:rPr lang="en-US" dirty="0"/>
              <a:t>Type system tracks what state-depend. contracts may be invalidated</a:t>
            </a:r>
          </a:p>
          <a:p>
            <a:r>
              <a:rPr lang="en-US" dirty="0"/>
              <a:t>Assertion</a:t>
            </a:r>
          </a:p>
          <a:p>
            <a:pPr lvl="1"/>
            <a:r>
              <a:rPr lang="en-US" dirty="0"/>
              <a:t>Check state-dependent contracts dynamically</a:t>
            </a:r>
          </a:p>
          <a:p>
            <a:r>
              <a:rPr lang="en-US" dirty="0"/>
              <a:t>Effect system</a:t>
            </a:r>
          </a:p>
          <a:p>
            <a:pPr lvl="1"/>
            <a:r>
              <a:rPr lang="en-US" dirty="0"/>
              <a:t>Control effects in contracts</a:t>
            </a:r>
          </a:p>
          <a:p>
            <a:endParaRPr lang="en-US" dirty="0"/>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31</a:t>
            </a:fld>
            <a:endParaRPr kumimoji="1" lang="ja-JP" altLang="en-US"/>
          </a:p>
        </p:txBody>
      </p:sp>
    </p:spTree>
    <p:extLst>
      <p:ext uri="{BB962C8B-B14F-4D97-AF65-F5344CB8AC3E}">
        <p14:creationId xmlns:p14="http://schemas.microsoft.com/office/powerpoint/2010/main" val="206719877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work</a:t>
            </a:r>
            <a:endParaRPr lang="en-US" dirty="0"/>
          </a:p>
        </p:txBody>
      </p:sp>
      <p:sp>
        <p:nvSpPr>
          <p:cNvPr id="3" name="Content Placeholder 2"/>
          <p:cNvSpPr>
            <a:spLocks noGrp="1"/>
          </p:cNvSpPr>
          <p:nvPr>
            <p:ph idx="1"/>
          </p:nvPr>
        </p:nvSpPr>
        <p:spPr>
          <a:xfrm>
            <a:off x="1748127" y="1353178"/>
            <a:ext cx="8827113" cy="4868328"/>
          </a:xfrm>
        </p:spPr>
        <p:txBody>
          <a:bodyPr>
            <a:normAutofit/>
          </a:bodyPr>
          <a:lstStyle/>
          <a:p>
            <a:pPr marL="0" indent="0">
              <a:buNone/>
            </a:pPr>
            <a:r>
              <a:rPr lang="en-US" b="1" i="1" dirty="0" smtClean="0"/>
              <a:t>Goal</a:t>
            </a:r>
            <a:r>
              <a:rPr lang="en-US" dirty="0" smtClean="0"/>
              <a:t>: </a:t>
            </a:r>
            <a:r>
              <a:rPr lang="en-US" dirty="0"/>
              <a:t>Hybrid verification for </a:t>
            </a:r>
            <a:r>
              <a:rPr lang="en-US" dirty="0" smtClean="0"/>
              <a:t>stateful programs</a:t>
            </a:r>
          </a:p>
          <a:p>
            <a:pPr marL="0" indent="0">
              <a:buNone/>
            </a:pPr>
            <a:endParaRPr lang="en-US" dirty="0" smtClean="0"/>
          </a:p>
          <a:p>
            <a:pPr marL="0" indent="0">
              <a:buNone/>
            </a:pPr>
            <a:endParaRPr lang="en-US" dirty="0"/>
          </a:p>
          <a:p>
            <a:pPr marL="0" indent="0">
              <a:buNone/>
            </a:pPr>
            <a:r>
              <a:rPr lang="en-US" b="1" i="1" dirty="0" smtClean="0"/>
              <a:t>Approach</a:t>
            </a:r>
            <a:r>
              <a:rPr lang="en-US" dirty="0" smtClean="0"/>
              <a:t>: </a:t>
            </a:r>
            <a:r>
              <a:rPr lang="en-US" sz="2800" b="1" dirty="0"/>
              <a:t>Manifest contract calculus</a:t>
            </a:r>
            <a:r>
              <a:rPr lang="en-US" sz="2800" dirty="0"/>
              <a:t> </a:t>
            </a:r>
            <a:br>
              <a:rPr lang="en-US" sz="2800" dirty="0"/>
            </a:br>
            <a:r>
              <a:rPr lang="en-US" sz="2800" dirty="0"/>
              <a:t>				 </a:t>
            </a:r>
            <a:r>
              <a:rPr lang="en-US" sz="2000" dirty="0"/>
              <a:t>[F, POPL’06, G+, ESOP’10]</a:t>
            </a:r>
            <a:r>
              <a:rPr lang="en-US" sz="2800" dirty="0"/>
              <a:t> with </a:t>
            </a:r>
            <a:r>
              <a:rPr lang="en-US" sz="2800" b="1" dirty="0"/>
              <a:t>mutable states</a:t>
            </a:r>
          </a:p>
          <a:p>
            <a:pPr lvl="1"/>
            <a:r>
              <a:rPr lang="en-US" sz="2600" dirty="0"/>
              <a:t>Extend type language with </a:t>
            </a:r>
            <a:r>
              <a:rPr lang="en-US" sz="2600" b="1" dirty="0"/>
              <a:t>Hoare types </a:t>
            </a:r>
            <a:r>
              <a:rPr lang="en-US" sz="2000" dirty="0"/>
              <a:t>[N+, ICFP’06]</a:t>
            </a:r>
            <a:r>
              <a:rPr lang="en-US" sz="2600" b="1" dirty="0"/>
              <a:t> </a:t>
            </a:r>
            <a:r>
              <a:rPr lang="en-US" sz="2600" dirty="0"/>
              <a:t>for state-depend. contracts</a:t>
            </a:r>
          </a:p>
          <a:p>
            <a:pPr lvl="1"/>
            <a:r>
              <a:rPr lang="en-US" sz="2600" dirty="0"/>
              <a:t>Distinguish state-depend./state-</a:t>
            </a:r>
            <a:r>
              <a:rPr lang="en-US" sz="2600" dirty="0" err="1"/>
              <a:t>independ</a:t>
            </a:r>
            <a:r>
              <a:rPr lang="en-US" sz="2600" dirty="0"/>
              <a:t>. contracts by effect system</a:t>
            </a:r>
          </a:p>
          <a:p>
            <a:endParaRPr lang="en-US" dirty="0"/>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32</a:t>
            </a:fld>
            <a:endParaRPr kumimoji="1" lang="ja-JP" altLang="en-US"/>
          </a:p>
        </p:txBody>
      </p:sp>
      <p:grpSp>
        <p:nvGrpSpPr>
          <p:cNvPr id="9" name="Group 8"/>
          <p:cNvGrpSpPr/>
          <p:nvPr/>
        </p:nvGrpSpPr>
        <p:grpSpPr>
          <a:xfrm>
            <a:off x="5751449" y="2001084"/>
            <a:ext cx="4853610" cy="1488189"/>
            <a:chOff x="5828477" y="2173356"/>
            <a:chExt cx="3273076" cy="1488189"/>
          </a:xfrm>
        </p:grpSpPr>
        <p:sp>
          <p:nvSpPr>
            <p:cNvPr id="7" name="Oval Callout 6"/>
            <p:cNvSpPr/>
            <p:nvPr/>
          </p:nvSpPr>
          <p:spPr>
            <a:xfrm>
              <a:off x="5828477" y="2173356"/>
              <a:ext cx="3273076" cy="993914"/>
            </a:xfrm>
            <a:prstGeom prst="wedgeEllipseCallout">
              <a:avLst>
                <a:gd name="adj1" fmla="val -21571"/>
                <a:gd name="adj2" fmla="val 71340"/>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8" name="Rectangle 7"/>
            <p:cNvSpPr/>
            <p:nvPr/>
          </p:nvSpPr>
          <p:spPr>
            <a:xfrm>
              <a:off x="6105121" y="2338106"/>
              <a:ext cx="2744099" cy="1323439"/>
            </a:xfrm>
            <a:prstGeom prst="rect">
              <a:avLst/>
            </a:prstGeom>
          </p:spPr>
          <p:txBody>
            <a:bodyPr wrap="square">
              <a:spAutoFit/>
            </a:bodyPr>
            <a:lstStyle/>
            <a:p>
              <a:pPr algn="ctr"/>
              <a:r>
                <a:rPr lang="en-US" sz="2000" dirty="0">
                  <a:latin typeface="Chalkboard" charset="0"/>
                  <a:ea typeface="Chalkboard" charset="0"/>
                  <a:cs typeface="Chalkboard" charset="0"/>
                </a:rPr>
                <a:t>Theoretical foundation of hybrid contract </a:t>
              </a:r>
              <a:r>
                <a:rPr lang="en-US" sz="2000" dirty="0" err="1">
                  <a:latin typeface="Chalkboard" charset="0"/>
                  <a:ea typeface="Chalkboard" charset="0"/>
                  <a:cs typeface="Chalkboard" charset="0"/>
                </a:rPr>
                <a:t>cheking</a:t>
              </a:r>
              <a:r>
                <a:rPr lang="en-US" sz="2000" dirty="0">
                  <a:latin typeface="Chalkboard" charset="0"/>
                  <a:ea typeface="Chalkboard" charset="0"/>
                  <a:cs typeface="Chalkboard" charset="0"/>
                </a:rPr>
                <a:t/>
              </a:r>
              <a:br>
                <a:rPr lang="en-US" sz="2000" dirty="0">
                  <a:latin typeface="Chalkboard" charset="0"/>
                  <a:ea typeface="Chalkboard" charset="0"/>
                  <a:cs typeface="Chalkboard" charset="0"/>
                </a:rPr>
              </a:br>
              <a:r>
                <a:rPr lang="en-US" sz="2000" dirty="0">
                  <a:latin typeface="Chalkboard" charset="0"/>
                  <a:ea typeface="Chalkboard" charset="0"/>
                  <a:cs typeface="Chalkboard" charset="0"/>
                </a:rPr>
                <a:t>Lambda </a:t>
              </a:r>
              <a:r>
                <a:rPr lang="en-US" sz="2000" dirty="0">
                  <a:latin typeface="Chalkboard" charset="0"/>
                  <a:ea typeface="Chalkboard" charset="0"/>
                  <a:cs typeface="Chalkboard" charset="0"/>
                </a:rPr>
                <a:t>calculus </a:t>
              </a:r>
              <a:r>
                <a:rPr lang="en-US" sz="2000" dirty="0">
                  <a:latin typeface="Chalkboard" charset="0"/>
                  <a:ea typeface="Chalkboard" charset="0"/>
                  <a:cs typeface="Chalkboard" charset="0"/>
                </a:rPr>
                <a:t>where contracts </a:t>
              </a:r>
              <a:br>
                <a:rPr lang="en-US" sz="2000" dirty="0">
                  <a:latin typeface="Chalkboard" charset="0"/>
                  <a:ea typeface="Chalkboard" charset="0"/>
                  <a:cs typeface="Chalkboard" charset="0"/>
                </a:rPr>
              </a:br>
              <a:r>
                <a:rPr lang="en-US" sz="2000" dirty="0">
                  <a:latin typeface="Chalkboard" charset="0"/>
                  <a:ea typeface="Chalkboard" charset="0"/>
                  <a:cs typeface="Chalkboard" charset="0"/>
                </a:rPr>
                <a:t>are embedded into static types</a:t>
              </a:r>
              <a:endParaRPr lang="en-US" sz="2000" dirty="0">
                <a:latin typeface="Chalkboard" charset="0"/>
                <a:ea typeface="Chalkboard" charset="0"/>
                <a:cs typeface="Chalkboard" charset="0"/>
              </a:endParaRPr>
            </a:p>
          </p:txBody>
        </p:sp>
      </p:grpSp>
      <p:grpSp>
        <p:nvGrpSpPr>
          <p:cNvPr id="10" name="Group 9"/>
          <p:cNvGrpSpPr/>
          <p:nvPr/>
        </p:nvGrpSpPr>
        <p:grpSpPr>
          <a:xfrm>
            <a:off x="5814390" y="186258"/>
            <a:ext cx="4853610" cy="993914"/>
            <a:chOff x="5828477" y="2173356"/>
            <a:chExt cx="3273076" cy="993914"/>
          </a:xfrm>
        </p:grpSpPr>
        <p:sp>
          <p:nvSpPr>
            <p:cNvPr id="11" name="Oval Callout 10"/>
            <p:cNvSpPr/>
            <p:nvPr/>
          </p:nvSpPr>
          <p:spPr>
            <a:xfrm>
              <a:off x="5828477" y="2173356"/>
              <a:ext cx="3273076" cy="993914"/>
            </a:xfrm>
            <a:prstGeom prst="wedgeEllipseCallout">
              <a:avLst>
                <a:gd name="adj1" fmla="val -21571"/>
                <a:gd name="adj2" fmla="val 71340"/>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12" name="Rectangle 11"/>
            <p:cNvSpPr/>
            <p:nvPr/>
          </p:nvSpPr>
          <p:spPr>
            <a:xfrm>
              <a:off x="6009316" y="2254814"/>
              <a:ext cx="2907916" cy="830997"/>
            </a:xfrm>
            <a:prstGeom prst="rect">
              <a:avLst/>
            </a:prstGeom>
          </p:spPr>
          <p:txBody>
            <a:bodyPr wrap="square">
              <a:spAutoFit/>
            </a:bodyPr>
            <a:lstStyle/>
            <a:p>
              <a:pPr algn="ctr"/>
              <a:r>
                <a:rPr lang="en-US" sz="2400">
                  <a:latin typeface="Chalkboard" charset="0"/>
                  <a:ea typeface="Chalkboard" charset="0"/>
                  <a:cs typeface="Chalkboard" charset="0"/>
                </a:rPr>
                <a:t>Programs with </a:t>
              </a:r>
              <a:br>
                <a:rPr lang="en-US" sz="2400">
                  <a:latin typeface="Chalkboard" charset="0"/>
                  <a:ea typeface="Chalkboard" charset="0"/>
                  <a:cs typeface="Chalkboard" charset="0"/>
                </a:rPr>
              </a:br>
              <a:r>
                <a:rPr lang="en-US" sz="2400">
                  <a:latin typeface="Chalkboard" charset="0"/>
                  <a:ea typeface="Chalkboard" charset="0"/>
                  <a:cs typeface="Chalkboard" charset="0"/>
                </a:rPr>
                <a:t>imperative </a:t>
              </a:r>
              <a:r>
                <a:rPr lang="en-US" sz="2400" dirty="0">
                  <a:latin typeface="Chalkboard" charset="0"/>
                  <a:ea typeface="Chalkboard" charset="0"/>
                  <a:cs typeface="Chalkboard" charset="0"/>
                </a:rPr>
                <a:t>features</a:t>
              </a:r>
              <a:endParaRPr lang="en-US" sz="2400" dirty="0">
                <a:latin typeface="Chalkboard" charset="0"/>
                <a:ea typeface="Chalkboard" charset="0"/>
                <a:cs typeface="Chalkboard" charset="0"/>
              </a:endParaRPr>
            </a:p>
          </p:txBody>
        </p:sp>
      </p:grpSp>
    </p:spTree>
    <p:extLst>
      <p:ext uri="{BB962C8B-B14F-4D97-AF65-F5344CB8AC3E}">
        <p14:creationId xmlns:p14="http://schemas.microsoft.com/office/powerpoint/2010/main" val="12032784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Contract verification</a:t>
            </a:r>
            <a:endParaRPr lang="en-US" dirty="0"/>
          </a:p>
        </p:txBody>
      </p:sp>
      <p:sp>
        <p:nvSpPr>
          <p:cNvPr id="3" name="Content Placeholder 2"/>
          <p:cNvSpPr>
            <a:spLocks noGrp="1"/>
          </p:cNvSpPr>
          <p:nvPr>
            <p:ph idx="1"/>
          </p:nvPr>
        </p:nvSpPr>
        <p:spPr/>
        <p:txBody>
          <a:bodyPr>
            <a:normAutofit/>
          </a:bodyPr>
          <a:lstStyle/>
          <a:p>
            <a:r>
              <a:rPr lang="en-US" altLang="ja-JP" b="1" dirty="0" smtClean="0">
                <a:solidFill>
                  <a:schemeClr val="accent1">
                    <a:lumMod val="75000"/>
                  </a:schemeClr>
                </a:solidFill>
              </a:rPr>
              <a:t>Static verification</a:t>
            </a:r>
          </a:p>
          <a:p>
            <a:pPr lvl="1"/>
            <a:r>
              <a:rPr lang="en-US" altLang="ja-JP" dirty="0" smtClean="0"/>
              <a:t>All the contract errors are detected statically</a:t>
            </a:r>
            <a:endParaRPr lang="en-US" altLang="ja-JP" dirty="0"/>
          </a:p>
          <a:p>
            <a:r>
              <a:rPr lang="en-US" altLang="ja-JP" b="1" dirty="0">
                <a:solidFill>
                  <a:schemeClr val="accent2">
                    <a:lumMod val="75000"/>
                  </a:schemeClr>
                </a:solidFill>
              </a:rPr>
              <a:t>Dynamic </a:t>
            </a:r>
            <a:r>
              <a:rPr lang="en-US" altLang="ja-JP" b="1" dirty="0" smtClean="0">
                <a:solidFill>
                  <a:schemeClr val="accent2">
                    <a:lumMod val="75000"/>
                  </a:schemeClr>
                </a:solidFill>
              </a:rPr>
              <a:t>verification</a:t>
            </a:r>
          </a:p>
          <a:p>
            <a:pPr lvl="1"/>
            <a:r>
              <a:rPr lang="en-US" altLang="ja-JP" dirty="0" smtClean="0"/>
              <a:t>Contracts are checked at run time</a:t>
            </a:r>
          </a:p>
          <a:p>
            <a:r>
              <a:rPr lang="en-US" altLang="ja-JP" b="1" dirty="0" smtClean="0">
                <a:solidFill>
                  <a:schemeClr val="accent4">
                    <a:lumMod val="75000"/>
                  </a:schemeClr>
                </a:solidFill>
              </a:rPr>
              <a:t>Hybrid verification</a:t>
            </a:r>
          </a:p>
        </p:txBody>
      </p:sp>
      <p:sp>
        <p:nvSpPr>
          <p:cNvPr id="10" name="Rounded Rectangle 9"/>
          <p:cNvSpPr/>
          <p:nvPr/>
        </p:nvSpPr>
        <p:spPr>
          <a:xfrm>
            <a:off x="1938624" y="4887480"/>
            <a:ext cx="8287869" cy="1334031"/>
          </a:xfrm>
          <a:prstGeom prst="roundRect">
            <a:avLst/>
          </a:prstGeom>
          <a:no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42875" lvl="1" algn="ctr">
              <a:tabLst>
                <a:tab pos="660400" algn="l"/>
              </a:tabLst>
            </a:pPr>
            <a:r>
              <a:rPr lang="en-US" sz="2800" dirty="0">
                <a:solidFill>
                  <a:schemeClr val="tx1"/>
                </a:solidFill>
                <a:latin typeface="Chalkboard"/>
                <a:cs typeface="Chalkboard"/>
              </a:rPr>
              <a:t>This work: extension of </a:t>
            </a:r>
            <a:r>
              <a:rPr lang="en-US" sz="2800" b="1" dirty="0">
                <a:solidFill>
                  <a:schemeClr val="accent4">
                    <a:lumMod val="75000"/>
                  </a:schemeClr>
                </a:solidFill>
                <a:latin typeface="Chalkboard"/>
                <a:cs typeface="Chalkboard"/>
              </a:rPr>
              <a:t>hybrid</a:t>
            </a:r>
            <a:r>
              <a:rPr lang="en-US" sz="2800" dirty="0">
                <a:solidFill>
                  <a:schemeClr val="tx1"/>
                </a:solidFill>
                <a:latin typeface="Chalkboard"/>
                <a:cs typeface="Chalkboard"/>
              </a:rPr>
              <a:t> </a:t>
            </a:r>
            <a:r>
              <a:rPr lang="en-US" sz="2800" dirty="0">
                <a:solidFill>
                  <a:schemeClr val="tx1"/>
                </a:solidFill>
                <a:latin typeface="Chalkboard"/>
                <a:cs typeface="Chalkboard"/>
              </a:rPr>
              <a:t>contract verification with </a:t>
            </a:r>
            <a:r>
              <a:rPr lang="en-US" sz="2800" dirty="0">
                <a:solidFill>
                  <a:schemeClr val="tx1"/>
                </a:solidFill>
                <a:latin typeface="Chalkboard"/>
                <a:cs typeface="Chalkboard"/>
              </a:rPr>
              <a:t>mutable </a:t>
            </a:r>
            <a:r>
              <a:rPr lang="en-US" sz="2800" dirty="0">
                <a:solidFill>
                  <a:schemeClr val="tx1"/>
                </a:solidFill>
                <a:latin typeface="Chalkboard"/>
                <a:cs typeface="Chalkboard"/>
              </a:rPr>
              <a:t>references</a:t>
            </a:r>
            <a:endParaRPr lang="en-US" sz="2800" dirty="0">
              <a:solidFill>
                <a:schemeClr val="tx1"/>
              </a:solidFill>
              <a:latin typeface="Chalkboard"/>
              <a:cs typeface="Chalkboard"/>
            </a:endParaRPr>
          </a:p>
        </p:txBody>
      </p:sp>
      <p:sp>
        <p:nvSpPr>
          <p:cNvPr id="14" name="Slide Number Placeholder 13"/>
          <p:cNvSpPr>
            <a:spLocks noGrp="1"/>
          </p:cNvSpPr>
          <p:nvPr>
            <p:ph type="sldNum" sz="quarter" idx="12"/>
          </p:nvPr>
        </p:nvSpPr>
        <p:spPr/>
        <p:txBody>
          <a:bodyPr/>
          <a:lstStyle/>
          <a:p>
            <a:fld id="{09349E47-A5BC-7F4E-83AA-C534E58E3742}" type="slidenum">
              <a:rPr kumimoji="1" lang="ja-JP" altLang="en-US" smtClean="0"/>
              <a:t>33</a:t>
            </a:fld>
            <a:endParaRPr kumimoji="1" lang="ja-JP" altLang="en-US"/>
          </a:p>
        </p:txBody>
      </p:sp>
      <p:sp>
        <p:nvSpPr>
          <p:cNvPr id="15" name="Date Placeholder 14"/>
          <p:cNvSpPr>
            <a:spLocks noGrp="1"/>
          </p:cNvSpPr>
          <p:nvPr>
            <p:ph type="dt" sz="half" idx="10"/>
          </p:nvPr>
        </p:nvSpPr>
        <p:spPr/>
        <p:txBody>
          <a:bodyPr/>
          <a:lstStyle/>
          <a:p>
            <a:fld id="{D81ADE73-6E84-9D41-8556-5124AD285B6A}" type="datetime1">
              <a:rPr kumimoji="1" lang="en-US" altLang="ja-JP" smtClean="0"/>
              <a:t>1/17/17</a:t>
            </a:fld>
            <a:endParaRPr kumimoji="1" lang="ja-JP" altLang="en-US"/>
          </a:p>
        </p:txBody>
      </p:sp>
      <p:sp>
        <p:nvSpPr>
          <p:cNvPr id="16" name="Footer Placeholder 15"/>
          <p:cNvSpPr>
            <a:spLocks noGrp="1"/>
          </p:cNvSpPr>
          <p:nvPr>
            <p:ph type="ftr" sz="quarter" idx="11"/>
          </p:nvPr>
        </p:nvSpPr>
        <p:spPr/>
        <p:txBody>
          <a:bodyPr/>
          <a:lstStyle/>
          <a:p>
            <a:r>
              <a:rPr kumimoji="1" lang="en-US" altLang="ja-JP" smtClean="0"/>
              <a:t>POPL'17</a:t>
            </a:r>
            <a:endParaRPr kumimoji="1" lang="ja-JP" altLang="en-US"/>
          </a:p>
        </p:txBody>
      </p:sp>
    </p:spTree>
    <p:extLst>
      <p:ext uri="{BB962C8B-B14F-4D97-AF65-F5344CB8AC3E}">
        <p14:creationId xmlns:p14="http://schemas.microsoft.com/office/powerpoint/2010/main" val="3853175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Hybrid contract verification</a:t>
            </a:r>
            <a:endParaRPr lang="en-US" dirty="0"/>
          </a:p>
        </p:txBody>
      </p:sp>
      <p:sp>
        <p:nvSpPr>
          <p:cNvPr id="3" name="Content Placeholder 2"/>
          <p:cNvSpPr>
            <a:spLocks noGrp="1"/>
          </p:cNvSpPr>
          <p:nvPr>
            <p:ph idx="1"/>
          </p:nvPr>
        </p:nvSpPr>
        <p:spPr>
          <a:xfrm>
            <a:off x="1550908" y="1353178"/>
            <a:ext cx="9063313" cy="4868328"/>
          </a:xfrm>
        </p:spPr>
        <p:txBody>
          <a:bodyPr>
            <a:normAutofit/>
          </a:bodyPr>
          <a:lstStyle/>
          <a:p>
            <a:r>
              <a:rPr lang="en-US" altLang="ja-JP" dirty="0" smtClean="0"/>
              <a:t>Integration of static </a:t>
            </a:r>
            <a:r>
              <a:rPr lang="en-US" altLang="ja-JP" dirty="0"/>
              <a:t>and dynamic verification</a:t>
            </a:r>
          </a:p>
          <a:p>
            <a:pPr lvl="1"/>
            <a:r>
              <a:rPr lang="en-US" altLang="ja-JP" dirty="0"/>
              <a:t>Contracts are checked as statically as possible</a:t>
            </a:r>
          </a:p>
          <a:p>
            <a:pPr lvl="1"/>
            <a:r>
              <a:rPr lang="en-US" altLang="ja-JP" dirty="0"/>
              <a:t>Statically unsolvable ones are checked dynamically</a:t>
            </a:r>
          </a:p>
          <a:p>
            <a:r>
              <a:rPr lang="en-US" dirty="0" smtClean="0"/>
              <a:t>Seamless, flexible, and reasonable interaction between reliable </a:t>
            </a:r>
            <a:r>
              <a:rPr lang="en-US" dirty="0"/>
              <a:t>and unreliable </a:t>
            </a:r>
            <a:r>
              <a:rPr lang="en-US" dirty="0" smtClean="0"/>
              <a:t>code</a:t>
            </a:r>
          </a:p>
          <a:p>
            <a:pPr lvl="1"/>
            <a:r>
              <a:rPr lang="en-US" dirty="0" smtClean="0"/>
              <a:t>E.g., </a:t>
            </a:r>
            <a:r>
              <a:rPr lang="en-US" dirty="0"/>
              <a:t>it is possible to</a:t>
            </a:r>
          </a:p>
          <a:p>
            <a:pPr marL="1314450" lvl="2" indent="-514350">
              <a:buFont typeface="+mj-lt"/>
              <a:buAutoNum type="arabicParenR"/>
            </a:pPr>
            <a:r>
              <a:rPr lang="en-US" dirty="0"/>
              <a:t>statically verify critical parts satisfy contracts</a:t>
            </a:r>
          </a:p>
          <a:p>
            <a:pPr marL="1314450" lvl="2" indent="-514350">
              <a:buFont typeface="+mj-lt"/>
              <a:buAutoNum type="arabicParenR"/>
            </a:pPr>
            <a:r>
              <a:rPr lang="en-US" dirty="0"/>
              <a:t>dynamically verify </a:t>
            </a:r>
            <a:r>
              <a:rPr lang="en-US" dirty="0" smtClean="0"/>
              <a:t>entry </a:t>
            </a:r>
            <a:r>
              <a:rPr lang="en-US" dirty="0"/>
              <a:t>points to the critical parts satisfy the contracts</a:t>
            </a:r>
          </a:p>
          <a:p>
            <a:endParaRPr lang="en-US" dirty="0"/>
          </a:p>
        </p:txBody>
      </p:sp>
      <p:sp>
        <p:nvSpPr>
          <p:cNvPr id="9" name="Slide Number Placeholder 8"/>
          <p:cNvSpPr>
            <a:spLocks noGrp="1"/>
          </p:cNvSpPr>
          <p:nvPr>
            <p:ph type="sldNum" sz="quarter" idx="12"/>
          </p:nvPr>
        </p:nvSpPr>
        <p:spPr/>
        <p:txBody>
          <a:bodyPr/>
          <a:lstStyle/>
          <a:p>
            <a:fld id="{09349E47-A5BC-7F4E-83AA-C534E58E3742}" type="slidenum">
              <a:rPr kumimoji="1" lang="ja-JP" altLang="en-US" smtClean="0"/>
              <a:t>34</a:t>
            </a:fld>
            <a:endParaRPr kumimoji="1" lang="ja-JP" altLang="en-US"/>
          </a:p>
        </p:txBody>
      </p:sp>
      <p:sp>
        <p:nvSpPr>
          <p:cNvPr id="10" name="Date Placeholder 9"/>
          <p:cNvSpPr>
            <a:spLocks noGrp="1"/>
          </p:cNvSpPr>
          <p:nvPr>
            <p:ph type="dt" sz="half" idx="10"/>
          </p:nvPr>
        </p:nvSpPr>
        <p:spPr/>
        <p:txBody>
          <a:bodyPr/>
          <a:lstStyle/>
          <a:p>
            <a:fld id="{AD49992E-74F7-734E-B3F3-D60B3CBDB23F}" type="datetime1">
              <a:rPr kumimoji="1" lang="en-US" altLang="ja-JP" smtClean="0"/>
              <a:t>1/17/17</a:t>
            </a:fld>
            <a:endParaRPr kumimoji="1" lang="ja-JP" altLang="en-US"/>
          </a:p>
        </p:txBody>
      </p:sp>
      <p:sp>
        <p:nvSpPr>
          <p:cNvPr id="11" name="Footer Placeholder 10"/>
          <p:cNvSpPr>
            <a:spLocks noGrp="1"/>
          </p:cNvSpPr>
          <p:nvPr>
            <p:ph type="ftr" sz="quarter" idx="11"/>
          </p:nvPr>
        </p:nvSpPr>
        <p:spPr/>
        <p:txBody>
          <a:bodyPr/>
          <a:lstStyle/>
          <a:p>
            <a:r>
              <a:rPr kumimoji="1" lang="en-US" altLang="ja-JP" smtClean="0"/>
              <a:t>POPL'17</a:t>
            </a:r>
            <a:endParaRPr kumimoji="1" lang="ja-JP" altLang="en-US"/>
          </a:p>
        </p:txBody>
      </p:sp>
    </p:spTree>
    <p:extLst>
      <p:ext uri="{BB962C8B-B14F-4D97-AF65-F5344CB8AC3E}">
        <p14:creationId xmlns:p14="http://schemas.microsoft.com/office/powerpoint/2010/main" val="10070690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748123" y="-191516"/>
            <a:ext cx="8668865" cy="1143000"/>
          </a:xfrm>
        </p:spPr>
        <p:txBody>
          <a:bodyPr>
            <a:normAutofit/>
          </a:bodyPr>
          <a:lstStyle/>
          <a:p>
            <a:r>
              <a:rPr lang="en-US" sz="4000" dirty="0"/>
              <a:t>Comparison by example</a:t>
            </a:r>
            <a:endParaRPr lang="en-US" sz="4000" dirty="0"/>
          </a:p>
        </p:txBody>
      </p:sp>
      <p:sp>
        <p:nvSpPr>
          <p:cNvPr id="6" name="Rounded Rectangle 5"/>
          <p:cNvSpPr/>
          <p:nvPr/>
        </p:nvSpPr>
        <p:spPr>
          <a:xfrm>
            <a:off x="1938624" y="2374531"/>
            <a:ext cx="8287869" cy="522957"/>
          </a:xfrm>
          <a:prstGeom prst="roundRect">
            <a:avLst/>
          </a:prstGeom>
          <a:no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42875" lvl="1" algn="ctr">
              <a:tabLst>
                <a:tab pos="660400" algn="l"/>
              </a:tabLst>
            </a:pPr>
            <a:r>
              <a:rPr lang="en-US" sz="2400" dirty="0">
                <a:solidFill>
                  <a:schemeClr val="tx1"/>
                </a:solidFill>
                <a:latin typeface="Chalkboard"/>
                <a:cs typeface="Chalkboard"/>
              </a:rPr>
              <a:t>reciprocal satisfies contract </a:t>
            </a:r>
            <a:r>
              <a:rPr lang="en-US" sz="2400" b="1" dirty="0" err="1">
                <a:solidFill>
                  <a:schemeClr val="tx1"/>
                </a:solidFill>
                <a:latin typeface="Chalkboard"/>
                <a:cs typeface="Chalkboard"/>
              </a:rPr>
              <a:t>Pos</a:t>
            </a:r>
            <a:r>
              <a:rPr lang="en-US" sz="2400" b="1" dirty="0">
                <a:solidFill>
                  <a:schemeClr val="tx1"/>
                </a:solidFill>
                <a:latin typeface="Chalkboard"/>
                <a:cs typeface="Chalkboard"/>
              </a:rPr>
              <a:t> </a:t>
            </a:r>
            <a:r>
              <a:rPr lang="en-US" altLang="ja-JP" sz="2400" b="1" dirty="0">
                <a:solidFill>
                  <a:schemeClr val="tx1"/>
                </a:solidFill>
                <a:latin typeface="Chalkboard"/>
                <a:cs typeface="Chalkboard"/>
              </a:rPr>
              <a:t>→ </a:t>
            </a:r>
            <a:r>
              <a:rPr lang="en-US" altLang="ja-JP" sz="2400" b="1" dirty="0" err="1">
                <a:solidFill>
                  <a:schemeClr val="tx1"/>
                </a:solidFill>
                <a:latin typeface="Chalkboard"/>
                <a:cs typeface="Chalkboard"/>
              </a:rPr>
              <a:t>Pos</a:t>
            </a:r>
            <a:r>
              <a:rPr lang="en-US" altLang="ja-JP" sz="2400" dirty="0">
                <a:solidFill>
                  <a:schemeClr val="tx1"/>
                </a:solidFill>
                <a:latin typeface="Chalkboard"/>
                <a:cs typeface="Chalkboard"/>
              </a:rPr>
              <a:t>?</a:t>
            </a:r>
            <a:endParaRPr lang="en-US" sz="2400" dirty="0">
              <a:solidFill>
                <a:schemeClr val="tx1"/>
              </a:solidFill>
              <a:latin typeface="Chalkboard"/>
              <a:cs typeface="Chalkboard"/>
            </a:endParaRPr>
          </a:p>
        </p:txBody>
      </p:sp>
      <p:sp>
        <p:nvSpPr>
          <p:cNvPr id="5" name="TextBox 4"/>
          <p:cNvSpPr txBox="1"/>
          <p:nvPr/>
        </p:nvSpPr>
        <p:spPr>
          <a:xfrm>
            <a:off x="2133047" y="2067185"/>
            <a:ext cx="2923048" cy="461665"/>
          </a:xfrm>
          <a:prstGeom prst="rect">
            <a:avLst/>
          </a:prstGeom>
          <a:solidFill>
            <a:schemeClr val="bg1"/>
          </a:solidFill>
        </p:spPr>
        <p:txBody>
          <a:bodyPr wrap="square" rtlCol="0">
            <a:spAutoFit/>
          </a:bodyPr>
          <a:lstStyle/>
          <a:p>
            <a:pPr algn="ctr"/>
            <a:r>
              <a:rPr lang="en-US" sz="2400" dirty="0">
                <a:latin typeface="Chalkboard"/>
                <a:cs typeface="Chalkboard"/>
              </a:rPr>
              <a:t>Verification </a:t>
            </a:r>
            <a:r>
              <a:rPr lang="en-US" sz="2400" dirty="0">
                <a:latin typeface="Chalkboard"/>
                <a:cs typeface="Chalkboard"/>
              </a:rPr>
              <a:t>problem</a:t>
            </a:r>
            <a:endParaRPr lang="en-US" sz="2400" dirty="0">
              <a:latin typeface="Chalkboard"/>
              <a:cs typeface="Chalkboard"/>
            </a:endParaRPr>
          </a:p>
        </p:txBody>
      </p:sp>
      <p:sp>
        <p:nvSpPr>
          <p:cNvPr id="7" name="Rounded Rectangle 6"/>
          <p:cNvSpPr/>
          <p:nvPr/>
        </p:nvSpPr>
        <p:spPr>
          <a:xfrm>
            <a:off x="1938624" y="997429"/>
            <a:ext cx="8287869" cy="1013900"/>
          </a:xfrm>
          <a:prstGeom prst="roundRect">
            <a:avLst/>
          </a:prstGeom>
          <a:no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2400" dirty="0">
                <a:solidFill>
                  <a:schemeClr val="tx1"/>
                </a:solidFill>
                <a:latin typeface="Chalkboard"/>
                <a:cs typeface="Chalkboard"/>
              </a:rPr>
              <a:t>   </a:t>
            </a:r>
            <a:r>
              <a:rPr lang="en-US" sz="2400" b="1" dirty="0" err="1">
                <a:solidFill>
                  <a:schemeClr val="tx1"/>
                </a:solidFill>
                <a:latin typeface="Chalkboard"/>
                <a:cs typeface="Chalkboard"/>
              </a:rPr>
              <a:t>val</a:t>
            </a:r>
            <a:r>
              <a:rPr lang="en-US" sz="2400" b="1" dirty="0">
                <a:solidFill>
                  <a:schemeClr val="tx1"/>
                </a:solidFill>
                <a:latin typeface="Chalkboard"/>
                <a:cs typeface="Chalkboard"/>
              </a:rPr>
              <a:t> </a:t>
            </a:r>
            <a:r>
              <a:rPr lang="en-US" sz="2400" b="1" dirty="0">
                <a:solidFill>
                  <a:schemeClr val="tx1"/>
                </a:solidFill>
                <a:latin typeface="Chalkboard"/>
                <a:cs typeface="Chalkboard"/>
              </a:rPr>
              <a:t>div : </a:t>
            </a:r>
            <a:r>
              <a:rPr lang="en-US" sz="2400" b="1" dirty="0" err="1">
                <a:solidFill>
                  <a:schemeClr val="tx1"/>
                </a:solidFill>
                <a:latin typeface="Chalkboard"/>
                <a:cs typeface="Chalkboard"/>
              </a:rPr>
              <a:t>int</a:t>
            </a:r>
            <a:r>
              <a:rPr lang="en-US" sz="2400" b="1" dirty="0">
                <a:solidFill>
                  <a:schemeClr val="tx1"/>
                </a:solidFill>
                <a:latin typeface="Chalkboard"/>
                <a:cs typeface="Chalkboard"/>
              </a:rPr>
              <a:t> </a:t>
            </a:r>
            <a:r>
              <a:rPr lang="en-US" altLang="ja-JP" sz="2400" b="1" dirty="0">
                <a:solidFill>
                  <a:schemeClr val="tx1"/>
                </a:solidFill>
                <a:latin typeface="Chalkboard"/>
                <a:cs typeface="Chalkboard"/>
              </a:rPr>
              <a:t>→ </a:t>
            </a:r>
            <a:r>
              <a:rPr lang="en-US" sz="2400" b="1" dirty="0">
                <a:solidFill>
                  <a:schemeClr val="tx1"/>
                </a:solidFill>
                <a:latin typeface="Chalkboard"/>
                <a:cs typeface="Chalkboard"/>
              </a:rPr>
              <a:t>{ </a:t>
            </a:r>
            <a:r>
              <a:rPr lang="en-US" sz="2400" b="1" dirty="0" err="1">
                <a:solidFill>
                  <a:schemeClr val="tx1"/>
                </a:solidFill>
                <a:latin typeface="Chalkboard"/>
                <a:cs typeface="Chalkboard"/>
              </a:rPr>
              <a:t>x:int</a:t>
            </a:r>
            <a:r>
              <a:rPr lang="en-US" sz="2400" b="1" dirty="0">
                <a:solidFill>
                  <a:schemeClr val="tx1"/>
                </a:solidFill>
                <a:latin typeface="Chalkboard"/>
                <a:cs typeface="Chalkboard"/>
              </a:rPr>
              <a:t> | x </a:t>
            </a:r>
            <a:r>
              <a:rPr lang="en-US" altLang="ja-JP" sz="2400" b="1" dirty="0">
                <a:solidFill>
                  <a:schemeClr val="tx1"/>
                </a:solidFill>
                <a:latin typeface="Chalkboard"/>
                <a:cs typeface="Chalkboard"/>
              </a:rPr>
              <a:t>≠ 0 } → </a:t>
            </a:r>
            <a:r>
              <a:rPr lang="en-US" altLang="ja-JP" sz="2400" b="1" dirty="0" err="1">
                <a:solidFill>
                  <a:schemeClr val="tx1"/>
                </a:solidFill>
                <a:latin typeface="Chalkboard"/>
                <a:cs typeface="Chalkboard"/>
              </a:rPr>
              <a:t>int</a:t>
            </a:r>
            <a:endParaRPr lang="en-US" sz="2400" b="1" dirty="0">
              <a:solidFill>
                <a:schemeClr val="tx1"/>
              </a:solidFill>
              <a:latin typeface="Chalkboard"/>
              <a:cs typeface="Chalkboard"/>
            </a:endParaRPr>
          </a:p>
          <a:p>
            <a:r>
              <a:rPr lang="en-US" sz="2400" b="1" dirty="0">
                <a:solidFill>
                  <a:schemeClr val="tx1"/>
                </a:solidFill>
                <a:latin typeface="Chalkboard"/>
                <a:cs typeface="Chalkboard"/>
              </a:rPr>
              <a:t>   let </a:t>
            </a:r>
            <a:r>
              <a:rPr lang="en-US" sz="2400" b="1" dirty="0">
                <a:solidFill>
                  <a:schemeClr val="tx1"/>
                </a:solidFill>
                <a:latin typeface="Chalkboard"/>
                <a:cs typeface="Chalkboard"/>
              </a:rPr>
              <a:t>reciprocal x = div 1 x</a:t>
            </a:r>
          </a:p>
        </p:txBody>
      </p:sp>
      <p:sp>
        <p:nvSpPr>
          <p:cNvPr id="8" name="TextBox 7"/>
          <p:cNvSpPr txBox="1"/>
          <p:nvPr/>
        </p:nvSpPr>
        <p:spPr>
          <a:xfrm>
            <a:off x="2133047" y="689116"/>
            <a:ext cx="2528602" cy="461665"/>
          </a:xfrm>
          <a:prstGeom prst="rect">
            <a:avLst/>
          </a:prstGeom>
          <a:solidFill>
            <a:schemeClr val="bg1"/>
          </a:solidFill>
        </p:spPr>
        <p:txBody>
          <a:bodyPr wrap="square" rtlCol="0">
            <a:spAutoFit/>
          </a:bodyPr>
          <a:lstStyle/>
          <a:p>
            <a:pPr algn="ctr"/>
            <a:r>
              <a:rPr lang="en-US" sz="2400" dirty="0">
                <a:latin typeface="Chalkboard"/>
                <a:cs typeface="Chalkboard"/>
              </a:rPr>
              <a:t>Program example</a:t>
            </a:r>
            <a:endParaRPr lang="en-US" sz="2400" dirty="0">
              <a:latin typeface="Chalkboard"/>
              <a:cs typeface="Chalkboard"/>
            </a:endParaRPr>
          </a:p>
        </p:txBody>
      </p:sp>
      <p:sp>
        <p:nvSpPr>
          <p:cNvPr id="11" name="Slide Number Placeholder 10"/>
          <p:cNvSpPr>
            <a:spLocks noGrp="1"/>
          </p:cNvSpPr>
          <p:nvPr>
            <p:ph type="sldNum" sz="quarter" idx="12"/>
          </p:nvPr>
        </p:nvSpPr>
        <p:spPr/>
        <p:txBody>
          <a:bodyPr/>
          <a:lstStyle/>
          <a:p>
            <a:fld id="{09349E47-A5BC-7F4E-83AA-C534E58E3742}" type="slidenum">
              <a:rPr kumimoji="1" lang="ja-JP" altLang="en-US" smtClean="0"/>
              <a:t>35</a:t>
            </a:fld>
            <a:endParaRPr kumimoji="1" lang="ja-JP" altLang="en-US"/>
          </a:p>
        </p:txBody>
      </p:sp>
      <p:sp>
        <p:nvSpPr>
          <p:cNvPr id="3" name="Content Placeholder 2"/>
          <p:cNvSpPr>
            <a:spLocks noGrp="1"/>
          </p:cNvSpPr>
          <p:nvPr>
            <p:ph idx="1"/>
          </p:nvPr>
        </p:nvSpPr>
        <p:spPr>
          <a:xfrm>
            <a:off x="1532976" y="3007130"/>
            <a:ext cx="9135029" cy="3608840"/>
          </a:xfrm>
        </p:spPr>
        <p:txBody>
          <a:bodyPr>
            <a:noAutofit/>
          </a:bodyPr>
          <a:lstStyle/>
          <a:p>
            <a:pPr indent="-254000"/>
            <a:r>
              <a:rPr lang="en-US" sz="2000" b="1" i="1" dirty="0">
                <a:solidFill>
                  <a:schemeClr val="accent2">
                    <a:lumMod val="75000"/>
                  </a:schemeClr>
                </a:solidFill>
              </a:rPr>
              <a:t>Dynamic </a:t>
            </a:r>
            <a:r>
              <a:rPr lang="en-US" sz="2000" b="1" i="1" dirty="0" err="1">
                <a:solidFill>
                  <a:schemeClr val="accent2">
                    <a:lumMod val="75000"/>
                  </a:schemeClr>
                </a:solidFill>
              </a:rPr>
              <a:t>veri</a:t>
            </a:r>
            <a:r>
              <a:rPr lang="en-US" sz="2000" b="1" i="1" dirty="0">
                <a:solidFill>
                  <a:schemeClr val="accent2">
                    <a:lumMod val="75000"/>
                  </a:schemeClr>
                </a:solidFill>
              </a:rPr>
              <a:t>. </a:t>
            </a:r>
            <a:r>
              <a:rPr lang="en-US" sz="2000" dirty="0"/>
              <a:t>checks at run time that:</a:t>
            </a:r>
            <a:endParaRPr lang="en-US" sz="2000" dirty="0"/>
          </a:p>
          <a:p>
            <a:pPr lvl="1" indent="-254000"/>
            <a:r>
              <a:rPr lang="en-US" sz="2000" dirty="0"/>
              <a:t>A</a:t>
            </a:r>
            <a:r>
              <a:rPr lang="en-US" sz="2000" dirty="0"/>
              <a:t>rguments </a:t>
            </a:r>
            <a:r>
              <a:rPr lang="en-US" sz="2000" dirty="0"/>
              <a:t>to div and reciprocal </a:t>
            </a:r>
            <a:r>
              <a:rPr lang="en-US" sz="2000" dirty="0"/>
              <a:t>satisfy their predicates</a:t>
            </a:r>
            <a:endParaRPr lang="en-US" sz="2000" dirty="0"/>
          </a:p>
          <a:p>
            <a:pPr lvl="1" indent="-254000"/>
            <a:r>
              <a:rPr lang="en-US" sz="2000" dirty="0"/>
              <a:t>reciprocal returns positive integers</a:t>
            </a:r>
          </a:p>
          <a:p>
            <a:pPr indent="-254000"/>
            <a:r>
              <a:rPr lang="en-US" sz="2000" b="1" i="1" dirty="0">
                <a:solidFill>
                  <a:schemeClr val="accent1">
                    <a:lumMod val="75000"/>
                  </a:schemeClr>
                </a:solidFill>
              </a:rPr>
              <a:t>Static </a:t>
            </a:r>
            <a:r>
              <a:rPr lang="en-US" sz="2000" b="1" i="1" dirty="0" err="1">
                <a:solidFill>
                  <a:schemeClr val="accent1">
                    <a:lumMod val="75000"/>
                  </a:schemeClr>
                </a:solidFill>
              </a:rPr>
              <a:t>veri</a:t>
            </a:r>
            <a:r>
              <a:rPr lang="en-US" sz="2000" b="1" i="1" dirty="0">
                <a:solidFill>
                  <a:schemeClr val="accent1">
                    <a:lumMod val="75000"/>
                  </a:schemeClr>
                </a:solidFill>
              </a:rPr>
              <a:t>.</a:t>
            </a:r>
            <a:r>
              <a:rPr lang="en-US" sz="2000" b="1" i="1" dirty="0"/>
              <a:t> </a:t>
            </a:r>
            <a:r>
              <a:rPr lang="en-US" sz="2000" dirty="0"/>
              <a:t>guarantees no errors (if it is enough powerful)</a:t>
            </a:r>
          </a:p>
          <a:p>
            <a:pPr indent="-254000"/>
            <a:r>
              <a:rPr lang="en-US" sz="2000" b="1" i="1" dirty="0">
                <a:solidFill>
                  <a:schemeClr val="accent4">
                    <a:lumMod val="75000"/>
                  </a:schemeClr>
                </a:solidFill>
              </a:rPr>
              <a:t>Hybrid </a:t>
            </a:r>
            <a:r>
              <a:rPr lang="en-US" sz="2000" b="1" i="1" dirty="0" err="1">
                <a:solidFill>
                  <a:schemeClr val="accent4">
                    <a:lumMod val="75000"/>
                  </a:schemeClr>
                </a:solidFill>
              </a:rPr>
              <a:t>veri</a:t>
            </a:r>
            <a:r>
              <a:rPr lang="en-US" sz="2000" b="1" i="1" dirty="0">
                <a:solidFill>
                  <a:schemeClr val="accent4">
                    <a:lumMod val="75000"/>
                  </a:schemeClr>
                </a:solidFill>
              </a:rPr>
              <a:t>. </a:t>
            </a:r>
            <a:r>
              <a:rPr lang="en-US" sz="2000" i="1" dirty="0"/>
              <a:t>checks</a:t>
            </a:r>
            <a:r>
              <a:rPr lang="en-US" sz="2000" dirty="0"/>
              <a:t> at run time that:</a:t>
            </a:r>
          </a:p>
          <a:p>
            <a:pPr lvl="1"/>
            <a:r>
              <a:rPr lang="en-US" sz="2000" dirty="0"/>
              <a:t>A</a:t>
            </a:r>
            <a:r>
              <a:rPr lang="en-US" sz="2000" dirty="0"/>
              <a:t>rguments to reciprocal are positive</a:t>
            </a:r>
          </a:p>
          <a:p>
            <a:pPr lvl="1"/>
            <a:r>
              <a:rPr lang="en-US" sz="2000" dirty="0"/>
              <a:t>The second argument to div is nonzero </a:t>
            </a:r>
            <a:r>
              <a:rPr lang="en-US" sz="2000" b="1" i="1" dirty="0"/>
              <a:t>unless</a:t>
            </a:r>
            <a:r>
              <a:rPr lang="en-US" sz="2000" dirty="0"/>
              <a:t> it’s proven statically that positive numbers are nonzero</a:t>
            </a:r>
          </a:p>
          <a:p>
            <a:pPr lvl="1"/>
            <a:r>
              <a:rPr lang="en-US" sz="2000" dirty="0"/>
              <a:t>Return values of reciprocal is positive </a:t>
            </a:r>
            <a:r>
              <a:rPr lang="en-US" sz="2000" b="1" i="1" dirty="0"/>
              <a:t>unless</a:t>
            </a:r>
            <a:r>
              <a:rPr lang="en-US" sz="2000" dirty="0"/>
              <a:t> it’s proven statically that div by positive numbers returns positive one</a:t>
            </a:r>
            <a:endParaRPr lang="en-US" sz="2000" dirty="0"/>
          </a:p>
        </p:txBody>
      </p:sp>
      <p:sp>
        <p:nvSpPr>
          <p:cNvPr id="12" name="Date Placeholder 11"/>
          <p:cNvSpPr>
            <a:spLocks noGrp="1"/>
          </p:cNvSpPr>
          <p:nvPr>
            <p:ph type="dt" sz="half" idx="10"/>
          </p:nvPr>
        </p:nvSpPr>
        <p:spPr/>
        <p:txBody>
          <a:bodyPr/>
          <a:lstStyle/>
          <a:p>
            <a:fld id="{AE659538-CF80-544B-9D78-7D1E4AF9129B}" type="datetime1">
              <a:rPr kumimoji="1" lang="en-US" altLang="ja-JP" smtClean="0"/>
              <a:t>1/17/17</a:t>
            </a:fld>
            <a:endParaRPr kumimoji="1" lang="ja-JP" altLang="en-US"/>
          </a:p>
        </p:txBody>
      </p:sp>
      <p:sp>
        <p:nvSpPr>
          <p:cNvPr id="13" name="Footer Placeholder 12"/>
          <p:cNvSpPr>
            <a:spLocks noGrp="1"/>
          </p:cNvSpPr>
          <p:nvPr>
            <p:ph type="ftr" sz="quarter" idx="11"/>
          </p:nvPr>
        </p:nvSpPr>
        <p:spPr/>
        <p:txBody>
          <a:bodyPr/>
          <a:lstStyle/>
          <a:p>
            <a:r>
              <a:rPr kumimoji="1" lang="en-US" altLang="ja-JP" dirty="0" smtClean="0"/>
              <a:t>POPL'17</a:t>
            </a:r>
            <a:endParaRPr kumimoji="1" lang="ja-JP" altLang="en-US" dirty="0"/>
          </a:p>
        </p:txBody>
      </p:sp>
    </p:spTree>
    <p:extLst>
      <p:ext uri="{BB962C8B-B14F-4D97-AF65-F5344CB8AC3E}">
        <p14:creationId xmlns:p14="http://schemas.microsoft.com/office/powerpoint/2010/main" val="14914727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work</a:t>
            </a:r>
            <a:endParaRPr lang="en-US" dirty="0"/>
          </a:p>
        </p:txBody>
      </p:sp>
      <p:sp>
        <p:nvSpPr>
          <p:cNvPr id="3" name="Content Placeholder 2"/>
          <p:cNvSpPr>
            <a:spLocks noGrp="1"/>
          </p:cNvSpPr>
          <p:nvPr>
            <p:ph idx="1"/>
          </p:nvPr>
        </p:nvSpPr>
        <p:spPr>
          <a:xfrm>
            <a:off x="1515045" y="1353178"/>
            <a:ext cx="9170888" cy="4868328"/>
          </a:xfrm>
        </p:spPr>
        <p:txBody>
          <a:bodyPr>
            <a:normAutofit/>
          </a:bodyPr>
          <a:lstStyle/>
          <a:p>
            <a:r>
              <a:rPr lang="en-US" dirty="0" smtClean="0"/>
              <a:t>Goal: hybrid verification for stateful programs with </a:t>
            </a:r>
            <a:r>
              <a:rPr lang="en-US" b="1" i="1" dirty="0" smtClean="0"/>
              <a:t>state-dependent contracts</a:t>
            </a:r>
          </a:p>
          <a:p>
            <a:pPr lvl="1"/>
            <a:r>
              <a:rPr lang="en-US" dirty="0" smtClean="0"/>
              <a:t>Contracts which manipulate mutable states</a:t>
            </a:r>
          </a:p>
          <a:p>
            <a:r>
              <a:rPr lang="en-US" dirty="0" smtClean="0"/>
              <a:t>Approach: extend </a:t>
            </a:r>
            <a:r>
              <a:rPr lang="en-US" b="1" i="1" dirty="0" smtClean="0"/>
              <a:t>manifest contract calculus</a:t>
            </a:r>
            <a:r>
              <a:rPr lang="en-US" dirty="0" smtClean="0"/>
              <a:t> </a:t>
            </a:r>
            <a:r>
              <a:rPr lang="en-US" sz="2400" dirty="0"/>
              <a:t>[F, POPL’06; G+, ESOP’10</a:t>
            </a:r>
            <a:r>
              <a:rPr lang="is-IS" sz="2400" dirty="0"/>
              <a:t>]</a:t>
            </a:r>
            <a:r>
              <a:rPr lang="en-US" dirty="0" smtClean="0"/>
              <a:t> with </a:t>
            </a:r>
            <a:r>
              <a:rPr lang="en-US" b="1" i="1" dirty="0" smtClean="0"/>
              <a:t>mutable states</a:t>
            </a:r>
          </a:p>
          <a:p>
            <a:pPr lvl="1"/>
            <a:endParaRPr lang="en-US" dirty="0" smtClean="0"/>
          </a:p>
        </p:txBody>
      </p:sp>
      <p:sp>
        <p:nvSpPr>
          <p:cNvPr id="4" name="Oval Callout 3"/>
          <p:cNvSpPr/>
          <p:nvPr/>
        </p:nvSpPr>
        <p:spPr>
          <a:xfrm>
            <a:off x="1595721" y="4303194"/>
            <a:ext cx="4249271" cy="1470212"/>
          </a:xfrm>
          <a:prstGeom prst="wedgeEllipseCallout">
            <a:avLst>
              <a:gd name="adj1" fmla="val 40076"/>
              <a:gd name="adj2" fmla="val -100671"/>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5" name="Rectangle 4"/>
          <p:cNvSpPr/>
          <p:nvPr/>
        </p:nvSpPr>
        <p:spPr>
          <a:xfrm>
            <a:off x="1896032" y="4497404"/>
            <a:ext cx="3648647" cy="1200329"/>
          </a:xfrm>
          <a:prstGeom prst="rect">
            <a:avLst/>
          </a:prstGeom>
        </p:spPr>
        <p:txBody>
          <a:bodyPr wrap="square">
            <a:spAutoFit/>
          </a:bodyPr>
          <a:lstStyle/>
          <a:p>
            <a:pPr algn="ctr"/>
            <a:r>
              <a:rPr lang="en-US" sz="2400" dirty="0">
                <a:latin typeface="Chalkboard" charset="0"/>
                <a:ea typeface="Chalkboard" charset="0"/>
                <a:cs typeface="Chalkboard" charset="0"/>
              </a:rPr>
              <a:t>Lambda calculus </a:t>
            </a:r>
            <a:r>
              <a:rPr lang="en-US" sz="2400" dirty="0">
                <a:latin typeface="Chalkboard" charset="0"/>
                <a:ea typeface="Chalkboard" charset="0"/>
                <a:cs typeface="Chalkboard" charset="0"/>
              </a:rPr>
              <a:t>where </a:t>
            </a:r>
            <a:br>
              <a:rPr lang="en-US" sz="2400" dirty="0">
                <a:latin typeface="Chalkboard" charset="0"/>
                <a:ea typeface="Chalkboard" charset="0"/>
                <a:cs typeface="Chalkboard" charset="0"/>
              </a:rPr>
            </a:br>
            <a:r>
              <a:rPr lang="en-US" sz="2400" dirty="0">
                <a:latin typeface="Chalkboard" charset="0"/>
                <a:ea typeface="Chalkboard" charset="0"/>
                <a:cs typeface="Chalkboard" charset="0"/>
              </a:rPr>
              <a:t>contracts are embedded </a:t>
            </a:r>
            <a:br>
              <a:rPr lang="en-US" sz="2400" dirty="0">
                <a:latin typeface="Chalkboard" charset="0"/>
                <a:ea typeface="Chalkboard" charset="0"/>
                <a:cs typeface="Chalkboard" charset="0"/>
              </a:rPr>
            </a:br>
            <a:r>
              <a:rPr lang="en-US" sz="2400" dirty="0">
                <a:latin typeface="Chalkboard" charset="0"/>
                <a:ea typeface="Chalkboard" charset="0"/>
                <a:cs typeface="Chalkboard" charset="0"/>
              </a:rPr>
              <a:t>into static types</a:t>
            </a:r>
            <a:endParaRPr lang="en-US" sz="2400" dirty="0">
              <a:latin typeface="Chalkboard" charset="0"/>
              <a:ea typeface="Chalkboard" charset="0"/>
              <a:cs typeface="Chalkboard" charset="0"/>
            </a:endParaRPr>
          </a:p>
        </p:txBody>
      </p:sp>
      <p:sp>
        <p:nvSpPr>
          <p:cNvPr id="8" name="Slide Number Placeholder 7"/>
          <p:cNvSpPr>
            <a:spLocks noGrp="1"/>
          </p:cNvSpPr>
          <p:nvPr>
            <p:ph type="sldNum" sz="quarter" idx="12"/>
          </p:nvPr>
        </p:nvSpPr>
        <p:spPr/>
        <p:txBody>
          <a:bodyPr/>
          <a:lstStyle/>
          <a:p>
            <a:fld id="{09349E47-A5BC-7F4E-83AA-C534E58E3742}" type="slidenum">
              <a:rPr kumimoji="1" lang="ja-JP" altLang="en-US" smtClean="0"/>
              <a:t>36</a:t>
            </a:fld>
            <a:endParaRPr kumimoji="1" lang="ja-JP" altLang="en-US"/>
          </a:p>
        </p:txBody>
      </p:sp>
      <p:sp>
        <p:nvSpPr>
          <p:cNvPr id="9" name="Date Placeholder 8"/>
          <p:cNvSpPr>
            <a:spLocks noGrp="1"/>
          </p:cNvSpPr>
          <p:nvPr>
            <p:ph type="dt" sz="half" idx="10"/>
          </p:nvPr>
        </p:nvSpPr>
        <p:spPr/>
        <p:txBody>
          <a:bodyPr/>
          <a:lstStyle/>
          <a:p>
            <a:fld id="{6EC5862D-5F15-154B-AEDE-3851820CD205}" type="datetime1">
              <a:rPr kumimoji="1" lang="en-US" altLang="ja-JP" smtClean="0"/>
              <a:t>1/17/17</a:t>
            </a:fld>
            <a:endParaRPr kumimoji="1" lang="ja-JP" altLang="en-US"/>
          </a:p>
        </p:txBody>
      </p:sp>
      <p:sp>
        <p:nvSpPr>
          <p:cNvPr id="10" name="Footer Placeholder 9"/>
          <p:cNvSpPr>
            <a:spLocks noGrp="1"/>
          </p:cNvSpPr>
          <p:nvPr>
            <p:ph type="ftr" sz="quarter" idx="11"/>
          </p:nvPr>
        </p:nvSpPr>
        <p:spPr/>
        <p:txBody>
          <a:bodyPr/>
          <a:lstStyle/>
          <a:p>
            <a:r>
              <a:rPr kumimoji="1" lang="en-US" altLang="ja-JP" smtClean="0"/>
              <a:t>POPL'17</a:t>
            </a:r>
            <a:endParaRPr kumimoji="1" lang="ja-JP" altLang="en-US"/>
          </a:p>
        </p:txBody>
      </p:sp>
      <p:sp>
        <p:nvSpPr>
          <p:cNvPr id="11" name="Oval Callout 10"/>
          <p:cNvSpPr/>
          <p:nvPr/>
        </p:nvSpPr>
        <p:spPr>
          <a:xfrm>
            <a:off x="6194580" y="4177550"/>
            <a:ext cx="4473420" cy="2555312"/>
          </a:xfrm>
          <a:prstGeom prst="wedgeEllipseCallout">
            <a:avLst>
              <a:gd name="adj1" fmla="val -24275"/>
              <a:gd name="adj2" fmla="val -57711"/>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42875" algn="ctr">
              <a:tabLst>
                <a:tab pos="660400" algn="l"/>
              </a:tabLst>
            </a:pPr>
            <a:endParaRPr lang="en-US" sz="2800" dirty="0">
              <a:solidFill>
                <a:schemeClr val="tx1"/>
              </a:solidFill>
              <a:latin typeface="Chalkboard"/>
              <a:cs typeface="Chalkboard"/>
            </a:endParaRPr>
          </a:p>
        </p:txBody>
      </p:sp>
      <p:sp>
        <p:nvSpPr>
          <p:cNvPr id="12" name="Rectangle 11"/>
          <p:cNvSpPr/>
          <p:nvPr/>
        </p:nvSpPr>
        <p:spPr>
          <a:xfrm>
            <a:off x="6660760" y="4500415"/>
            <a:ext cx="4356852" cy="1938992"/>
          </a:xfrm>
          <a:prstGeom prst="rect">
            <a:avLst/>
          </a:prstGeom>
        </p:spPr>
        <p:txBody>
          <a:bodyPr wrap="square">
            <a:spAutoFit/>
          </a:bodyPr>
          <a:lstStyle/>
          <a:p>
            <a:r>
              <a:rPr lang="en-US" sz="2400" dirty="0">
                <a:latin typeface="Chalkboard" charset="0"/>
                <a:ea typeface="Chalkboard" charset="0"/>
                <a:cs typeface="Chalkboard" charset="0"/>
              </a:rPr>
              <a:t>  Add reference type </a:t>
            </a:r>
            <a:br>
              <a:rPr lang="en-US" sz="2400" dirty="0">
                <a:latin typeface="Chalkboard" charset="0"/>
                <a:ea typeface="Chalkboard" charset="0"/>
                <a:cs typeface="Chalkboard" charset="0"/>
              </a:rPr>
            </a:br>
            <a:r>
              <a:rPr lang="en-US" sz="2400" dirty="0">
                <a:latin typeface="Chalkboard" charset="0"/>
                <a:ea typeface="Chalkboard" charset="0"/>
                <a:cs typeface="Chalkboard" charset="0"/>
              </a:rPr>
              <a:t>“T ref“ and 3 stateful ops.</a:t>
            </a:r>
          </a:p>
          <a:p>
            <a:pPr marL="342900" indent="-254000">
              <a:buFont typeface="Arial" charset="0"/>
              <a:buChar char="•"/>
            </a:pPr>
            <a:r>
              <a:rPr lang="en-US" sz="2400" dirty="0">
                <a:latin typeface="Chalkboard" charset="0"/>
                <a:ea typeface="Chalkboard" charset="0"/>
                <a:cs typeface="Chalkboard" charset="0"/>
              </a:rPr>
              <a:t>Cell creation: </a:t>
            </a:r>
            <a:r>
              <a:rPr lang="en-US" sz="2400" b="1" dirty="0">
                <a:latin typeface="Chalkboard" charset="0"/>
                <a:ea typeface="Chalkboard" charset="0"/>
                <a:cs typeface="Chalkboard" charset="0"/>
              </a:rPr>
              <a:t>ref e</a:t>
            </a:r>
          </a:p>
          <a:p>
            <a:pPr marL="342900" indent="-254000">
              <a:buFont typeface="Arial" charset="0"/>
              <a:buChar char="•"/>
            </a:pPr>
            <a:r>
              <a:rPr lang="en-US" sz="2400" dirty="0">
                <a:latin typeface="Chalkboard" charset="0"/>
                <a:ea typeface="Chalkboard" charset="0"/>
                <a:cs typeface="Chalkboard" charset="0"/>
              </a:rPr>
              <a:t>Dereference: </a:t>
            </a:r>
            <a:r>
              <a:rPr lang="en-US" sz="2400" b="1" dirty="0">
                <a:latin typeface="Chalkboard" charset="0"/>
                <a:ea typeface="Chalkboard" charset="0"/>
                <a:cs typeface="Chalkboard" charset="0"/>
              </a:rPr>
              <a:t>!e</a:t>
            </a:r>
          </a:p>
          <a:p>
            <a:pPr marL="342900" indent="-254000">
              <a:buFont typeface="Arial" charset="0"/>
              <a:buChar char="•"/>
            </a:pPr>
            <a:r>
              <a:rPr lang="en-US" sz="2400" dirty="0">
                <a:latin typeface="Chalkboard" charset="0"/>
                <a:ea typeface="Chalkboard" charset="0"/>
                <a:cs typeface="Chalkboard" charset="0"/>
              </a:rPr>
              <a:t>A</a:t>
            </a:r>
            <a:r>
              <a:rPr lang="en-US" sz="2400" dirty="0">
                <a:latin typeface="Chalkboard" charset="0"/>
                <a:ea typeface="Chalkboard" charset="0"/>
                <a:cs typeface="Chalkboard" charset="0"/>
              </a:rPr>
              <a:t>ssignment: </a:t>
            </a:r>
            <a:r>
              <a:rPr lang="en-US" sz="2400" b="1" dirty="0">
                <a:latin typeface="Chalkboard" charset="0"/>
                <a:ea typeface="Chalkboard" charset="0"/>
                <a:cs typeface="Chalkboard" charset="0"/>
              </a:rPr>
              <a:t>e1 := e2</a:t>
            </a:r>
            <a:endParaRPr lang="en-US" sz="2400" dirty="0">
              <a:latin typeface="Chalkboard" charset="0"/>
              <a:ea typeface="Chalkboard" charset="0"/>
              <a:cs typeface="Chalkboard" charset="0"/>
            </a:endParaRPr>
          </a:p>
        </p:txBody>
      </p:sp>
    </p:spTree>
    <p:extLst>
      <p:ext uri="{BB962C8B-B14F-4D97-AF65-F5344CB8AC3E}">
        <p14:creationId xmlns:p14="http://schemas.microsoft.com/office/powerpoint/2010/main" val="14784930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goal</a:t>
            </a:r>
            <a:endParaRPr lang="en-US" dirty="0"/>
          </a:p>
        </p:txBody>
      </p:sp>
      <p:sp>
        <p:nvSpPr>
          <p:cNvPr id="3" name="Content Placeholder 2"/>
          <p:cNvSpPr>
            <a:spLocks noGrp="1"/>
          </p:cNvSpPr>
          <p:nvPr>
            <p:ph idx="1"/>
          </p:nvPr>
        </p:nvSpPr>
        <p:spPr>
          <a:xfrm>
            <a:off x="1515045" y="1353178"/>
            <a:ext cx="9170888" cy="4868328"/>
          </a:xfrm>
        </p:spPr>
        <p:txBody>
          <a:bodyPr>
            <a:normAutofit/>
          </a:bodyPr>
          <a:lstStyle/>
          <a:p>
            <a:r>
              <a:rPr lang="en-US" dirty="0"/>
              <a:t>H</a:t>
            </a:r>
            <a:r>
              <a:rPr lang="en-US" dirty="0" smtClean="0"/>
              <a:t>ybrid verification for stateful programs with </a:t>
            </a:r>
            <a:r>
              <a:rPr lang="en-US" b="1" i="1" dirty="0" smtClean="0"/>
              <a:t>state-dependent contracts</a:t>
            </a:r>
          </a:p>
          <a:p>
            <a:pPr lvl="1"/>
            <a:r>
              <a:rPr lang="en-US" dirty="0" smtClean="0"/>
              <a:t>Contracts which manipulate mutable states</a:t>
            </a:r>
          </a:p>
        </p:txBody>
      </p:sp>
      <p:sp>
        <p:nvSpPr>
          <p:cNvPr id="8" name="Slide Number Placeholder 7"/>
          <p:cNvSpPr>
            <a:spLocks noGrp="1"/>
          </p:cNvSpPr>
          <p:nvPr>
            <p:ph type="sldNum" sz="quarter" idx="12"/>
          </p:nvPr>
        </p:nvSpPr>
        <p:spPr/>
        <p:txBody>
          <a:bodyPr/>
          <a:lstStyle/>
          <a:p>
            <a:fld id="{09349E47-A5BC-7F4E-83AA-C534E58E3742}" type="slidenum">
              <a:rPr kumimoji="1" lang="ja-JP" altLang="en-US" smtClean="0"/>
              <a:t>37</a:t>
            </a:fld>
            <a:endParaRPr kumimoji="1" lang="ja-JP" altLang="en-US"/>
          </a:p>
        </p:txBody>
      </p:sp>
      <p:sp>
        <p:nvSpPr>
          <p:cNvPr id="9" name="Date Placeholder 8"/>
          <p:cNvSpPr>
            <a:spLocks noGrp="1"/>
          </p:cNvSpPr>
          <p:nvPr>
            <p:ph type="dt" sz="half" idx="10"/>
          </p:nvPr>
        </p:nvSpPr>
        <p:spPr/>
        <p:txBody>
          <a:bodyPr/>
          <a:lstStyle/>
          <a:p>
            <a:fld id="{6EC5862D-5F15-154B-AEDE-3851820CD205}" type="datetime1">
              <a:rPr kumimoji="1" lang="en-US" altLang="ja-JP" smtClean="0"/>
              <a:t>1/17/17</a:t>
            </a:fld>
            <a:endParaRPr kumimoji="1" lang="ja-JP" altLang="en-US"/>
          </a:p>
        </p:txBody>
      </p:sp>
      <p:sp>
        <p:nvSpPr>
          <p:cNvPr id="10" name="Footer Placeholder 9"/>
          <p:cNvSpPr>
            <a:spLocks noGrp="1"/>
          </p:cNvSpPr>
          <p:nvPr>
            <p:ph type="ftr" sz="quarter" idx="11"/>
          </p:nvPr>
        </p:nvSpPr>
        <p:spPr/>
        <p:txBody>
          <a:bodyPr/>
          <a:lstStyle/>
          <a:p>
            <a:r>
              <a:rPr kumimoji="1" lang="en-US" altLang="ja-JP" smtClean="0"/>
              <a:t>POPL'17</a:t>
            </a:r>
            <a:endParaRPr kumimoji="1" lang="ja-JP" altLang="en-US"/>
          </a:p>
        </p:txBody>
      </p:sp>
      <p:grpSp>
        <p:nvGrpSpPr>
          <p:cNvPr id="13" name="Group 12"/>
          <p:cNvGrpSpPr/>
          <p:nvPr/>
        </p:nvGrpSpPr>
        <p:grpSpPr>
          <a:xfrm>
            <a:off x="4642107" y="3445025"/>
            <a:ext cx="5774880" cy="2664228"/>
            <a:chOff x="3118107" y="3445025"/>
            <a:chExt cx="5774880" cy="2664228"/>
          </a:xfrm>
        </p:grpSpPr>
        <p:sp>
          <p:nvSpPr>
            <p:cNvPr id="11" name="Oval Callout 10"/>
            <p:cNvSpPr/>
            <p:nvPr/>
          </p:nvSpPr>
          <p:spPr>
            <a:xfrm>
              <a:off x="3118107" y="3445025"/>
              <a:ext cx="5774880" cy="2664228"/>
            </a:xfrm>
            <a:prstGeom prst="wedgeEllipseCallout">
              <a:avLst>
                <a:gd name="adj1" fmla="val 4173"/>
                <a:gd name="adj2" fmla="val -66655"/>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42875" algn="ctr">
                <a:tabLst>
                  <a:tab pos="660400" algn="l"/>
                </a:tabLst>
              </a:pPr>
              <a:endParaRPr lang="en-US" sz="2800" dirty="0">
                <a:solidFill>
                  <a:schemeClr val="tx1"/>
                </a:solidFill>
                <a:latin typeface="Chalkboard"/>
                <a:cs typeface="Chalkboard"/>
              </a:endParaRPr>
            </a:p>
          </p:txBody>
        </p:sp>
        <p:sp>
          <p:nvSpPr>
            <p:cNvPr id="12" name="Rectangle 11"/>
            <p:cNvSpPr/>
            <p:nvPr/>
          </p:nvSpPr>
          <p:spPr>
            <a:xfrm>
              <a:off x="3808044" y="3866855"/>
              <a:ext cx="4356852" cy="1938992"/>
            </a:xfrm>
            <a:prstGeom prst="rect">
              <a:avLst/>
            </a:prstGeom>
          </p:spPr>
          <p:txBody>
            <a:bodyPr wrap="square">
              <a:spAutoFit/>
            </a:bodyPr>
            <a:lstStyle/>
            <a:p>
              <a:pPr marL="342900" indent="-342900">
                <a:buFont typeface="Arial" charset="0"/>
                <a:buChar char="•"/>
              </a:pPr>
              <a:r>
                <a:rPr lang="en-US" sz="2400" dirty="0">
                  <a:latin typeface="Chalkboard" charset="0"/>
                  <a:ea typeface="Chalkboard" charset="0"/>
                  <a:cs typeface="Chalkboard" charset="0"/>
                </a:rPr>
                <a:t>Add reference type “T ref“</a:t>
              </a:r>
            </a:p>
            <a:p>
              <a:pPr marL="342900" indent="-342900">
                <a:buFont typeface="Arial" charset="0"/>
                <a:buChar char="•"/>
              </a:pPr>
              <a:r>
                <a:rPr lang="en-US" sz="2400" dirty="0">
                  <a:latin typeface="Chalkboard" charset="0"/>
                  <a:ea typeface="Chalkboard" charset="0"/>
                  <a:cs typeface="Chalkboard" charset="0"/>
                </a:rPr>
                <a:t>Add 3 imperative ops.</a:t>
              </a:r>
            </a:p>
            <a:p>
              <a:pPr marL="800100" lvl="1" indent="-342900">
                <a:buFont typeface=".AppleSystemUIFont" charset="-120"/>
                <a:buChar char="–"/>
              </a:pPr>
              <a:r>
                <a:rPr lang="en-US" sz="2400" dirty="0">
                  <a:latin typeface="Chalkboard" charset="0"/>
                  <a:ea typeface="Chalkboard" charset="0"/>
                  <a:cs typeface="Chalkboard" charset="0"/>
                </a:rPr>
                <a:t>Cell creation: </a:t>
              </a:r>
              <a:r>
                <a:rPr lang="en-US" sz="2400" b="1" dirty="0">
                  <a:latin typeface="Chalkboard" charset="0"/>
                  <a:ea typeface="Chalkboard" charset="0"/>
                  <a:cs typeface="Chalkboard" charset="0"/>
                </a:rPr>
                <a:t>ref e</a:t>
              </a:r>
            </a:p>
            <a:p>
              <a:pPr marL="800100" lvl="1" indent="-342900">
                <a:buFont typeface=".AppleSystemUIFont" charset="-120"/>
                <a:buChar char="–"/>
              </a:pPr>
              <a:r>
                <a:rPr lang="en-US" sz="2400" dirty="0">
                  <a:latin typeface="Chalkboard" charset="0"/>
                  <a:ea typeface="Chalkboard" charset="0"/>
                  <a:cs typeface="Chalkboard" charset="0"/>
                </a:rPr>
                <a:t>Dereference: </a:t>
              </a:r>
              <a:r>
                <a:rPr lang="en-US" sz="2400" b="1" dirty="0">
                  <a:latin typeface="Chalkboard" charset="0"/>
                  <a:ea typeface="Chalkboard" charset="0"/>
                  <a:cs typeface="Chalkboard" charset="0"/>
                </a:rPr>
                <a:t>!e</a:t>
              </a:r>
            </a:p>
            <a:p>
              <a:pPr marL="800100" lvl="1" indent="-342900">
                <a:buFont typeface=".AppleSystemUIFont" charset="-120"/>
                <a:buChar char="–"/>
              </a:pPr>
              <a:r>
                <a:rPr lang="en-US" sz="2400" dirty="0">
                  <a:latin typeface="Chalkboard" charset="0"/>
                  <a:ea typeface="Chalkboard" charset="0"/>
                  <a:cs typeface="Chalkboard" charset="0"/>
                </a:rPr>
                <a:t>Assignment: </a:t>
              </a:r>
              <a:r>
                <a:rPr lang="en-US" sz="2400" b="1" dirty="0">
                  <a:latin typeface="Chalkboard" charset="0"/>
                  <a:ea typeface="Chalkboard" charset="0"/>
                  <a:cs typeface="Chalkboard" charset="0"/>
                </a:rPr>
                <a:t>e</a:t>
              </a:r>
              <a:r>
                <a:rPr lang="en-US" sz="2400" b="1" baseline="-25000" dirty="0">
                  <a:latin typeface="Chalkboard" charset="0"/>
                  <a:ea typeface="Chalkboard" charset="0"/>
                  <a:cs typeface="Chalkboard" charset="0"/>
                </a:rPr>
                <a:t>1</a:t>
              </a:r>
              <a:r>
                <a:rPr lang="en-US" sz="2400" b="1" dirty="0">
                  <a:latin typeface="Chalkboard" charset="0"/>
                  <a:ea typeface="Chalkboard" charset="0"/>
                  <a:cs typeface="Chalkboard" charset="0"/>
                </a:rPr>
                <a:t> := e</a:t>
              </a:r>
              <a:r>
                <a:rPr lang="en-US" sz="2400" b="1" baseline="-25000" dirty="0">
                  <a:latin typeface="Chalkboard" charset="0"/>
                  <a:ea typeface="Chalkboard" charset="0"/>
                  <a:cs typeface="Chalkboard" charset="0"/>
                </a:rPr>
                <a:t>2</a:t>
              </a:r>
              <a:endParaRPr lang="en-US" sz="2400" baseline="-25000" dirty="0">
                <a:latin typeface="Chalkboard" charset="0"/>
                <a:ea typeface="Chalkboard" charset="0"/>
                <a:cs typeface="Chalkboard" charset="0"/>
              </a:endParaRPr>
            </a:p>
          </p:txBody>
        </p:sp>
      </p:grpSp>
    </p:spTree>
    <p:extLst>
      <p:ext uri="{BB962C8B-B14F-4D97-AF65-F5344CB8AC3E}">
        <p14:creationId xmlns:p14="http://schemas.microsoft.com/office/powerpoint/2010/main" val="4995631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Application example of </a:t>
            </a:r>
            <a:br>
              <a:rPr lang="en-US" dirty="0" smtClean="0"/>
            </a:br>
            <a:r>
              <a:rPr lang="en-US" dirty="0" smtClean="0"/>
              <a:t>state-dependent contracts (1/2)</a:t>
            </a:r>
            <a:endParaRPr lang="en-US" dirty="0"/>
          </a:p>
        </p:txBody>
      </p:sp>
      <p:sp>
        <p:nvSpPr>
          <p:cNvPr id="3" name="Content Placeholder 2"/>
          <p:cNvSpPr>
            <a:spLocks noGrp="1"/>
          </p:cNvSpPr>
          <p:nvPr>
            <p:ph idx="1"/>
          </p:nvPr>
        </p:nvSpPr>
        <p:spPr>
          <a:xfrm>
            <a:off x="1748127" y="1353182"/>
            <a:ext cx="8668865" cy="5997881"/>
          </a:xfrm>
        </p:spPr>
        <p:txBody>
          <a:bodyPr>
            <a:normAutofit/>
          </a:bodyPr>
          <a:lstStyle/>
          <a:p>
            <a:r>
              <a:rPr lang="en-US" dirty="0" smtClean="0"/>
              <a:t>Contracts can state properties of mutable data structures</a:t>
            </a:r>
          </a:p>
          <a:p>
            <a:pPr lvl="1"/>
            <a:r>
              <a:rPr lang="en-US" dirty="0" smtClean="0"/>
              <a:t>Ex: </a:t>
            </a:r>
            <a:r>
              <a:rPr lang="en-US" dirty="0"/>
              <a:t>the contract below guarantees </a:t>
            </a:r>
            <a:r>
              <a:rPr lang="en-US" b="1" dirty="0" smtClean="0"/>
              <a:t>add</a:t>
            </a:r>
            <a:r>
              <a:rPr lang="en-US" dirty="0" smtClean="0"/>
              <a:t> will surely extend a given list with a </a:t>
            </a:r>
            <a:r>
              <a:rPr lang="en-US" dirty="0"/>
              <a:t>given </a:t>
            </a:r>
            <a:r>
              <a:rPr lang="en-US" dirty="0" smtClean="0"/>
              <a:t>string</a:t>
            </a:r>
          </a:p>
          <a:p>
            <a:pPr lvl="1"/>
            <a:endParaRPr lang="en-US" dirty="0" smtClean="0">
              <a:latin typeface="Chalkboard" charset="0"/>
              <a:ea typeface="Chalkboard" charset="0"/>
              <a:cs typeface="Chalkboard" charset="0"/>
            </a:endParaRPr>
          </a:p>
          <a:p>
            <a:pPr lvl="1"/>
            <a:endParaRPr lang="en-US" dirty="0" smtClean="0">
              <a:latin typeface="Chalkboard" charset="0"/>
              <a:ea typeface="Chalkboard" charset="0"/>
              <a:cs typeface="Chalkboard" charset="0"/>
            </a:endParaRPr>
          </a:p>
          <a:p>
            <a:pPr lvl="1"/>
            <a:endParaRPr lang="en-US" dirty="0" smtClean="0">
              <a:latin typeface="Chalkboard" charset="0"/>
              <a:ea typeface="Chalkboard" charset="0"/>
              <a:cs typeface="Chalkboard" charset="0"/>
            </a:endParaRPr>
          </a:p>
          <a:p>
            <a:pPr lvl="1"/>
            <a:endParaRPr lang="en-US" sz="1000" dirty="0">
              <a:latin typeface="Chalkboard" charset="0"/>
              <a:ea typeface="Chalkboard" charset="0"/>
              <a:cs typeface="Chalkboard" charset="0"/>
            </a:endParaRPr>
          </a:p>
          <a:p>
            <a:pPr lvl="1"/>
            <a:r>
              <a:rPr lang="en-US" dirty="0" smtClean="0">
                <a:latin typeface="Chalkboard" charset="0"/>
                <a:ea typeface="Chalkboard" charset="0"/>
                <a:cs typeface="Chalkboard" charset="0"/>
              </a:rPr>
              <a:t>Make it possible to express properties of many mutable libraries such as: </a:t>
            </a:r>
            <a:r>
              <a:rPr lang="en-US" dirty="0" err="1">
                <a:latin typeface="Chalkboard" charset="0"/>
                <a:ea typeface="Chalkboard" charset="0"/>
                <a:cs typeface="Chalkboard" charset="0"/>
              </a:rPr>
              <a:t>Hashtable</a:t>
            </a:r>
            <a:r>
              <a:rPr lang="en-US" dirty="0">
                <a:latin typeface="Chalkboard" charset="0"/>
                <a:ea typeface="Chalkboard" charset="0"/>
                <a:cs typeface="Chalkboard" charset="0"/>
              </a:rPr>
              <a:t>, </a:t>
            </a:r>
            <a:r>
              <a:rPr lang="en-US" dirty="0" err="1">
                <a:latin typeface="Chalkboard" charset="0"/>
                <a:ea typeface="Chalkboard" charset="0"/>
                <a:cs typeface="Chalkboard" charset="0"/>
              </a:rPr>
              <a:t>Regexp</a:t>
            </a:r>
            <a:r>
              <a:rPr lang="en-US" dirty="0">
                <a:latin typeface="Chalkboard" charset="0"/>
                <a:ea typeface="Chalkboard" charset="0"/>
                <a:cs typeface="Chalkboard" charset="0"/>
              </a:rPr>
              <a:t>, Parser, Web Framework, </a:t>
            </a:r>
            <a:r>
              <a:rPr lang="is-IS" dirty="0" smtClean="0">
                <a:latin typeface="Chalkboard" charset="0"/>
                <a:ea typeface="Chalkboard" charset="0"/>
                <a:cs typeface="Chalkboard" charset="0"/>
              </a:rPr>
              <a:t>…</a:t>
            </a:r>
            <a:endParaRPr lang="en-US" dirty="0" smtClean="0"/>
          </a:p>
        </p:txBody>
      </p:sp>
      <p:sp>
        <p:nvSpPr>
          <p:cNvPr id="7" name="Slide Number Placeholder 6"/>
          <p:cNvSpPr>
            <a:spLocks noGrp="1"/>
          </p:cNvSpPr>
          <p:nvPr>
            <p:ph type="sldNum" sz="quarter" idx="12"/>
          </p:nvPr>
        </p:nvSpPr>
        <p:spPr/>
        <p:txBody>
          <a:bodyPr/>
          <a:lstStyle/>
          <a:p>
            <a:fld id="{09349E47-A5BC-7F4E-83AA-C534E58E3742}" type="slidenum">
              <a:rPr kumimoji="1" lang="ja-JP" altLang="en-US" smtClean="0"/>
              <a:t>38</a:t>
            </a:fld>
            <a:endParaRPr kumimoji="1" lang="ja-JP" altLang="en-US"/>
          </a:p>
        </p:txBody>
      </p:sp>
      <p:sp>
        <p:nvSpPr>
          <p:cNvPr id="8" name="Date Placeholder 7"/>
          <p:cNvSpPr>
            <a:spLocks noGrp="1"/>
          </p:cNvSpPr>
          <p:nvPr>
            <p:ph type="dt" sz="half" idx="10"/>
          </p:nvPr>
        </p:nvSpPr>
        <p:spPr/>
        <p:txBody>
          <a:bodyPr/>
          <a:lstStyle/>
          <a:p>
            <a:fld id="{51690C50-7438-C64F-BBF2-24CF8E749FBF}" type="datetime1">
              <a:rPr kumimoji="1" lang="en-US" altLang="ja-JP" smtClean="0"/>
              <a:t>1/17/17</a:t>
            </a:fld>
            <a:endParaRPr kumimoji="1" lang="ja-JP" altLang="en-US"/>
          </a:p>
        </p:txBody>
      </p:sp>
      <p:sp>
        <p:nvSpPr>
          <p:cNvPr id="9" name="Footer Placeholder 8"/>
          <p:cNvSpPr>
            <a:spLocks noGrp="1"/>
          </p:cNvSpPr>
          <p:nvPr>
            <p:ph type="ftr" sz="quarter" idx="11"/>
          </p:nvPr>
        </p:nvSpPr>
        <p:spPr/>
        <p:txBody>
          <a:bodyPr/>
          <a:lstStyle/>
          <a:p>
            <a:r>
              <a:rPr kumimoji="1" lang="en-US" altLang="ja-JP" smtClean="0"/>
              <a:t>POPL'17</a:t>
            </a:r>
            <a:endParaRPr kumimoji="1" lang="ja-JP" altLang="en-US"/>
          </a:p>
        </p:txBody>
      </p:sp>
      <p:sp>
        <p:nvSpPr>
          <p:cNvPr id="14" name="Rectangle 13"/>
          <p:cNvSpPr/>
          <p:nvPr/>
        </p:nvSpPr>
        <p:spPr>
          <a:xfrm>
            <a:off x="2152704" y="3472233"/>
            <a:ext cx="8184775" cy="461665"/>
          </a:xfrm>
          <a:prstGeom prst="rect">
            <a:avLst/>
          </a:prstGeom>
        </p:spPr>
        <p:txBody>
          <a:bodyPr wrap="square">
            <a:spAutoFit/>
          </a:bodyPr>
          <a:lstStyle/>
          <a:p>
            <a:r>
              <a:rPr lang="en-US" sz="2400" b="1" dirty="0" err="1">
                <a:latin typeface="Chalkboard" charset="0"/>
                <a:ea typeface="Chalkboard" charset="0"/>
                <a:cs typeface="Chalkboard" charset="0"/>
              </a:rPr>
              <a:t>val</a:t>
            </a:r>
            <a:r>
              <a:rPr lang="en-US" sz="2400" b="1" dirty="0">
                <a:latin typeface="Chalkboard" charset="0"/>
                <a:ea typeface="Chalkboard" charset="0"/>
                <a:cs typeface="Chalkboard" charset="0"/>
              </a:rPr>
              <a:t> add : </a:t>
            </a:r>
            <a:r>
              <a:rPr lang="en-US" sz="2400" b="1" dirty="0" err="1">
                <a:latin typeface="Chalkboard" charset="0"/>
                <a:ea typeface="Chalkboard" charset="0"/>
                <a:cs typeface="Chalkboard" charset="0"/>
              </a:rPr>
              <a:t>t:str</a:t>
            </a:r>
            <a:r>
              <a:rPr lang="en-US" sz="2400" b="1" dirty="0">
                <a:latin typeface="Chalkboard" charset="0"/>
                <a:ea typeface="Chalkboard" charset="0"/>
                <a:cs typeface="Chalkboard" charset="0"/>
              </a:rPr>
              <a:t> list </a:t>
            </a:r>
            <a:r>
              <a:rPr lang="en-US" sz="2400" b="1" dirty="0">
                <a:latin typeface="Chalkboard" charset="0"/>
                <a:ea typeface="Chalkboard" charset="0"/>
                <a:cs typeface="Chalkboard" charset="0"/>
              </a:rPr>
              <a:t>ref </a:t>
            </a:r>
            <a:r>
              <a:rPr lang="en-US" altLang="ja-JP" sz="2400" b="1" dirty="0">
                <a:latin typeface="Chalkboard" charset="0"/>
                <a:ea typeface="Chalkboard" charset="0"/>
                <a:cs typeface="Chalkboard" charset="0"/>
              </a:rPr>
              <a:t>→ </a:t>
            </a:r>
            <a:r>
              <a:rPr lang="en-US" altLang="ja-JP" sz="2400" b="1" dirty="0" err="1">
                <a:latin typeface="Chalkboard" charset="0"/>
                <a:ea typeface="Chalkboard" charset="0"/>
                <a:cs typeface="Chalkboard" charset="0"/>
              </a:rPr>
              <a:t>s:str</a:t>
            </a:r>
            <a:r>
              <a:rPr lang="en-US" altLang="ja-JP" sz="2400" b="1" dirty="0">
                <a:latin typeface="Chalkboard" charset="0"/>
                <a:ea typeface="Chalkboard" charset="0"/>
                <a:cs typeface="Chalkboard" charset="0"/>
              </a:rPr>
              <a:t> → { </a:t>
            </a:r>
            <a:r>
              <a:rPr lang="en-US" altLang="ja-JP" sz="2400" b="1" dirty="0">
                <a:latin typeface="Chalkboard" charset="0"/>
                <a:ea typeface="Chalkboard" charset="0"/>
                <a:cs typeface="Chalkboard" charset="0"/>
              </a:rPr>
              <a:t>_:unit | mem !t s }</a:t>
            </a:r>
          </a:p>
        </p:txBody>
      </p:sp>
      <p:grpSp>
        <p:nvGrpSpPr>
          <p:cNvPr id="32" name="Group 31"/>
          <p:cNvGrpSpPr/>
          <p:nvPr/>
        </p:nvGrpSpPr>
        <p:grpSpPr>
          <a:xfrm>
            <a:off x="3193775" y="3870965"/>
            <a:ext cx="7354956" cy="1093922"/>
            <a:chOff x="1470995" y="3764949"/>
            <a:chExt cx="7354956" cy="1093922"/>
          </a:xfrm>
        </p:grpSpPr>
        <p:grpSp>
          <p:nvGrpSpPr>
            <p:cNvPr id="13" name="Group 12"/>
            <p:cNvGrpSpPr/>
            <p:nvPr/>
          </p:nvGrpSpPr>
          <p:grpSpPr>
            <a:xfrm>
              <a:off x="1470995" y="4061918"/>
              <a:ext cx="7354956" cy="796953"/>
              <a:chOff x="1435138" y="2952879"/>
              <a:chExt cx="7354956" cy="796953"/>
            </a:xfrm>
          </p:grpSpPr>
          <p:sp>
            <p:nvSpPr>
              <p:cNvPr id="11" name="Oval Callout 10"/>
              <p:cNvSpPr/>
              <p:nvPr/>
            </p:nvSpPr>
            <p:spPr>
              <a:xfrm>
                <a:off x="1435138" y="2952879"/>
                <a:ext cx="7354956" cy="796953"/>
              </a:xfrm>
              <a:prstGeom prst="wedgeEllipseCallout">
                <a:avLst>
                  <a:gd name="adj1" fmla="val -13295"/>
                  <a:gd name="adj2" fmla="val 2699"/>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12" name="Rectangle 11"/>
              <p:cNvSpPr/>
              <p:nvPr/>
            </p:nvSpPr>
            <p:spPr>
              <a:xfrm>
                <a:off x="1739938" y="3129297"/>
                <a:ext cx="6791356" cy="461665"/>
              </a:xfrm>
              <a:prstGeom prst="rect">
                <a:avLst/>
              </a:prstGeom>
            </p:spPr>
            <p:txBody>
              <a:bodyPr wrap="square">
                <a:spAutoFit/>
              </a:bodyPr>
              <a:lstStyle/>
              <a:p>
                <a:pPr algn="ctr"/>
                <a:r>
                  <a:rPr lang="en-US" sz="2400" dirty="0">
                    <a:latin typeface="Chalkboard" charset="0"/>
                    <a:ea typeface="Chalkboard" charset="0"/>
                    <a:cs typeface="Chalkboard" charset="0"/>
                  </a:rPr>
                  <a:t>F</a:t>
                </a:r>
                <a:r>
                  <a:rPr lang="en-US" sz="2400" dirty="0">
                    <a:latin typeface="Chalkboard" charset="0"/>
                    <a:ea typeface="Chalkboard" charset="0"/>
                    <a:cs typeface="Chalkboard" charset="0"/>
                  </a:rPr>
                  <a:t>unction type </a:t>
                </a:r>
                <a:r>
                  <a:rPr lang="en-US" sz="2400" b="1" dirty="0">
                    <a:latin typeface="Chalkboard" charset="0"/>
                    <a:ea typeface="Chalkboard" charset="0"/>
                    <a:cs typeface="Chalkboard" charset="0"/>
                  </a:rPr>
                  <a:t>x:T1</a:t>
                </a:r>
                <a:r>
                  <a:rPr lang="en-US" altLang="ja-JP" sz="2400" b="1" dirty="0">
                    <a:latin typeface="Chalkboard" charset="0"/>
                    <a:ea typeface="Chalkboard" charset="0"/>
                    <a:cs typeface="Chalkboard" charset="0"/>
                  </a:rPr>
                  <a:t>→T2 </a:t>
                </a:r>
                <a:r>
                  <a:rPr lang="en-US" altLang="ja-JP" sz="2400" dirty="0">
                    <a:latin typeface="Chalkboard" charset="0"/>
                    <a:ea typeface="Chalkboard" charset="0"/>
                    <a:cs typeface="Chalkboard" charset="0"/>
                  </a:rPr>
                  <a:t>allows </a:t>
                </a:r>
                <a:r>
                  <a:rPr lang="en-US" altLang="ja-JP" sz="2400" b="1" dirty="0">
                    <a:latin typeface="Chalkboard" charset="0"/>
                    <a:ea typeface="Chalkboard" charset="0"/>
                    <a:cs typeface="Chalkboard" charset="0"/>
                  </a:rPr>
                  <a:t>x</a:t>
                </a:r>
                <a:r>
                  <a:rPr lang="en-US" altLang="ja-JP" sz="2400" dirty="0">
                    <a:latin typeface="Chalkboard" charset="0"/>
                    <a:ea typeface="Chalkboard" charset="0"/>
                    <a:cs typeface="Chalkboard" charset="0"/>
                  </a:rPr>
                  <a:t> to occur in </a:t>
                </a:r>
                <a:r>
                  <a:rPr lang="en-US" altLang="ja-JP" sz="2400" b="1" dirty="0">
                    <a:latin typeface="Chalkboard" charset="0"/>
                    <a:ea typeface="Chalkboard" charset="0"/>
                    <a:cs typeface="Chalkboard" charset="0"/>
                  </a:rPr>
                  <a:t>T2</a:t>
                </a:r>
                <a:endParaRPr lang="en-US" sz="2400" b="1" dirty="0">
                  <a:latin typeface="Chalkboard" charset="0"/>
                  <a:ea typeface="Chalkboard" charset="0"/>
                  <a:cs typeface="Chalkboard" charset="0"/>
                </a:endParaRPr>
              </a:p>
            </p:txBody>
          </p:sp>
        </p:grpSp>
        <p:grpSp>
          <p:nvGrpSpPr>
            <p:cNvPr id="31" name="Group 30"/>
            <p:cNvGrpSpPr/>
            <p:nvPr/>
          </p:nvGrpSpPr>
          <p:grpSpPr>
            <a:xfrm>
              <a:off x="4009895" y="3764949"/>
              <a:ext cx="408588" cy="388474"/>
              <a:chOff x="4009895" y="3764949"/>
              <a:chExt cx="408588" cy="388474"/>
            </a:xfrm>
          </p:grpSpPr>
          <p:sp>
            <p:nvSpPr>
              <p:cNvPr id="16" name="Triangle 15"/>
              <p:cNvSpPr/>
              <p:nvPr/>
            </p:nvSpPr>
            <p:spPr>
              <a:xfrm rot="20246841">
                <a:off x="4009895" y="3770337"/>
                <a:ext cx="309275" cy="383086"/>
              </a:xfrm>
              <a:prstGeom prst="triangle">
                <a:avLst/>
              </a:prstGeom>
              <a:solidFill>
                <a:schemeClr val="bg1"/>
              </a:solidFill>
              <a:ln w="76200" cmpd="sng">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cxnSp>
            <p:nvCxnSpPr>
              <p:cNvPr id="18" name="Straight Connector 17"/>
              <p:cNvCxnSpPr/>
              <p:nvPr/>
            </p:nvCxnSpPr>
            <p:spPr>
              <a:xfrm>
                <a:off x="4015047" y="3764949"/>
                <a:ext cx="5322" cy="362165"/>
              </a:xfrm>
              <a:prstGeom prst="line">
                <a:avLst/>
              </a:prstGeom>
              <a:ln w="76200" cap="flat">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4015047" y="3794265"/>
                <a:ext cx="403436" cy="285201"/>
              </a:xfrm>
              <a:prstGeom prst="line">
                <a:avLst/>
              </a:prstGeom>
              <a:ln w="76200" cap="flat">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grpSp>
    </p:spTree>
    <p:extLst>
      <p:ext uri="{BB962C8B-B14F-4D97-AF65-F5344CB8AC3E}">
        <p14:creationId xmlns:p14="http://schemas.microsoft.com/office/powerpoint/2010/main" val="164472290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Application example of </a:t>
            </a:r>
            <a:br>
              <a:rPr lang="en-US" dirty="0" smtClean="0"/>
            </a:br>
            <a:r>
              <a:rPr lang="en-US" dirty="0" smtClean="0"/>
              <a:t>state-dependent contracts (2/2)</a:t>
            </a:r>
            <a:endParaRPr lang="en-US" dirty="0"/>
          </a:p>
        </p:txBody>
      </p:sp>
      <p:sp>
        <p:nvSpPr>
          <p:cNvPr id="3" name="Content Placeholder 2"/>
          <p:cNvSpPr>
            <a:spLocks noGrp="1"/>
          </p:cNvSpPr>
          <p:nvPr>
            <p:ph idx="1"/>
          </p:nvPr>
        </p:nvSpPr>
        <p:spPr>
          <a:xfrm>
            <a:off x="1748122" y="1353182"/>
            <a:ext cx="8774104" cy="5997881"/>
          </a:xfrm>
        </p:spPr>
        <p:txBody>
          <a:bodyPr>
            <a:normAutofit/>
          </a:bodyPr>
          <a:lstStyle/>
          <a:p>
            <a:r>
              <a:rPr lang="en-US" dirty="0" smtClean="0"/>
              <a:t>Allow using mutable references in contracts </a:t>
            </a:r>
          </a:p>
          <a:p>
            <a:pPr lvl="1"/>
            <a:r>
              <a:rPr lang="en-US" dirty="0" smtClean="0"/>
              <a:t>Make contracts easier-to-write and </a:t>
            </a:r>
            <a:br>
              <a:rPr lang="en-US" dirty="0" smtClean="0"/>
            </a:br>
            <a:r>
              <a:rPr lang="en-US" dirty="0" smtClean="0"/>
              <a:t>more computationally efficient</a:t>
            </a:r>
          </a:p>
          <a:p>
            <a:pPr lvl="1"/>
            <a:r>
              <a:rPr lang="en-US" dirty="0" smtClean="0"/>
              <a:t>Ex: contract can use regular expression library even if it’s implemented with mutable references</a:t>
            </a:r>
          </a:p>
          <a:p>
            <a:pPr lvl="1"/>
            <a:endParaRPr lang="en-US" dirty="0" smtClean="0">
              <a:latin typeface="Chalkboard" charset="0"/>
              <a:ea typeface="Chalkboard" charset="0"/>
              <a:cs typeface="Chalkboard" charset="0"/>
            </a:endParaRPr>
          </a:p>
          <a:p>
            <a:pPr lvl="1"/>
            <a:endParaRPr lang="en-US" dirty="0" smtClean="0">
              <a:latin typeface="Chalkboard" charset="0"/>
              <a:ea typeface="Chalkboard" charset="0"/>
              <a:cs typeface="Chalkboard" charset="0"/>
            </a:endParaRPr>
          </a:p>
          <a:p>
            <a:pPr lvl="1"/>
            <a:endParaRPr lang="en-US" sz="1000" dirty="0">
              <a:latin typeface="Chalkboard" charset="0"/>
              <a:ea typeface="Chalkboard" charset="0"/>
              <a:cs typeface="Chalkboard" charset="0"/>
            </a:endParaRPr>
          </a:p>
        </p:txBody>
      </p:sp>
      <p:sp>
        <p:nvSpPr>
          <p:cNvPr id="7" name="Slide Number Placeholder 6"/>
          <p:cNvSpPr>
            <a:spLocks noGrp="1"/>
          </p:cNvSpPr>
          <p:nvPr>
            <p:ph type="sldNum" sz="quarter" idx="12"/>
          </p:nvPr>
        </p:nvSpPr>
        <p:spPr/>
        <p:txBody>
          <a:bodyPr/>
          <a:lstStyle/>
          <a:p>
            <a:fld id="{09349E47-A5BC-7F4E-83AA-C534E58E3742}" type="slidenum">
              <a:rPr kumimoji="1" lang="ja-JP" altLang="en-US" smtClean="0"/>
              <a:t>39</a:t>
            </a:fld>
            <a:endParaRPr kumimoji="1" lang="ja-JP" altLang="en-US"/>
          </a:p>
        </p:txBody>
      </p:sp>
      <p:sp>
        <p:nvSpPr>
          <p:cNvPr id="8" name="Date Placeholder 7"/>
          <p:cNvSpPr>
            <a:spLocks noGrp="1"/>
          </p:cNvSpPr>
          <p:nvPr>
            <p:ph type="dt" sz="half" idx="10"/>
          </p:nvPr>
        </p:nvSpPr>
        <p:spPr/>
        <p:txBody>
          <a:bodyPr/>
          <a:lstStyle/>
          <a:p>
            <a:fld id="{51690C50-7438-C64F-BBF2-24CF8E749FBF}" type="datetime1">
              <a:rPr kumimoji="1" lang="en-US" altLang="ja-JP" smtClean="0"/>
              <a:t>1/17/17</a:t>
            </a:fld>
            <a:endParaRPr kumimoji="1" lang="ja-JP" altLang="en-US"/>
          </a:p>
        </p:txBody>
      </p:sp>
      <p:sp>
        <p:nvSpPr>
          <p:cNvPr id="9" name="Footer Placeholder 8"/>
          <p:cNvSpPr>
            <a:spLocks noGrp="1"/>
          </p:cNvSpPr>
          <p:nvPr>
            <p:ph type="ftr" sz="quarter" idx="11"/>
          </p:nvPr>
        </p:nvSpPr>
        <p:spPr/>
        <p:txBody>
          <a:bodyPr/>
          <a:lstStyle/>
          <a:p>
            <a:r>
              <a:rPr kumimoji="1" lang="en-US" altLang="ja-JP" smtClean="0"/>
              <a:t>POPL'17</a:t>
            </a:r>
            <a:endParaRPr kumimoji="1" lang="ja-JP" altLang="en-US"/>
          </a:p>
        </p:txBody>
      </p:sp>
      <p:sp>
        <p:nvSpPr>
          <p:cNvPr id="17" name="Rectangle 16"/>
          <p:cNvSpPr/>
          <p:nvPr/>
        </p:nvSpPr>
        <p:spPr>
          <a:xfrm>
            <a:off x="2944712" y="4090507"/>
            <a:ext cx="6275684" cy="523220"/>
          </a:xfrm>
          <a:prstGeom prst="rect">
            <a:avLst/>
          </a:prstGeom>
        </p:spPr>
        <p:txBody>
          <a:bodyPr wrap="square">
            <a:spAutoFit/>
          </a:bodyPr>
          <a:lstStyle/>
          <a:p>
            <a:r>
              <a:rPr lang="en-US" altLang="ja-JP" sz="2800" b="1" dirty="0">
                <a:latin typeface="Chalkboard" charset="0"/>
                <a:ea typeface="Chalkboard" charset="0"/>
                <a:cs typeface="Chalkboard" charset="0"/>
              </a:rPr>
              <a:t>{ </a:t>
            </a:r>
            <a:r>
              <a:rPr lang="en-US" altLang="ja-JP" sz="2800" b="1" dirty="0" err="1">
                <a:latin typeface="Chalkboard" charset="0"/>
                <a:ea typeface="Chalkboard" charset="0"/>
                <a:cs typeface="Chalkboard" charset="0"/>
              </a:rPr>
              <a:t>s:str</a:t>
            </a:r>
            <a:r>
              <a:rPr lang="en-US" altLang="ja-JP" sz="2800" b="1" dirty="0">
                <a:latin typeface="Chalkboard" charset="0"/>
                <a:ea typeface="Chalkboard" charset="0"/>
                <a:cs typeface="Chalkboard" charset="0"/>
              </a:rPr>
              <a:t> </a:t>
            </a:r>
            <a:r>
              <a:rPr lang="en-US" altLang="ja-JP" sz="2800" b="1" dirty="0">
                <a:latin typeface="Chalkboard" charset="0"/>
                <a:ea typeface="Chalkboard" charset="0"/>
                <a:cs typeface="Chalkboard" charset="0"/>
              </a:rPr>
              <a:t>| </a:t>
            </a:r>
            <a:r>
              <a:rPr lang="en-US" altLang="ja-JP" sz="2800" b="1" dirty="0" err="1">
                <a:latin typeface="Chalkboard" charset="0"/>
                <a:ea typeface="Chalkboard" charset="0"/>
                <a:cs typeface="Chalkboard" charset="0"/>
              </a:rPr>
              <a:t>re.match</a:t>
            </a:r>
            <a:r>
              <a:rPr lang="en-US" altLang="ja-JP" sz="2800" b="1" dirty="0">
                <a:latin typeface="Chalkboard" charset="0"/>
                <a:ea typeface="Chalkboard" charset="0"/>
                <a:cs typeface="Chalkboard" charset="0"/>
              </a:rPr>
              <a:t> s “~</a:t>
            </a:r>
            <a:r>
              <a:rPr lang="en-US" altLang="ja-JP" sz="2800" b="1" dirty="0" err="1">
                <a:latin typeface="Chalkboard" charset="0"/>
                <a:ea typeface="Chalkboard" charset="0"/>
                <a:cs typeface="Chalkboard" charset="0"/>
              </a:rPr>
              <a:t>http|ssh|ftp</a:t>
            </a:r>
            <a:r>
              <a:rPr lang="en-US" altLang="ja-JP" sz="2800" b="1" dirty="0">
                <a:latin typeface="Chalkboard" charset="0"/>
                <a:ea typeface="Chalkboard" charset="0"/>
                <a:cs typeface="Chalkboard" charset="0"/>
              </a:rPr>
              <a:t>” }</a:t>
            </a:r>
            <a:endParaRPr lang="en-US" altLang="ja-JP" sz="2800" b="1" dirty="0">
              <a:latin typeface="Chalkboard" charset="0"/>
              <a:ea typeface="Chalkboard" charset="0"/>
              <a:cs typeface="Chalkboard" charset="0"/>
            </a:endParaRPr>
          </a:p>
        </p:txBody>
      </p:sp>
    </p:spTree>
    <p:extLst>
      <p:ext uri="{BB962C8B-B14F-4D97-AF65-F5344CB8AC3E}">
        <p14:creationId xmlns:p14="http://schemas.microsoft.com/office/powerpoint/2010/main" val="44842737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Alternate Process 12"/>
          <p:cNvSpPr/>
          <p:nvPr/>
        </p:nvSpPr>
        <p:spPr>
          <a:xfrm>
            <a:off x="3100388" y="4752564"/>
            <a:ext cx="345319" cy="385767"/>
          </a:xfrm>
          <a:prstGeom prst="flowChartAlternateProcess">
            <a:avLst/>
          </a:prstGeom>
          <a:solidFill>
            <a:schemeClr val="tx2">
              <a:lumMod val="20000"/>
              <a:lumOff val="80000"/>
            </a:schemeClr>
          </a:solidFill>
          <a:ln w="76200" cmpd="sng">
            <a:solidFill>
              <a:schemeClr val="accent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14" name="Alternate Process 13"/>
          <p:cNvSpPr/>
          <p:nvPr/>
        </p:nvSpPr>
        <p:spPr>
          <a:xfrm>
            <a:off x="2857500" y="5215231"/>
            <a:ext cx="1052028" cy="428332"/>
          </a:xfrm>
          <a:prstGeom prst="flowChartAlternateProcess">
            <a:avLst/>
          </a:prstGeom>
          <a:solidFill>
            <a:schemeClr val="tx2">
              <a:lumMod val="20000"/>
              <a:lumOff val="80000"/>
            </a:schemeClr>
          </a:solidFill>
          <a:ln w="76200" cmpd="sng">
            <a:solidFill>
              <a:schemeClr val="accent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7" name="Content Placeholder 2"/>
          <p:cNvSpPr txBox="1">
            <a:spLocks/>
          </p:cNvSpPr>
          <p:nvPr/>
        </p:nvSpPr>
        <p:spPr>
          <a:xfrm>
            <a:off x="1262352" y="1473993"/>
            <a:ext cx="8668865" cy="500786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kumimoji="1" sz="3200" kern="1200">
                <a:solidFill>
                  <a:schemeClr val="tx1"/>
                </a:solidFill>
                <a:latin typeface="Chalkboard"/>
                <a:ea typeface="+mn-ea"/>
                <a:cs typeface="Chalkboard"/>
              </a:defRPr>
            </a:lvl1pPr>
            <a:lvl2pPr marL="742950" indent="-285750" algn="l" defTabSz="457200" rtl="0" eaLnBrk="1" latinLnBrk="0" hangingPunct="1">
              <a:spcBef>
                <a:spcPct val="20000"/>
              </a:spcBef>
              <a:buFont typeface="Arial"/>
              <a:buChar char="–"/>
              <a:defRPr kumimoji="1" sz="2800" kern="1200">
                <a:solidFill>
                  <a:schemeClr val="tx1"/>
                </a:solidFill>
                <a:latin typeface="Chalkboard"/>
                <a:ea typeface="+mn-ea"/>
                <a:cs typeface="Chalkboard"/>
              </a:defRPr>
            </a:lvl2pPr>
            <a:lvl3pPr marL="1143000" indent="-228600" algn="l" defTabSz="457200" rtl="0" eaLnBrk="1" latinLnBrk="0" hangingPunct="1">
              <a:spcBef>
                <a:spcPct val="20000"/>
              </a:spcBef>
              <a:buFont typeface="Arial"/>
              <a:buChar char="•"/>
              <a:defRPr kumimoji="1" sz="2800" kern="1200">
                <a:solidFill>
                  <a:schemeClr val="tx1"/>
                </a:solidFill>
                <a:latin typeface="Chalkboard"/>
                <a:ea typeface="+mn-ea"/>
                <a:cs typeface="Chalkboard"/>
              </a:defRPr>
            </a:lvl3pPr>
            <a:lvl4pPr marL="1600200" indent="-228600" algn="l" defTabSz="457200" rtl="0" eaLnBrk="1" latinLnBrk="0" hangingPunct="1">
              <a:spcBef>
                <a:spcPct val="20000"/>
              </a:spcBef>
              <a:buFont typeface="Arial"/>
              <a:buChar char="–"/>
              <a:defRPr kumimoji="1" sz="2800" kern="1200">
                <a:solidFill>
                  <a:schemeClr val="tx1"/>
                </a:solidFill>
                <a:latin typeface="Chalkboard"/>
                <a:ea typeface="+mn-ea"/>
                <a:cs typeface="Chalkboard"/>
              </a:defRPr>
            </a:lvl4pPr>
            <a:lvl5pPr marL="2057400" indent="-228600" algn="l" defTabSz="457200" rtl="0" eaLnBrk="1" latinLnBrk="0" hangingPunct="1">
              <a:spcBef>
                <a:spcPct val="20000"/>
              </a:spcBef>
              <a:buFont typeface="Arial"/>
              <a:buChar char="»"/>
              <a:defRPr kumimoji="1" sz="2800" kern="1200">
                <a:solidFill>
                  <a:schemeClr val="tx1"/>
                </a:solidFill>
                <a:latin typeface="Chalkboard"/>
                <a:ea typeface="+mn-ea"/>
                <a:cs typeface="Chalkboard"/>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defTabSz="914400">
              <a:spcBef>
                <a:spcPts val="0"/>
              </a:spcBef>
              <a:buFont typeface="Arial"/>
              <a:buNone/>
              <a:defRPr/>
            </a:pPr>
            <a:r>
              <a:rPr lang="en-US" sz="2800" b="1" dirty="0" smtClean="0"/>
              <a:t>type set</a:t>
            </a:r>
          </a:p>
          <a:p>
            <a:pPr marL="0" indent="0" defTabSz="914400">
              <a:spcBef>
                <a:spcPts val="0"/>
              </a:spcBef>
              <a:buFont typeface="Arial"/>
              <a:buNone/>
              <a:defRPr/>
            </a:pPr>
            <a:r>
              <a:rPr lang="en-US" sz="2800" b="1" dirty="0" err="1" smtClean="0"/>
              <a:t>val</a:t>
            </a:r>
            <a:r>
              <a:rPr lang="en-US" sz="2800" b="1" dirty="0" smtClean="0"/>
              <a:t> create : unit </a:t>
            </a:r>
            <a:r>
              <a:rPr lang="en-US" altLang="ja-JP" sz="2800" b="1" dirty="0" smtClean="0"/>
              <a:t>→ set</a:t>
            </a:r>
            <a:endParaRPr lang="en-US" sz="2800" b="1" dirty="0" smtClean="0"/>
          </a:p>
          <a:p>
            <a:pPr marL="0" indent="0" defTabSz="914400">
              <a:spcBef>
                <a:spcPts val="0"/>
              </a:spcBef>
              <a:buFont typeface="Arial"/>
              <a:buNone/>
              <a:defRPr/>
            </a:pPr>
            <a:r>
              <a:rPr lang="en-US" sz="2800" b="1" dirty="0" err="1" smtClean="0"/>
              <a:t>val</a:t>
            </a:r>
            <a:r>
              <a:rPr lang="en-US" sz="2800" b="1" dirty="0" smtClean="0"/>
              <a:t> mem : set </a:t>
            </a:r>
            <a:r>
              <a:rPr lang="en-US" altLang="ja-JP" sz="2800" b="1" dirty="0" smtClean="0"/>
              <a:t>→ </a:t>
            </a:r>
            <a:r>
              <a:rPr lang="en-US" altLang="ja-JP" sz="2800" b="1" dirty="0" err="1" smtClean="0">
                <a:solidFill>
                  <a:schemeClr val="accent1">
                    <a:lumMod val="75000"/>
                  </a:schemeClr>
                </a:solidFill>
              </a:rPr>
              <a:t>Pos</a:t>
            </a:r>
            <a:r>
              <a:rPr lang="en-US" altLang="ja-JP" sz="2800" b="1" dirty="0" smtClean="0"/>
              <a:t> → Bool</a:t>
            </a:r>
            <a:endParaRPr lang="en-US" sz="2800" b="1" dirty="0" smtClean="0"/>
          </a:p>
          <a:p>
            <a:pPr marL="0" indent="0" defTabSz="914400">
              <a:spcBef>
                <a:spcPts val="0"/>
              </a:spcBef>
              <a:buFont typeface="Arial"/>
              <a:buNone/>
              <a:defRPr/>
            </a:pPr>
            <a:r>
              <a:rPr lang="en-US" sz="2800" b="1" dirty="0" err="1" smtClean="0"/>
              <a:t>val</a:t>
            </a:r>
            <a:r>
              <a:rPr lang="en-US" sz="2800" b="1" dirty="0" smtClean="0"/>
              <a:t> add : set </a:t>
            </a:r>
            <a:r>
              <a:rPr lang="en-US" altLang="ja-JP" sz="2800" b="1" dirty="0" smtClean="0"/>
              <a:t>→ </a:t>
            </a:r>
            <a:r>
              <a:rPr lang="en-US" altLang="ja-JP" sz="2800" b="1" dirty="0" err="1" smtClean="0">
                <a:solidFill>
                  <a:schemeClr val="accent1">
                    <a:lumMod val="75000"/>
                  </a:schemeClr>
                </a:solidFill>
              </a:rPr>
              <a:t>Pos</a:t>
            </a:r>
            <a:r>
              <a:rPr lang="en-US" altLang="ja-JP" sz="2800" b="1" dirty="0" smtClean="0"/>
              <a:t> → set</a:t>
            </a:r>
          </a:p>
          <a:p>
            <a:pPr marL="0" indent="0" defTabSz="914400">
              <a:spcBef>
                <a:spcPts val="0"/>
              </a:spcBef>
              <a:buFont typeface="Arial"/>
              <a:buNone/>
              <a:defRPr/>
            </a:pPr>
            <a:endParaRPr lang="en-US" b="1" dirty="0" smtClean="0"/>
          </a:p>
          <a:p>
            <a:pPr marL="0" indent="0" defTabSz="914400">
              <a:spcBef>
                <a:spcPts val="0"/>
              </a:spcBef>
              <a:buFont typeface="Arial"/>
              <a:buNone/>
              <a:defRPr/>
            </a:pPr>
            <a:r>
              <a:rPr lang="en-US" b="1" dirty="0" smtClean="0"/>
              <a:t>let s = create ()</a:t>
            </a:r>
          </a:p>
          <a:p>
            <a:pPr marL="0" indent="0" defTabSz="914400">
              <a:spcBef>
                <a:spcPts val="0"/>
              </a:spcBef>
              <a:buFont typeface="Arial"/>
              <a:buNone/>
              <a:defRPr/>
            </a:pPr>
            <a:r>
              <a:rPr lang="en-US" b="1" dirty="0" smtClean="0"/>
              <a:t>let x = 1</a:t>
            </a:r>
          </a:p>
          <a:p>
            <a:pPr marL="0" indent="0" defTabSz="914400">
              <a:spcBef>
                <a:spcPts val="0"/>
              </a:spcBef>
              <a:buFont typeface="Arial"/>
              <a:buNone/>
              <a:defRPr/>
            </a:pPr>
            <a:r>
              <a:rPr lang="en-US" b="1" dirty="0" smtClean="0"/>
              <a:t>if mem s x then</a:t>
            </a:r>
          </a:p>
          <a:p>
            <a:pPr marL="0" indent="0" defTabSz="914400">
              <a:spcBef>
                <a:spcPts val="0"/>
              </a:spcBef>
              <a:buFont typeface="Arial"/>
              <a:buNone/>
              <a:defRPr/>
            </a:pPr>
            <a:r>
              <a:rPr lang="en-US" b="1" dirty="0" smtClean="0"/>
              <a:t>  add s (x-1)</a:t>
            </a:r>
            <a:endParaRPr lang="en-US" b="1" dirty="0"/>
          </a:p>
        </p:txBody>
      </p:sp>
      <p:sp>
        <p:nvSpPr>
          <p:cNvPr id="2" name="Title 1"/>
          <p:cNvSpPr>
            <a:spLocks noGrp="1"/>
          </p:cNvSpPr>
          <p:nvPr>
            <p:ph type="title"/>
          </p:nvPr>
        </p:nvSpPr>
        <p:spPr/>
        <p:txBody>
          <a:bodyPr/>
          <a:lstStyle/>
          <a:p>
            <a:r>
              <a:rPr lang="en-US" dirty="0" smtClean="0">
                <a:solidFill>
                  <a:schemeClr val="accent1">
                    <a:lumMod val="75000"/>
                  </a:schemeClr>
                </a:solidFill>
              </a:rPr>
              <a:t>Static</a:t>
            </a:r>
            <a:r>
              <a:rPr lang="en-US" dirty="0" smtClean="0"/>
              <a:t> verification</a:t>
            </a:r>
            <a:endParaRPr lang="en-US" dirty="0"/>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4</a:t>
            </a:fld>
            <a:endParaRPr kumimoji="1" lang="ja-JP" altLang="en-US"/>
          </a:p>
        </p:txBody>
      </p:sp>
      <p:sp>
        <p:nvSpPr>
          <p:cNvPr id="8" name="Rounded Rectangular Callout 7"/>
          <p:cNvSpPr/>
          <p:nvPr/>
        </p:nvSpPr>
        <p:spPr>
          <a:xfrm>
            <a:off x="5133147" y="3487594"/>
            <a:ext cx="3710608" cy="980661"/>
          </a:xfrm>
          <a:prstGeom prst="wedgeRoundRectCallout">
            <a:avLst>
              <a:gd name="adj1" fmla="val -91938"/>
              <a:gd name="adj2" fmla="val 76837"/>
              <a:gd name="adj3" fmla="val 16667"/>
            </a:avLst>
          </a:prstGeom>
          <a:solidFill>
            <a:schemeClr val="accent1">
              <a:lumMod val="20000"/>
              <a:lumOff val="80000"/>
            </a:schemeClr>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tabLst>
                <a:tab pos="130175" algn="l"/>
                <a:tab pos="660400" algn="l"/>
              </a:tabLst>
            </a:pPr>
            <a:r>
              <a:rPr lang="en-US" sz="2800" dirty="0" smtClean="0">
                <a:solidFill>
                  <a:schemeClr val="tx1"/>
                </a:solidFill>
                <a:latin typeface="Chalkboard"/>
                <a:cs typeface="Chalkboard"/>
              </a:rPr>
              <a:t>Statically checked</a:t>
            </a:r>
            <a:endParaRPr lang="en-US" sz="2800" dirty="0">
              <a:solidFill>
                <a:schemeClr val="tx1"/>
              </a:solidFill>
              <a:latin typeface="Chalkboard"/>
              <a:cs typeface="Chalkboard"/>
            </a:endParaRPr>
          </a:p>
        </p:txBody>
      </p:sp>
      <p:sp>
        <p:nvSpPr>
          <p:cNvPr id="9" name="Rounded Rectangular Callout 8"/>
          <p:cNvSpPr/>
          <p:nvPr/>
        </p:nvSpPr>
        <p:spPr>
          <a:xfrm>
            <a:off x="5331934" y="5090381"/>
            <a:ext cx="3852115" cy="980661"/>
          </a:xfrm>
          <a:prstGeom prst="wedgeRoundRectCallout">
            <a:avLst>
              <a:gd name="adj1" fmla="val -82463"/>
              <a:gd name="adj2" fmla="val -11718"/>
              <a:gd name="adj3" fmla="val 16667"/>
            </a:avLst>
          </a:prstGeom>
          <a:solidFill>
            <a:schemeClr val="accent1">
              <a:lumMod val="20000"/>
              <a:lumOff val="80000"/>
            </a:schemeClr>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46800" rIns="144000" bIns="45720" numCol="1" spcCol="0" rtlCol="0" fromWordArt="0" anchor="ctr" anchorCtr="0" forceAA="0" compatLnSpc="1">
            <a:prstTxWarp prst="textNoShape">
              <a:avLst/>
            </a:prstTxWarp>
            <a:noAutofit/>
          </a:bodyPr>
          <a:lstStyle/>
          <a:p>
            <a:pPr algn="ctr">
              <a:tabLst>
                <a:tab pos="660400" algn="l"/>
              </a:tabLst>
            </a:pPr>
            <a:r>
              <a:rPr lang="en-US" sz="2800" dirty="0" smtClean="0">
                <a:solidFill>
                  <a:schemeClr val="tx1"/>
                </a:solidFill>
                <a:latin typeface="Chalkboard"/>
                <a:cs typeface="Chalkboard"/>
              </a:rPr>
              <a:t>Statically checked</a:t>
            </a:r>
            <a:endParaRPr lang="en-US" sz="2800" dirty="0">
              <a:solidFill>
                <a:schemeClr val="tx1"/>
              </a:solidFill>
              <a:latin typeface="Chalkboard"/>
              <a:cs typeface="Chalkboard"/>
            </a:endParaRPr>
          </a:p>
        </p:txBody>
      </p:sp>
      <p:grpSp>
        <p:nvGrpSpPr>
          <p:cNvPr id="10" name="Group 9"/>
          <p:cNvGrpSpPr/>
          <p:nvPr/>
        </p:nvGrpSpPr>
        <p:grpSpPr>
          <a:xfrm>
            <a:off x="5397862" y="1189770"/>
            <a:ext cx="3786187" cy="1022931"/>
            <a:chOff x="4359632" y="1068954"/>
            <a:chExt cx="3786187" cy="1022931"/>
          </a:xfrm>
        </p:grpSpPr>
        <p:sp>
          <p:nvSpPr>
            <p:cNvPr id="11" name="Oval Callout 10"/>
            <p:cNvSpPr/>
            <p:nvPr/>
          </p:nvSpPr>
          <p:spPr>
            <a:xfrm>
              <a:off x="4359632" y="1068954"/>
              <a:ext cx="3786187" cy="1022931"/>
            </a:xfrm>
            <a:prstGeom prst="wedgeEllipseCallout">
              <a:avLst>
                <a:gd name="adj1" fmla="val -64229"/>
                <a:gd name="adj2" fmla="val 76467"/>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12" name="TextBox 11"/>
            <p:cNvSpPr txBox="1"/>
            <p:nvPr/>
          </p:nvSpPr>
          <p:spPr>
            <a:xfrm>
              <a:off x="4655485" y="1353175"/>
              <a:ext cx="3350276" cy="461665"/>
            </a:xfrm>
            <a:prstGeom prst="rect">
              <a:avLst/>
            </a:prstGeom>
            <a:noFill/>
          </p:spPr>
          <p:txBody>
            <a:bodyPr wrap="none" rtlCol="0">
              <a:spAutoFit/>
            </a:bodyPr>
            <a:lstStyle/>
            <a:p>
              <a:r>
                <a:rPr lang="en-US" sz="2400" b="1" dirty="0" err="1">
                  <a:latin typeface="Chalkboard"/>
                  <a:cs typeface="Chalkboard"/>
                </a:rPr>
                <a:t>Pos</a:t>
              </a:r>
              <a:r>
                <a:rPr lang="en-US" sz="2400" b="1" dirty="0">
                  <a:latin typeface="Chalkboard"/>
                  <a:cs typeface="Chalkboard"/>
                </a:rPr>
                <a:t> </a:t>
              </a:r>
              <a:r>
                <a:rPr lang="en-US" altLang="ja-JP" sz="2400" b="1" dirty="0">
                  <a:latin typeface="Chalkboard"/>
                  <a:cs typeface="Chalkboard"/>
                </a:rPr>
                <a:t>≡ </a:t>
              </a:r>
              <a:r>
                <a:rPr lang="en-US" sz="2400" b="1" dirty="0">
                  <a:latin typeface="Chalkboard"/>
                  <a:cs typeface="Chalkboard"/>
                </a:rPr>
                <a:t>{ </a:t>
              </a:r>
              <a:r>
                <a:rPr lang="en-US" sz="2400" b="1" dirty="0" err="1">
                  <a:latin typeface="Chalkboard"/>
                  <a:cs typeface="Chalkboard"/>
                </a:rPr>
                <a:t>x:int</a:t>
              </a:r>
              <a:r>
                <a:rPr lang="en-US" sz="2400" b="1" dirty="0">
                  <a:latin typeface="Chalkboard"/>
                  <a:cs typeface="Chalkboard"/>
                </a:rPr>
                <a:t> | x &gt; 0 }</a:t>
              </a:r>
            </a:p>
          </p:txBody>
        </p:sp>
      </p:grpSp>
    </p:spTree>
    <p:extLst>
      <p:ext uri="{BB962C8B-B14F-4D97-AF65-F5344CB8AC3E}">
        <p14:creationId xmlns:p14="http://schemas.microsoft.com/office/powerpoint/2010/main" val="6504323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contribution (1/2)</a:t>
            </a:r>
            <a:endParaRPr lang="en-US" dirty="0"/>
          </a:p>
        </p:txBody>
      </p:sp>
      <p:sp>
        <p:nvSpPr>
          <p:cNvPr id="3" name="Content Placeholder 2"/>
          <p:cNvSpPr>
            <a:spLocks noGrp="1"/>
          </p:cNvSpPr>
          <p:nvPr>
            <p:ph idx="1"/>
          </p:nvPr>
        </p:nvSpPr>
        <p:spPr>
          <a:xfrm>
            <a:off x="1562599" y="1313963"/>
            <a:ext cx="8854393" cy="5868716"/>
          </a:xfrm>
        </p:spPr>
        <p:txBody>
          <a:bodyPr>
            <a:normAutofit/>
          </a:bodyPr>
          <a:lstStyle/>
          <a:p>
            <a:r>
              <a:rPr lang="en-US" dirty="0" smtClean="0"/>
              <a:t>Extension of </a:t>
            </a:r>
            <a:r>
              <a:rPr lang="en-US" b="1" i="1" dirty="0" smtClean="0"/>
              <a:t>manifest </a:t>
            </a:r>
            <a:r>
              <a:rPr lang="en-US" b="1" i="1" dirty="0"/>
              <a:t>contract calculus</a:t>
            </a:r>
            <a:r>
              <a:rPr lang="en-US" dirty="0"/>
              <a:t> </a:t>
            </a:r>
            <a:r>
              <a:rPr lang="en-US" dirty="0" smtClean="0"/>
              <a:t/>
            </a:r>
            <a:br>
              <a:rPr lang="en-US" dirty="0" smtClean="0"/>
            </a:br>
            <a:r>
              <a:rPr lang="en-US" sz="2400" dirty="0"/>
              <a:t>[</a:t>
            </a:r>
            <a:r>
              <a:rPr lang="en-US" sz="2400" dirty="0"/>
              <a:t>F, POPL’06; G+, ESOP’10</a:t>
            </a:r>
            <a:r>
              <a:rPr lang="is-IS" sz="2400" dirty="0"/>
              <a:t>]</a:t>
            </a:r>
            <a:r>
              <a:rPr lang="en-US" sz="2400" dirty="0"/>
              <a:t> </a:t>
            </a:r>
            <a:r>
              <a:rPr lang="en-US" dirty="0"/>
              <a:t>with mutable </a:t>
            </a:r>
            <a:r>
              <a:rPr lang="en-US" dirty="0" smtClean="0"/>
              <a:t>states</a:t>
            </a:r>
          </a:p>
          <a:p>
            <a:pPr lvl="1"/>
            <a:r>
              <a:rPr lang="en-US" b="1" i="1" dirty="0" smtClean="0"/>
              <a:t>Computational Hoare type</a:t>
            </a:r>
          </a:p>
          <a:p>
            <a:pPr lvl="2"/>
            <a:r>
              <a:rPr lang="en-US" dirty="0" smtClean="0"/>
              <a:t>Types for state-dependent contracts</a:t>
            </a:r>
          </a:p>
          <a:p>
            <a:pPr lvl="2"/>
            <a:r>
              <a:rPr lang="en-US" dirty="0" smtClean="0"/>
              <a:t>Inspired </a:t>
            </a:r>
            <a:r>
              <a:rPr lang="en-US" dirty="0"/>
              <a:t>by Hoare type theory </a:t>
            </a:r>
            <a:r>
              <a:rPr lang="en-US" sz="2400" dirty="0"/>
              <a:t>[N&amp;M, ICFP’06</a:t>
            </a:r>
            <a:r>
              <a:rPr lang="en-US" sz="2400" dirty="0"/>
              <a:t>]</a:t>
            </a:r>
          </a:p>
          <a:p>
            <a:pPr lvl="1"/>
            <a:r>
              <a:rPr lang="en-US" b="1" i="1" dirty="0" smtClean="0"/>
              <a:t>Flow-sensitive type system</a:t>
            </a:r>
            <a:r>
              <a:rPr lang="en-US" dirty="0" smtClean="0"/>
              <a:t> </a:t>
            </a:r>
          </a:p>
          <a:p>
            <a:pPr lvl="2"/>
            <a:r>
              <a:rPr lang="en-US" dirty="0" smtClean="0"/>
              <a:t>Track what state-dependent </a:t>
            </a:r>
            <a:r>
              <a:rPr lang="en-US" dirty="0"/>
              <a:t>c</a:t>
            </a:r>
            <a:r>
              <a:rPr lang="en-US" dirty="0" smtClean="0"/>
              <a:t>ontracts may be invalidated</a:t>
            </a:r>
          </a:p>
          <a:p>
            <a:pPr lvl="1"/>
            <a:r>
              <a:rPr lang="en-US" b="1" i="1" dirty="0" smtClean="0"/>
              <a:t>New dynamic check </a:t>
            </a:r>
            <a:r>
              <a:rPr lang="en-US" dirty="0" smtClean="0"/>
              <a:t>for state-depend. contracts</a:t>
            </a:r>
          </a:p>
          <a:p>
            <a:pPr lvl="1"/>
            <a:r>
              <a:rPr lang="en-US" b="1" i="1" dirty="0"/>
              <a:t>E</a:t>
            </a:r>
            <a:r>
              <a:rPr lang="en-US" b="1" i="1" dirty="0" smtClean="0"/>
              <a:t>ffect system </a:t>
            </a:r>
            <a:r>
              <a:rPr lang="en-US" dirty="0" smtClean="0"/>
              <a:t>to control effects in contracts</a:t>
            </a:r>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40</a:t>
            </a:fld>
            <a:endParaRPr kumimoji="1" lang="ja-JP" altLang="en-US"/>
          </a:p>
        </p:txBody>
      </p:sp>
      <p:sp>
        <p:nvSpPr>
          <p:cNvPr id="7" name="Oval Callout 6"/>
          <p:cNvSpPr/>
          <p:nvPr/>
        </p:nvSpPr>
        <p:spPr>
          <a:xfrm>
            <a:off x="5989988" y="91455"/>
            <a:ext cx="4582913" cy="996687"/>
          </a:xfrm>
          <a:prstGeom prst="wedgeEllipseCallout">
            <a:avLst>
              <a:gd name="adj1" fmla="val -33332"/>
              <a:gd name="adj2" fmla="val 56929"/>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8" name="Rectangle 7"/>
          <p:cNvSpPr/>
          <p:nvPr/>
        </p:nvSpPr>
        <p:spPr>
          <a:xfrm>
            <a:off x="5579166" y="248271"/>
            <a:ext cx="5353098" cy="707886"/>
          </a:xfrm>
          <a:prstGeom prst="rect">
            <a:avLst/>
          </a:prstGeom>
        </p:spPr>
        <p:txBody>
          <a:bodyPr wrap="square">
            <a:spAutoFit/>
          </a:bodyPr>
          <a:lstStyle/>
          <a:p>
            <a:pPr algn="ctr"/>
            <a:r>
              <a:rPr lang="en-US" sz="2000" dirty="0">
                <a:latin typeface="Chalkboard" charset="0"/>
                <a:ea typeface="Chalkboard" charset="0"/>
                <a:cs typeface="Chalkboard" charset="0"/>
              </a:rPr>
              <a:t>Lambda calculus </a:t>
            </a:r>
            <a:r>
              <a:rPr lang="en-US" sz="2000" dirty="0">
                <a:latin typeface="Chalkboard" charset="0"/>
                <a:ea typeface="Chalkboard" charset="0"/>
                <a:cs typeface="Chalkboard" charset="0"/>
              </a:rPr>
              <a:t>where contracts </a:t>
            </a:r>
            <a:br>
              <a:rPr lang="en-US" sz="2000" dirty="0">
                <a:latin typeface="Chalkboard" charset="0"/>
                <a:ea typeface="Chalkboard" charset="0"/>
                <a:cs typeface="Chalkboard" charset="0"/>
              </a:rPr>
            </a:br>
            <a:r>
              <a:rPr lang="en-US" sz="2000" dirty="0">
                <a:latin typeface="Chalkboard" charset="0"/>
                <a:ea typeface="Chalkboard" charset="0"/>
                <a:cs typeface="Chalkboard" charset="0"/>
              </a:rPr>
              <a:t>are embedded into static types</a:t>
            </a:r>
            <a:endParaRPr lang="en-US" sz="2000" dirty="0">
              <a:latin typeface="Chalkboard" charset="0"/>
              <a:ea typeface="Chalkboard" charset="0"/>
              <a:cs typeface="Chalkboard" charset="0"/>
            </a:endParaRPr>
          </a:p>
        </p:txBody>
      </p:sp>
    </p:spTree>
    <p:extLst>
      <p:ext uri="{BB962C8B-B14F-4D97-AF65-F5344CB8AC3E}">
        <p14:creationId xmlns:p14="http://schemas.microsoft.com/office/powerpoint/2010/main" val="119884153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contribution (2/2)</a:t>
            </a:r>
            <a:endParaRPr lang="en-US" dirty="0"/>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41</a:t>
            </a:fld>
            <a:endParaRPr kumimoji="1" lang="ja-JP" altLang="en-US"/>
          </a:p>
        </p:txBody>
      </p:sp>
      <p:sp>
        <p:nvSpPr>
          <p:cNvPr id="9" name="Content Placeholder 8"/>
          <p:cNvSpPr>
            <a:spLocks noGrp="1"/>
          </p:cNvSpPr>
          <p:nvPr>
            <p:ph idx="1"/>
          </p:nvPr>
        </p:nvSpPr>
        <p:spPr>
          <a:xfrm>
            <a:off x="1748122" y="1353178"/>
            <a:ext cx="8919878" cy="4868328"/>
          </a:xfrm>
        </p:spPr>
        <p:txBody>
          <a:bodyPr/>
          <a:lstStyle/>
          <a:p>
            <a:r>
              <a:rPr lang="en-US" dirty="0" smtClean="0"/>
              <a:t>Static verification of state-depend. contracts</a:t>
            </a:r>
          </a:p>
          <a:p>
            <a:pPr lvl="1"/>
            <a:r>
              <a:rPr lang="en-US" dirty="0" smtClean="0"/>
              <a:t>Show sufficient conditions when dynamic checks can be eliminated without changing program behavior</a:t>
            </a:r>
          </a:p>
          <a:p>
            <a:pPr lvl="1"/>
            <a:r>
              <a:rPr lang="en-US" dirty="0"/>
              <a:t>L</a:t>
            </a:r>
            <a:r>
              <a:rPr lang="en-US" dirty="0" smtClean="0"/>
              <a:t>ocal reasoning based on the effect system</a:t>
            </a:r>
          </a:p>
          <a:p>
            <a:pPr lvl="2"/>
            <a:r>
              <a:rPr lang="en-US" dirty="0" smtClean="0"/>
              <a:t>Like “frame rule” in Separation logic</a:t>
            </a:r>
          </a:p>
          <a:p>
            <a:pPr lvl="2"/>
            <a:endParaRPr lang="en-US" dirty="0"/>
          </a:p>
        </p:txBody>
      </p:sp>
      <p:sp>
        <p:nvSpPr>
          <p:cNvPr id="10" name="Oval Callout 9"/>
          <p:cNvSpPr/>
          <p:nvPr/>
        </p:nvSpPr>
        <p:spPr>
          <a:xfrm>
            <a:off x="4253953" y="91450"/>
            <a:ext cx="6318949" cy="1261728"/>
          </a:xfrm>
          <a:prstGeom prst="wedgeEllipseCallout">
            <a:avLst>
              <a:gd name="adj1" fmla="val -41511"/>
              <a:gd name="adj2" fmla="val 53778"/>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11" name="Rectangle 10"/>
          <p:cNvSpPr/>
          <p:nvPr/>
        </p:nvSpPr>
        <p:spPr>
          <a:xfrm>
            <a:off x="4759089" y="245265"/>
            <a:ext cx="5353098" cy="954107"/>
          </a:xfrm>
          <a:prstGeom prst="rect">
            <a:avLst/>
          </a:prstGeom>
        </p:spPr>
        <p:txBody>
          <a:bodyPr wrap="square">
            <a:spAutoFit/>
          </a:bodyPr>
          <a:lstStyle/>
          <a:p>
            <a:pPr algn="ctr"/>
            <a:r>
              <a:rPr lang="en-US" sz="2800" dirty="0">
                <a:latin typeface="Chalkboard" charset="0"/>
                <a:ea typeface="Chalkboard" charset="0"/>
                <a:cs typeface="Chalkboard" charset="0"/>
              </a:rPr>
              <a:t>Not discussed in this talk;</a:t>
            </a:r>
            <a:br>
              <a:rPr lang="en-US" sz="2800" dirty="0">
                <a:latin typeface="Chalkboard" charset="0"/>
                <a:ea typeface="Chalkboard" charset="0"/>
                <a:cs typeface="Chalkboard" charset="0"/>
              </a:rPr>
            </a:br>
            <a:r>
              <a:rPr lang="en-US" sz="2800" dirty="0">
                <a:latin typeface="Chalkboard" charset="0"/>
                <a:ea typeface="Chalkboard" charset="0"/>
                <a:cs typeface="Chalkboard" charset="0"/>
              </a:rPr>
              <a:t>see the paper for more details</a:t>
            </a:r>
            <a:endParaRPr lang="en-US" sz="2800" dirty="0">
              <a:latin typeface="Chalkboard" charset="0"/>
              <a:ea typeface="Chalkboard" charset="0"/>
              <a:cs typeface="Chalkboard" charset="0"/>
            </a:endParaRPr>
          </a:p>
        </p:txBody>
      </p:sp>
    </p:spTree>
    <p:extLst>
      <p:ext uri="{BB962C8B-B14F-4D97-AF65-F5344CB8AC3E}">
        <p14:creationId xmlns:p14="http://schemas.microsoft.com/office/powerpoint/2010/main" val="40881490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Lst>
  </p:timing>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Manifest contract calculus</a:t>
            </a:r>
            <a:br>
              <a:rPr lang="en-US" dirty="0" smtClean="0"/>
            </a:br>
            <a:r>
              <a:rPr lang="en-US" dirty="0" smtClean="0"/>
              <a:t>with mutable states?</a:t>
            </a:r>
            <a:endParaRPr lang="en-US" dirty="0"/>
          </a:p>
        </p:txBody>
      </p:sp>
      <p:sp>
        <p:nvSpPr>
          <p:cNvPr id="3" name="Content Placeholder 2"/>
          <p:cNvSpPr>
            <a:spLocks noGrp="1"/>
          </p:cNvSpPr>
          <p:nvPr>
            <p:ph idx="1"/>
          </p:nvPr>
        </p:nvSpPr>
        <p:spPr>
          <a:xfrm>
            <a:off x="1748127" y="1353182"/>
            <a:ext cx="8668865" cy="5128675"/>
          </a:xfrm>
        </p:spPr>
        <p:txBody>
          <a:bodyPr>
            <a:noAutofit/>
          </a:bodyPr>
          <a:lstStyle/>
          <a:p>
            <a:pPr marL="0" indent="0">
              <a:buNone/>
            </a:pPr>
            <a:r>
              <a:rPr lang="en-US" dirty="0" smtClean="0"/>
              <a:t>Lambda calculus </a:t>
            </a:r>
            <a:br>
              <a:rPr lang="en-US" dirty="0" smtClean="0"/>
            </a:br>
            <a:r>
              <a:rPr lang="en-US" dirty="0" smtClean="0"/>
              <a:t> + types expressing contracts </a:t>
            </a:r>
            <a:br>
              <a:rPr lang="en-US" dirty="0" smtClean="0"/>
            </a:br>
            <a:r>
              <a:rPr lang="en-US" dirty="0" smtClean="0"/>
              <a:t> + dynamic check</a:t>
            </a:r>
          </a:p>
          <a:p>
            <a:pPr marL="0" indent="0">
              <a:buNone/>
            </a:pPr>
            <a:r>
              <a:rPr lang="en-US" dirty="0" smtClean="0">
                <a:solidFill>
                  <a:schemeClr val="accent2">
                    <a:lumMod val="75000"/>
                  </a:schemeClr>
                </a:solidFill>
              </a:rPr>
              <a:t> </a:t>
            </a:r>
            <a:r>
              <a:rPr lang="en-US" b="1" dirty="0" smtClean="0">
                <a:solidFill>
                  <a:schemeClr val="accent2">
                    <a:lumMod val="75000"/>
                  </a:schemeClr>
                </a:solidFill>
              </a:rPr>
              <a:t>+ mutable references</a:t>
            </a:r>
            <a:endParaRPr lang="en-US" b="1" dirty="0">
              <a:solidFill>
                <a:schemeClr val="accent2">
                  <a:lumMod val="75000"/>
                </a:schemeClr>
              </a:solidFill>
            </a:endParaRPr>
          </a:p>
          <a:p>
            <a:pPr marL="0" indent="0">
              <a:buNone/>
            </a:pPr>
            <a:endParaRPr lang="en-US" dirty="0" smtClean="0"/>
          </a:p>
          <a:p>
            <a:pPr marL="0" indent="0">
              <a:buNone/>
            </a:pPr>
            <a:endParaRPr lang="en-US" dirty="0"/>
          </a:p>
          <a:p>
            <a:pPr marL="0" indent="0">
              <a:buNone/>
            </a:pPr>
            <a:endParaRPr lang="en-US" dirty="0" smtClean="0"/>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42</a:t>
            </a:fld>
            <a:endParaRPr kumimoji="1" lang="ja-JP" altLang="en-US"/>
          </a:p>
        </p:txBody>
      </p:sp>
      <p:sp>
        <p:nvSpPr>
          <p:cNvPr id="16" name="TextBox 15"/>
          <p:cNvSpPr txBox="1"/>
          <p:nvPr/>
        </p:nvSpPr>
        <p:spPr>
          <a:xfrm>
            <a:off x="1748127" y="3617843"/>
            <a:ext cx="8668865" cy="2339102"/>
          </a:xfrm>
          <a:prstGeom prst="rect">
            <a:avLst/>
          </a:prstGeom>
          <a:noFill/>
        </p:spPr>
        <p:txBody>
          <a:bodyPr wrap="square" rtlCol="0">
            <a:spAutoFit/>
          </a:bodyPr>
          <a:lstStyle/>
          <a:p>
            <a:r>
              <a:rPr lang="en-US" sz="3200" dirty="0">
                <a:latin typeface="Chalkboard"/>
                <a:cs typeface="Chalkboard"/>
              </a:rPr>
              <a:t>Term</a:t>
            </a:r>
            <a:r>
              <a:rPr lang="en-US" sz="3200" b="1" dirty="0">
                <a:latin typeface="Chalkboard"/>
                <a:cs typeface="Chalkboard"/>
              </a:rPr>
              <a:t> e</a:t>
            </a:r>
            <a:r>
              <a:rPr lang="en-US" sz="3200" dirty="0">
                <a:latin typeface="Chalkboard"/>
                <a:cs typeface="Chalkboard"/>
              </a:rPr>
              <a:t> ::= </a:t>
            </a:r>
            <a:r>
              <a:rPr lang="en-US" altLang="ja-JP" sz="3200" b="1" dirty="0" err="1">
                <a:latin typeface="Chalkboard"/>
                <a:cs typeface="Chalkboard"/>
              </a:rPr>
              <a:t>λx.e</a:t>
            </a:r>
            <a:r>
              <a:rPr lang="en-US" altLang="ja-JP" sz="3200" dirty="0">
                <a:latin typeface="Chalkboard"/>
                <a:cs typeface="Chalkboard"/>
              </a:rPr>
              <a:t>  |  </a:t>
            </a:r>
            <a:r>
              <a:rPr lang="en-US" altLang="ja-JP" sz="3200" b="1" dirty="0">
                <a:latin typeface="Chalkboard"/>
                <a:cs typeface="Chalkboard"/>
              </a:rPr>
              <a:t>e</a:t>
            </a:r>
            <a:r>
              <a:rPr lang="en-US" altLang="ja-JP" sz="3200" b="1" baseline="-25000" dirty="0">
                <a:latin typeface="Chalkboard"/>
                <a:cs typeface="Chalkboard"/>
              </a:rPr>
              <a:t>1</a:t>
            </a:r>
            <a:r>
              <a:rPr lang="en-US" altLang="ja-JP" sz="3200" b="1" dirty="0">
                <a:latin typeface="Chalkboard"/>
                <a:cs typeface="Chalkboard"/>
              </a:rPr>
              <a:t> e</a:t>
            </a:r>
            <a:r>
              <a:rPr lang="en-US" altLang="ja-JP" sz="3200" b="1" baseline="-25000" dirty="0">
                <a:latin typeface="Chalkboard"/>
                <a:cs typeface="Chalkboard"/>
              </a:rPr>
              <a:t>2</a:t>
            </a:r>
            <a:r>
              <a:rPr lang="en-US" altLang="ja-JP" sz="3200" dirty="0">
                <a:latin typeface="Chalkboard"/>
                <a:cs typeface="Chalkboard"/>
              </a:rPr>
              <a:t>  |  </a:t>
            </a:r>
            <a:r>
              <a:rPr lang="is-IS" altLang="ja-JP" sz="3200" dirty="0">
                <a:latin typeface="Chalkboard"/>
                <a:cs typeface="Chalkboard"/>
              </a:rPr>
              <a:t>... | </a:t>
            </a:r>
          </a:p>
          <a:p>
            <a:r>
              <a:rPr lang="is-IS" altLang="ja-JP" sz="3200" dirty="0">
                <a:solidFill>
                  <a:schemeClr val="accent2">
                    <a:lumMod val="75000"/>
                  </a:schemeClr>
                </a:solidFill>
                <a:latin typeface="Chalkboard"/>
                <a:cs typeface="Chalkboard"/>
              </a:rPr>
              <a:t> </a:t>
            </a:r>
            <a:r>
              <a:rPr lang="is-IS" altLang="ja-JP" sz="3200" dirty="0">
                <a:solidFill>
                  <a:schemeClr val="accent2">
                    <a:lumMod val="75000"/>
                  </a:schemeClr>
                </a:solidFill>
                <a:latin typeface="Chalkboard"/>
                <a:cs typeface="Chalkboard"/>
              </a:rPr>
              <a:t>            </a:t>
            </a:r>
            <a:r>
              <a:rPr lang="is-IS" altLang="ja-JP" sz="3200" b="1" dirty="0">
                <a:solidFill>
                  <a:schemeClr val="accent2">
                    <a:lumMod val="75000"/>
                  </a:schemeClr>
                </a:solidFill>
                <a:latin typeface="Chalkboard"/>
                <a:cs typeface="Chalkboard"/>
              </a:rPr>
              <a:t>ref e </a:t>
            </a:r>
            <a:r>
              <a:rPr lang="is-IS" altLang="ja-JP" sz="3200" dirty="0">
                <a:solidFill>
                  <a:schemeClr val="accent2">
                    <a:lumMod val="75000"/>
                  </a:schemeClr>
                </a:solidFill>
                <a:latin typeface="Chalkboard"/>
                <a:cs typeface="Chalkboard"/>
              </a:rPr>
              <a:t>|  </a:t>
            </a:r>
            <a:r>
              <a:rPr lang="is-IS" altLang="ja-JP" sz="3200" b="1" dirty="0">
                <a:solidFill>
                  <a:schemeClr val="accent2">
                    <a:lumMod val="75000"/>
                  </a:schemeClr>
                </a:solidFill>
                <a:latin typeface="Chalkboard"/>
                <a:cs typeface="Chalkboard"/>
              </a:rPr>
              <a:t>!e  </a:t>
            </a:r>
            <a:r>
              <a:rPr lang="is-IS" altLang="ja-JP" sz="3200" dirty="0">
                <a:solidFill>
                  <a:schemeClr val="accent2">
                    <a:lumMod val="75000"/>
                  </a:schemeClr>
                </a:solidFill>
                <a:latin typeface="Chalkboard"/>
                <a:cs typeface="Chalkboard"/>
              </a:rPr>
              <a:t>| </a:t>
            </a:r>
            <a:r>
              <a:rPr lang="is-IS" altLang="ja-JP" sz="3200" b="1" dirty="0">
                <a:solidFill>
                  <a:schemeClr val="accent2">
                    <a:lumMod val="75000"/>
                  </a:schemeClr>
                </a:solidFill>
                <a:latin typeface="Chalkboard"/>
                <a:cs typeface="Chalkboard"/>
              </a:rPr>
              <a:t>e</a:t>
            </a:r>
            <a:r>
              <a:rPr lang="is-IS" altLang="ja-JP" sz="3200" b="1" baseline="-25000" dirty="0">
                <a:solidFill>
                  <a:schemeClr val="accent2">
                    <a:lumMod val="75000"/>
                  </a:schemeClr>
                </a:solidFill>
                <a:latin typeface="Chalkboard"/>
                <a:cs typeface="Chalkboard"/>
              </a:rPr>
              <a:t>1</a:t>
            </a:r>
            <a:r>
              <a:rPr lang="is-IS" altLang="ja-JP" sz="3200" b="1" dirty="0">
                <a:solidFill>
                  <a:schemeClr val="accent2">
                    <a:lumMod val="75000"/>
                  </a:schemeClr>
                </a:solidFill>
                <a:latin typeface="Chalkboard"/>
                <a:cs typeface="Chalkboard"/>
              </a:rPr>
              <a:t> := e</a:t>
            </a:r>
            <a:r>
              <a:rPr lang="is-IS" altLang="ja-JP" sz="3200" b="1" baseline="-25000" dirty="0">
                <a:solidFill>
                  <a:schemeClr val="accent2">
                    <a:lumMod val="75000"/>
                  </a:schemeClr>
                </a:solidFill>
                <a:latin typeface="Chalkboard"/>
                <a:cs typeface="Chalkboard"/>
              </a:rPr>
              <a:t>2</a:t>
            </a:r>
            <a:endParaRPr lang="is-IS" altLang="ja-JP" sz="3200" b="1" dirty="0">
              <a:solidFill>
                <a:schemeClr val="accent2">
                  <a:lumMod val="75000"/>
                </a:schemeClr>
              </a:solidFill>
              <a:latin typeface="Chalkboard"/>
              <a:cs typeface="Chalkboard"/>
            </a:endParaRPr>
          </a:p>
          <a:p>
            <a:endParaRPr lang="is-IS" altLang="ja-JP" sz="1000" dirty="0">
              <a:latin typeface="Chalkboard"/>
              <a:cs typeface="Chalkboard"/>
            </a:endParaRPr>
          </a:p>
          <a:p>
            <a:r>
              <a:rPr lang="is-IS" sz="3200" dirty="0">
                <a:latin typeface="Chalkboard"/>
                <a:cs typeface="Chalkboard"/>
              </a:rPr>
              <a:t>Type</a:t>
            </a:r>
            <a:r>
              <a:rPr lang="is-IS" sz="3200" b="1" dirty="0">
                <a:latin typeface="Chalkboard"/>
                <a:cs typeface="Chalkboard"/>
              </a:rPr>
              <a:t> T </a:t>
            </a:r>
            <a:r>
              <a:rPr lang="is-IS" sz="3200" dirty="0">
                <a:latin typeface="Chalkboard"/>
                <a:cs typeface="Chalkboard"/>
              </a:rPr>
              <a:t>::= </a:t>
            </a:r>
            <a:r>
              <a:rPr lang="is-IS" sz="3200" b="1" dirty="0">
                <a:latin typeface="Chalkboard"/>
                <a:cs typeface="Chalkboard"/>
              </a:rPr>
              <a:t>Bool</a:t>
            </a:r>
            <a:r>
              <a:rPr lang="is-IS" sz="3200" dirty="0">
                <a:latin typeface="Chalkboard"/>
                <a:cs typeface="Chalkboard"/>
              </a:rPr>
              <a:t> | </a:t>
            </a:r>
            <a:r>
              <a:rPr lang="is-IS" sz="4000" b="1" dirty="0">
                <a:latin typeface="Chalkboard"/>
                <a:cs typeface="Chalkboard"/>
              </a:rPr>
              <a:t>{ x:T | e }</a:t>
            </a:r>
            <a:r>
              <a:rPr lang="is-IS" sz="3200" dirty="0">
                <a:latin typeface="Chalkboard"/>
                <a:cs typeface="Chalkboard"/>
              </a:rPr>
              <a:t> | </a:t>
            </a:r>
            <a:r>
              <a:rPr lang="is-IS" sz="4000" b="1" dirty="0">
                <a:latin typeface="Chalkboard"/>
                <a:cs typeface="Chalkboard"/>
              </a:rPr>
              <a:t>x:T</a:t>
            </a:r>
            <a:r>
              <a:rPr lang="is-IS" sz="4000" b="1" baseline="-25000" dirty="0">
                <a:latin typeface="Chalkboard"/>
                <a:cs typeface="Chalkboard"/>
              </a:rPr>
              <a:t>1</a:t>
            </a:r>
            <a:r>
              <a:rPr lang="en-US" altLang="ja-JP" sz="4000" b="1" dirty="0">
                <a:latin typeface="Chalkboard"/>
                <a:cs typeface="Chalkboard"/>
              </a:rPr>
              <a:t>→T</a:t>
            </a:r>
            <a:r>
              <a:rPr lang="en-US" altLang="ja-JP" sz="4000" b="1" baseline="-25000" dirty="0">
                <a:latin typeface="Chalkboard"/>
                <a:cs typeface="Chalkboard"/>
              </a:rPr>
              <a:t>2</a:t>
            </a:r>
            <a:r>
              <a:rPr lang="en-US" altLang="ja-JP" sz="3200" dirty="0">
                <a:latin typeface="Chalkboard"/>
                <a:cs typeface="Chalkboard"/>
              </a:rPr>
              <a:t> |</a:t>
            </a:r>
            <a:r>
              <a:rPr lang="en-US" altLang="ja-JP" sz="3200" dirty="0">
                <a:latin typeface="Chalkboard"/>
                <a:cs typeface="Chalkboard"/>
              </a:rPr>
              <a:t/>
            </a:r>
            <a:br>
              <a:rPr lang="en-US" altLang="ja-JP" sz="3200" dirty="0">
                <a:latin typeface="Chalkboard"/>
                <a:cs typeface="Chalkboard"/>
              </a:rPr>
            </a:br>
            <a:r>
              <a:rPr lang="en-US" altLang="ja-JP" sz="3200" dirty="0">
                <a:solidFill>
                  <a:schemeClr val="accent2">
                    <a:lumMod val="75000"/>
                  </a:schemeClr>
                </a:solidFill>
                <a:latin typeface="Chalkboard"/>
                <a:cs typeface="Chalkboard"/>
              </a:rPr>
              <a:t>             </a:t>
            </a:r>
            <a:r>
              <a:rPr lang="en-US" altLang="ja-JP" sz="3200" b="1" dirty="0">
                <a:solidFill>
                  <a:schemeClr val="accent2">
                    <a:lumMod val="75000"/>
                  </a:schemeClr>
                </a:solidFill>
                <a:latin typeface="Chalkboard"/>
                <a:cs typeface="Chalkboard"/>
              </a:rPr>
              <a:t>Ref T</a:t>
            </a:r>
          </a:p>
        </p:txBody>
      </p:sp>
      <p:sp>
        <p:nvSpPr>
          <p:cNvPr id="8" name="角丸四角形吹き出し 32"/>
          <p:cNvSpPr/>
          <p:nvPr/>
        </p:nvSpPr>
        <p:spPr>
          <a:xfrm>
            <a:off x="6645192" y="1530589"/>
            <a:ext cx="3565613" cy="1909853"/>
          </a:xfrm>
          <a:prstGeom prst="wedgeRoundRectCallout">
            <a:avLst>
              <a:gd name="adj1" fmla="val -46759"/>
              <a:gd name="adj2" fmla="val 35283"/>
              <a:gd name="adj3" fmla="val 16667"/>
            </a:avLst>
          </a:prstGeom>
          <a:solidFill>
            <a:srgbClr val="FFFF00"/>
          </a:solidFill>
          <a:ln w="76200" cmpd="sng">
            <a:solidFill>
              <a:srgbClr val="953735"/>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ja-JP" sz="3200">
                <a:solidFill>
                  <a:schemeClr val="accent2">
                    <a:lumMod val="75000"/>
                  </a:schemeClr>
                </a:solidFill>
                <a:latin typeface="Chalkboard"/>
                <a:cs typeface="Chalkboard"/>
              </a:rPr>
              <a:t>Problem: </a:t>
            </a:r>
            <a:br>
              <a:rPr lang="en-US" altLang="ja-JP" sz="3200">
                <a:solidFill>
                  <a:schemeClr val="accent2">
                    <a:lumMod val="75000"/>
                  </a:schemeClr>
                </a:solidFill>
                <a:latin typeface="Chalkboard"/>
                <a:cs typeface="Chalkboard"/>
              </a:rPr>
            </a:br>
            <a:r>
              <a:rPr lang="en-US" altLang="ja-JP" sz="3200">
                <a:solidFill>
                  <a:schemeClr val="accent2">
                    <a:lumMod val="75000"/>
                  </a:schemeClr>
                </a:solidFill>
                <a:latin typeface="Chalkboard"/>
                <a:cs typeface="Chalkboard"/>
              </a:rPr>
              <a:t>this </a:t>
            </a:r>
            <a:r>
              <a:rPr lang="en-US" altLang="ja-JP" sz="3200" dirty="0">
                <a:solidFill>
                  <a:schemeClr val="accent2">
                    <a:lumMod val="75000"/>
                  </a:schemeClr>
                </a:solidFill>
                <a:latin typeface="Chalkboard"/>
                <a:cs typeface="Chalkboard"/>
              </a:rPr>
              <a:t>extension is </a:t>
            </a:r>
            <a:r>
              <a:rPr lang="en-US" altLang="ja-JP" sz="3200" b="1" dirty="0">
                <a:solidFill>
                  <a:schemeClr val="accent2">
                    <a:lumMod val="75000"/>
                  </a:schemeClr>
                </a:solidFill>
                <a:latin typeface="Chalkboard"/>
                <a:cs typeface="Chalkboard"/>
              </a:rPr>
              <a:t>UNSOUND</a:t>
            </a:r>
            <a:endParaRPr lang="en-US" altLang="ja-JP" sz="3200" b="1" dirty="0">
              <a:solidFill>
                <a:schemeClr val="accent2">
                  <a:lumMod val="75000"/>
                </a:schemeClr>
              </a:solidFill>
              <a:latin typeface="Chalkboard"/>
              <a:cs typeface="Chalkboard"/>
            </a:endParaRPr>
          </a:p>
        </p:txBody>
      </p:sp>
    </p:spTree>
    <p:extLst>
      <p:ext uri="{BB962C8B-B14F-4D97-AF65-F5344CB8AC3E}">
        <p14:creationId xmlns:p14="http://schemas.microsoft.com/office/powerpoint/2010/main" val="5991928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 name="Content Placeholder 15"/>
          <p:cNvSpPr>
            <a:spLocks noGrp="1"/>
          </p:cNvSpPr>
          <p:nvPr>
            <p:ph idx="1"/>
          </p:nvPr>
        </p:nvSpPr>
        <p:spPr>
          <a:xfrm>
            <a:off x="1748122" y="1353182"/>
            <a:ext cx="8800608" cy="4809083"/>
          </a:xfrm>
        </p:spPr>
        <p:txBody>
          <a:bodyPr>
            <a:normAutofit/>
          </a:bodyPr>
          <a:lstStyle/>
          <a:p>
            <a:r>
              <a:rPr lang="en-US" dirty="0"/>
              <a:t>A</a:t>
            </a:r>
            <a:r>
              <a:rPr lang="en-US" dirty="0" smtClean="0"/>
              <a:t>fter assignment, anything can’t be assumed</a:t>
            </a:r>
          </a:p>
          <a:p>
            <a:pPr lvl="1"/>
            <a:r>
              <a:rPr lang="en-US" dirty="0"/>
              <a:t>b</a:t>
            </a:r>
            <a:r>
              <a:rPr lang="en-US" dirty="0" smtClean="0"/>
              <a:t>ecause assignment may invalidate </a:t>
            </a:r>
            <a:r>
              <a:rPr lang="en-US" dirty="0" err="1" smtClean="0"/>
              <a:t>precond</a:t>
            </a:r>
            <a:r>
              <a:rPr lang="en-US" dirty="0" smtClean="0"/>
              <a:t>.</a:t>
            </a:r>
          </a:p>
          <a:p>
            <a:pPr lvl="1"/>
            <a:endParaRPr lang="en-US" dirty="0"/>
          </a:p>
          <a:p>
            <a:pPr lvl="1"/>
            <a:endParaRPr lang="en-US" dirty="0" smtClean="0"/>
          </a:p>
          <a:p>
            <a:pPr lvl="1"/>
            <a:endParaRPr lang="en-US" dirty="0"/>
          </a:p>
          <a:p>
            <a:pPr lvl="1"/>
            <a:endParaRPr lang="en-US" dirty="0" smtClean="0"/>
          </a:p>
          <a:p>
            <a:pPr lvl="1"/>
            <a:r>
              <a:rPr lang="en-US" dirty="0" err="1" smtClean="0"/>
              <a:t>Precond</a:t>
            </a:r>
            <a:r>
              <a:rPr lang="en-US" dirty="0" smtClean="0"/>
              <a:t>. </a:t>
            </a:r>
            <a:r>
              <a:rPr lang="en-US" dirty="0"/>
              <a:t>i</a:t>
            </a:r>
            <a:r>
              <a:rPr lang="en-US" dirty="0" smtClean="0"/>
              <a:t>nformation could be recovered if the </a:t>
            </a:r>
            <a:r>
              <a:rPr lang="en-US" dirty="0" err="1" smtClean="0"/>
              <a:t>precond</a:t>
            </a:r>
            <a:r>
              <a:rPr lang="en-US" dirty="0" smtClean="0"/>
              <a:t>. doesn’t refer to assigned references</a:t>
            </a:r>
          </a:p>
          <a:p>
            <a:pPr lvl="2"/>
            <a:r>
              <a:rPr lang="en-US" dirty="0" smtClean="0"/>
              <a:t>See the paper for the details</a:t>
            </a:r>
            <a:endParaRPr lang="en-US" dirty="0"/>
          </a:p>
          <a:p>
            <a:pPr lvl="1"/>
            <a:endParaRPr lang="en-US" dirty="0"/>
          </a:p>
        </p:txBody>
      </p:sp>
      <p:sp>
        <p:nvSpPr>
          <p:cNvPr id="2" name="Title 1"/>
          <p:cNvSpPr>
            <a:spLocks noGrp="1"/>
          </p:cNvSpPr>
          <p:nvPr>
            <p:ph type="title"/>
          </p:nvPr>
        </p:nvSpPr>
        <p:spPr/>
        <p:txBody>
          <a:bodyPr/>
          <a:lstStyle/>
          <a:p>
            <a:r>
              <a:rPr lang="en-US" dirty="0" smtClean="0"/>
              <a:t>Flow-sensitive type system</a:t>
            </a:r>
            <a:endParaRPr lang="en-US" dirty="0"/>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43</a:t>
            </a:fld>
            <a:endParaRPr kumimoji="1" lang="ja-JP" altLang="en-US"/>
          </a:p>
        </p:txBody>
      </p:sp>
      <p:sp>
        <p:nvSpPr>
          <p:cNvPr id="7" name="Rectangle 6"/>
          <p:cNvSpPr/>
          <p:nvPr/>
        </p:nvSpPr>
        <p:spPr>
          <a:xfrm>
            <a:off x="3564840" y="3404067"/>
            <a:ext cx="5261113" cy="584775"/>
          </a:xfrm>
          <a:prstGeom prst="rect">
            <a:avLst/>
          </a:prstGeom>
        </p:spPr>
        <p:txBody>
          <a:bodyPr wrap="square">
            <a:spAutoFit/>
          </a:bodyPr>
          <a:lstStyle/>
          <a:p>
            <a:r>
              <a:rPr lang="en-US" altLang="ja-JP" sz="3200" b="1" dirty="0">
                <a:latin typeface="Chalkboard" charset="0"/>
                <a:ea typeface="Chalkboard" charset="0"/>
                <a:cs typeface="Chalkboard" charset="0"/>
              </a:rPr>
              <a:t>e</a:t>
            </a:r>
            <a:r>
              <a:rPr lang="en-US" altLang="ja-JP" sz="3200" b="1" baseline="-25000" dirty="0">
                <a:latin typeface="Chalkboard" charset="0"/>
                <a:ea typeface="Chalkboard" charset="0"/>
                <a:cs typeface="Chalkboard" charset="0"/>
              </a:rPr>
              <a:t>1</a:t>
            </a:r>
            <a:r>
              <a:rPr lang="en-US" altLang="ja-JP" sz="3200" b="1" dirty="0">
                <a:latin typeface="Chalkboard" charset="0"/>
                <a:ea typeface="Chalkboard" charset="0"/>
                <a:cs typeface="Chalkboard" charset="0"/>
              </a:rPr>
              <a:t> := e</a:t>
            </a:r>
            <a:r>
              <a:rPr lang="en-US" altLang="ja-JP" sz="3200" b="1" baseline="-25000" dirty="0">
                <a:latin typeface="Chalkboard" charset="0"/>
                <a:ea typeface="Chalkboard" charset="0"/>
                <a:cs typeface="Chalkboard" charset="0"/>
              </a:rPr>
              <a:t>2</a:t>
            </a:r>
            <a:r>
              <a:rPr lang="en-US" altLang="ja-JP" sz="3200" b="1" dirty="0">
                <a:latin typeface="Chalkboard" charset="0"/>
                <a:ea typeface="Chalkboard" charset="0"/>
                <a:cs typeface="Chalkboard" charset="0"/>
              </a:rPr>
              <a:t>; e</a:t>
            </a:r>
            <a:r>
              <a:rPr lang="en-US" altLang="ja-JP" sz="3200" b="1" baseline="-25000" dirty="0">
                <a:latin typeface="Chalkboard" charset="0"/>
                <a:ea typeface="Chalkboard" charset="0"/>
                <a:cs typeface="Chalkboard" charset="0"/>
              </a:rPr>
              <a:t>3</a:t>
            </a:r>
            <a:r>
              <a:rPr lang="en-US" altLang="ja-JP" sz="3200" b="1" dirty="0">
                <a:latin typeface="Chalkboard" charset="0"/>
                <a:ea typeface="Chalkboard" charset="0"/>
                <a:cs typeface="Chalkboard" charset="0"/>
              </a:rPr>
              <a:t> : {e</a:t>
            </a:r>
            <a:r>
              <a:rPr lang="en-US" altLang="ja-JP" sz="3200" b="1" baseline="-25000" dirty="0">
                <a:latin typeface="Chalkboard" charset="0"/>
                <a:ea typeface="Chalkboard" charset="0"/>
                <a:cs typeface="Chalkboard" charset="0"/>
              </a:rPr>
              <a:t>1</a:t>
            </a:r>
            <a:r>
              <a:rPr lang="en-US" altLang="ja-JP" sz="3200" b="1" dirty="0">
                <a:latin typeface="Chalkboard" charset="0"/>
                <a:ea typeface="Chalkboard" charset="0"/>
                <a:cs typeface="Chalkboard" charset="0"/>
              </a:rPr>
              <a:t>’}</a:t>
            </a:r>
            <a:r>
              <a:rPr lang="en-US" altLang="ja-JP" sz="3200" b="1" dirty="0" err="1">
                <a:latin typeface="Chalkboard" charset="0"/>
                <a:ea typeface="Chalkboard" charset="0"/>
                <a:cs typeface="Chalkboard" charset="0"/>
              </a:rPr>
              <a:t>x:T</a:t>
            </a:r>
            <a:r>
              <a:rPr lang="en-US" altLang="ja-JP" sz="3200" b="1" dirty="0">
                <a:latin typeface="Chalkboard" charset="0"/>
                <a:ea typeface="Chalkboard" charset="0"/>
                <a:cs typeface="Chalkboard" charset="0"/>
              </a:rPr>
              <a:t>{e</a:t>
            </a:r>
            <a:r>
              <a:rPr lang="en-US" altLang="ja-JP" sz="3200" b="1" baseline="-25000" dirty="0">
                <a:latin typeface="Chalkboard" charset="0"/>
                <a:ea typeface="Chalkboard" charset="0"/>
                <a:cs typeface="Chalkboard" charset="0"/>
              </a:rPr>
              <a:t>2</a:t>
            </a:r>
            <a:r>
              <a:rPr lang="en-US" altLang="ja-JP" sz="3200" b="1" dirty="0">
                <a:latin typeface="Chalkboard" charset="0"/>
                <a:ea typeface="Chalkboard" charset="0"/>
                <a:cs typeface="Chalkboard" charset="0"/>
              </a:rPr>
              <a:t>’} </a:t>
            </a:r>
            <a:endParaRPr lang="en-US" altLang="ja-JP" sz="3200" b="1" dirty="0">
              <a:latin typeface="Chalkboard" charset="0"/>
              <a:ea typeface="Chalkboard" charset="0"/>
              <a:cs typeface="Chalkboard" charset="0"/>
            </a:endParaRPr>
          </a:p>
        </p:txBody>
      </p:sp>
      <p:cxnSp>
        <p:nvCxnSpPr>
          <p:cNvPr id="18" name="Straight Connector 17"/>
          <p:cNvCxnSpPr/>
          <p:nvPr/>
        </p:nvCxnSpPr>
        <p:spPr>
          <a:xfrm>
            <a:off x="1981200" y="3379305"/>
            <a:ext cx="8229600" cy="3606"/>
          </a:xfrm>
          <a:prstGeom prst="line">
            <a:avLst/>
          </a:prstGeom>
          <a:ln w="38100" cap="flat">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2433236" y="2724483"/>
            <a:ext cx="7524310" cy="584775"/>
          </a:xfrm>
          <a:prstGeom prst="rect">
            <a:avLst/>
          </a:prstGeom>
        </p:spPr>
        <p:txBody>
          <a:bodyPr wrap="square">
            <a:spAutoFit/>
          </a:bodyPr>
          <a:lstStyle/>
          <a:p>
            <a:r>
              <a:rPr lang="en-US" altLang="ja-JP" sz="3200" b="1" dirty="0">
                <a:latin typeface="Chalkboard" charset="0"/>
                <a:ea typeface="Chalkboard" charset="0"/>
                <a:cs typeface="Chalkboard" charset="0"/>
              </a:rPr>
              <a:t>e</a:t>
            </a:r>
            <a:r>
              <a:rPr lang="en-US" altLang="ja-JP" sz="3200" b="1" baseline="-25000" dirty="0">
                <a:latin typeface="Chalkboard" charset="0"/>
                <a:ea typeface="Chalkboard" charset="0"/>
                <a:cs typeface="Chalkboard" charset="0"/>
              </a:rPr>
              <a:t>1</a:t>
            </a:r>
            <a:r>
              <a:rPr lang="en-US" altLang="ja-JP" sz="3200" b="1" dirty="0">
                <a:latin typeface="Chalkboard" charset="0"/>
                <a:ea typeface="Chalkboard" charset="0"/>
                <a:cs typeface="Chalkboard" charset="0"/>
              </a:rPr>
              <a:t> : ref T’  e</a:t>
            </a:r>
            <a:r>
              <a:rPr lang="en-US" altLang="ja-JP" sz="3200" b="1" baseline="-25000" dirty="0">
                <a:latin typeface="Chalkboard" charset="0"/>
                <a:ea typeface="Chalkboard" charset="0"/>
                <a:cs typeface="Chalkboard" charset="0"/>
              </a:rPr>
              <a:t>2</a:t>
            </a:r>
            <a:r>
              <a:rPr lang="en-US" altLang="ja-JP" sz="3200" b="1" dirty="0">
                <a:latin typeface="Chalkboard" charset="0"/>
                <a:ea typeface="Chalkboard" charset="0"/>
                <a:cs typeface="Chalkboard" charset="0"/>
              </a:rPr>
              <a:t> : T’  e</a:t>
            </a:r>
            <a:r>
              <a:rPr lang="en-US" altLang="ja-JP" sz="3200" b="1" baseline="-25000" dirty="0">
                <a:latin typeface="Chalkboard" charset="0"/>
                <a:ea typeface="Chalkboard" charset="0"/>
                <a:cs typeface="Chalkboard" charset="0"/>
              </a:rPr>
              <a:t>3</a:t>
            </a:r>
            <a:r>
              <a:rPr lang="en-US" altLang="ja-JP" sz="3200" b="1" dirty="0">
                <a:latin typeface="Chalkboard" charset="0"/>
                <a:ea typeface="Chalkboard" charset="0"/>
                <a:cs typeface="Chalkboard" charset="0"/>
              </a:rPr>
              <a:t> : {</a:t>
            </a:r>
            <a:r>
              <a:rPr lang="en-US" altLang="ja-JP" sz="3200" b="1" dirty="0">
                <a:solidFill>
                  <a:schemeClr val="accent2">
                    <a:lumMod val="75000"/>
                  </a:schemeClr>
                </a:solidFill>
                <a:latin typeface="Chalkboard" charset="0"/>
                <a:ea typeface="Chalkboard" charset="0"/>
                <a:cs typeface="Chalkboard" charset="0"/>
              </a:rPr>
              <a:t>true</a:t>
            </a:r>
            <a:r>
              <a:rPr lang="en-US" altLang="ja-JP" sz="3200" b="1" dirty="0">
                <a:latin typeface="Chalkboard" charset="0"/>
                <a:ea typeface="Chalkboard" charset="0"/>
                <a:cs typeface="Chalkboard" charset="0"/>
              </a:rPr>
              <a:t>}</a:t>
            </a:r>
            <a:r>
              <a:rPr lang="en-US" altLang="ja-JP" sz="3200" b="1" dirty="0" err="1">
                <a:latin typeface="Chalkboard" charset="0"/>
                <a:ea typeface="Chalkboard" charset="0"/>
                <a:cs typeface="Chalkboard" charset="0"/>
              </a:rPr>
              <a:t>x:T</a:t>
            </a:r>
            <a:r>
              <a:rPr lang="en-US" altLang="ja-JP" sz="3200" b="1" dirty="0">
                <a:latin typeface="Chalkboard" charset="0"/>
                <a:ea typeface="Chalkboard" charset="0"/>
                <a:cs typeface="Chalkboard" charset="0"/>
              </a:rPr>
              <a:t>{e</a:t>
            </a:r>
            <a:r>
              <a:rPr lang="en-US" altLang="ja-JP" sz="3200" b="1" baseline="-25000" dirty="0">
                <a:latin typeface="Chalkboard" charset="0"/>
                <a:ea typeface="Chalkboard" charset="0"/>
                <a:cs typeface="Chalkboard" charset="0"/>
              </a:rPr>
              <a:t>2</a:t>
            </a:r>
            <a:r>
              <a:rPr lang="en-US" altLang="ja-JP" sz="3200" b="1" dirty="0">
                <a:latin typeface="Chalkboard" charset="0"/>
                <a:ea typeface="Chalkboard" charset="0"/>
                <a:cs typeface="Chalkboard" charset="0"/>
              </a:rPr>
              <a:t>’} </a:t>
            </a:r>
            <a:endParaRPr lang="en-US" altLang="ja-JP" sz="3200" b="1" dirty="0">
              <a:latin typeface="Chalkboard" charset="0"/>
              <a:ea typeface="Chalkboard" charset="0"/>
              <a:cs typeface="Chalkboard" charset="0"/>
            </a:endParaRPr>
          </a:p>
        </p:txBody>
      </p:sp>
    </p:spTree>
    <p:extLst>
      <p:ext uri="{BB962C8B-B14F-4D97-AF65-F5344CB8AC3E}">
        <p14:creationId xmlns:p14="http://schemas.microsoft.com/office/powerpoint/2010/main" val="16399893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Manifest contract calculus</a:t>
            </a:r>
            <a:endParaRPr lang="en-US" dirty="0"/>
          </a:p>
        </p:txBody>
      </p:sp>
      <p:sp>
        <p:nvSpPr>
          <p:cNvPr id="3" name="Content Placeholder 2"/>
          <p:cNvSpPr>
            <a:spLocks noGrp="1"/>
          </p:cNvSpPr>
          <p:nvPr>
            <p:ph idx="1"/>
          </p:nvPr>
        </p:nvSpPr>
        <p:spPr>
          <a:xfrm>
            <a:off x="1748127" y="1353182"/>
            <a:ext cx="8668865" cy="5128675"/>
          </a:xfrm>
        </p:spPr>
        <p:txBody>
          <a:bodyPr>
            <a:noAutofit/>
          </a:bodyPr>
          <a:lstStyle/>
          <a:p>
            <a:r>
              <a:rPr lang="en-US" dirty="0" smtClean="0"/>
              <a:t>Lambda calculus </a:t>
            </a:r>
            <a:br>
              <a:rPr lang="en-US" dirty="0" smtClean="0"/>
            </a:br>
            <a:r>
              <a:rPr lang="en-US" dirty="0" smtClean="0"/>
              <a:t>	+ refinement types expressing contracts </a:t>
            </a:r>
            <a:br>
              <a:rPr lang="en-US" dirty="0" smtClean="0"/>
            </a:br>
            <a:r>
              <a:rPr lang="en-US" dirty="0" smtClean="0"/>
              <a:t> + dynamic checking</a:t>
            </a:r>
            <a:endParaRPr lang="en-US" dirty="0"/>
          </a:p>
          <a:p>
            <a:pPr marL="0" indent="0">
              <a:buNone/>
            </a:pPr>
            <a:endParaRPr lang="en-US" dirty="0" smtClean="0"/>
          </a:p>
          <a:p>
            <a:pPr marL="0" indent="0">
              <a:buNone/>
            </a:pPr>
            <a:endParaRPr lang="en-US" dirty="0"/>
          </a:p>
          <a:p>
            <a:pPr marL="0" indent="0">
              <a:buNone/>
            </a:pPr>
            <a:endParaRPr lang="en-US" dirty="0" smtClean="0"/>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44</a:t>
            </a:fld>
            <a:endParaRPr kumimoji="1" lang="ja-JP" altLang="en-US"/>
          </a:p>
        </p:txBody>
      </p:sp>
      <p:sp>
        <p:nvSpPr>
          <p:cNvPr id="8" name="角丸四角形 3"/>
          <p:cNvSpPr/>
          <p:nvPr/>
        </p:nvSpPr>
        <p:spPr>
          <a:xfrm>
            <a:off x="2222500" y="3172986"/>
            <a:ext cx="7988300" cy="2236055"/>
          </a:xfrm>
          <a:prstGeom prst="roundRect">
            <a:avLst/>
          </a:prstGeom>
          <a:no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08000" tIns="45720" rIns="0" bIns="45720" numCol="1" spcCol="0" rtlCol="0" fromWordArt="0" anchor="ctr" anchorCtr="0" forceAA="0" compatLnSpc="1">
            <a:prstTxWarp prst="textNoShape">
              <a:avLst/>
            </a:prstTxWarp>
            <a:noAutofit/>
          </a:bodyPr>
          <a:lstStyle/>
          <a:p>
            <a:r>
              <a:rPr lang="en-US" altLang="ja-JP" sz="3200" dirty="0">
                <a:solidFill>
                  <a:srgbClr val="000000"/>
                </a:solidFill>
                <a:latin typeface="Chalkboard"/>
                <a:cs typeface="Chalkboard"/>
              </a:rPr>
              <a:t>Refinement types</a:t>
            </a:r>
            <a:r>
              <a:rPr lang="ja-JP" altLang="en-US" sz="3200" dirty="0">
                <a:solidFill>
                  <a:srgbClr val="000000"/>
                </a:solidFill>
                <a:latin typeface="Chalkboard"/>
                <a:cs typeface="Chalkboard"/>
              </a:rPr>
              <a:t> </a:t>
            </a:r>
            <a:r>
              <a:rPr lang="en-US" altLang="ja-JP" sz="3200" dirty="0">
                <a:solidFill>
                  <a:srgbClr val="000000"/>
                </a:solidFill>
                <a:latin typeface="Chalkboard"/>
                <a:cs typeface="Chalkboard"/>
              </a:rPr>
              <a:t>(a.k.a. subset types)   </a:t>
            </a:r>
          </a:p>
          <a:p>
            <a:pPr algn="ctr"/>
            <a:r>
              <a:rPr lang="en-US" altLang="ja-JP" sz="4000" b="1" dirty="0">
                <a:solidFill>
                  <a:srgbClr val="000000"/>
                </a:solidFill>
                <a:latin typeface="Chalkboard"/>
                <a:cs typeface="Chalkboard"/>
              </a:rPr>
              <a:t>{</a:t>
            </a:r>
            <a:r>
              <a:rPr lang="ja-JP" altLang="en-US" sz="4000" b="1" dirty="0">
                <a:solidFill>
                  <a:srgbClr val="000000"/>
                </a:solidFill>
                <a:latin typeface="Chalkboard"/>
                <a:cs typeface="Chalkboard"/>
              </a:rPr>
              <a:t> </a:t>
            </a:r>
            <a:r>
              <a:rPr lang="en-US" altLang="ja-JP" sz="4000" b="1" dirty="0" err="1">
                <a:solidFill>
                  <a:srgbClr val="000000"/>
                </a:solidFill>
                <a:latin typeface="Chalkboard"/>
                <a:cs typeface="Chalkboard"/>
              </a:rPr>
              <a:t>x:</a:t>
            </a:r>
            <a:r>
              <a:rPr lang="en-US" altLang="ja-JP" sz="4000" b="1" dirty="0" err="1">
                <a:solidFill>
                  <a:srgbClr val="000000"/>
                </a:solidFill>
                <a:latin typeface="Chalkboard"/>
                <a:cs typeface="Chalkboard"/>
              </a:rPr>
              <a:t>T</a:t>
            </a:r>
            <a:r>
              <a:rPr lang="ja-JP" altLang="en-US" sz="4000" b="1" dirty="0">
                <a:solidFill>
                  <a:srgbClr val="000000"/>
                </a:solidFill>
                <a:latin typeface="Chalkboard"/>
                <a:cs typeface="Chalkboard"/>
              </a:rPr>
              <a:t> </a:t>
            </a:r>
            <a:r>
              <a:rPr lang="en-US" altLang="ja-JP" sz="4000" b="1" dirty="0">
                <a:solidFill>
                  <a:srgbClr val="000000"/>
                </a:solidFill>
                <a:latin typeface="Chalkboard"/>
                <a:cs typeface="Chalkboard"/>
              </a:rPr>
              <a:t>|</a:t>
            </a:r>
            <a:r>
              <a:rPr lang="ja-JP" altLang="en-US" sz="4000" b="1" dirty="0">
                <a:solidFill>
                  <a:srgbClr val="000000"/>
                </a:solidFill>
                <a:latin typeface="Chalkboard"/>
                <a:cs typeface="Chalkboard"/>
              </a:rPr>
              <a:t> </a:t>
            </a:r>
            <a:r>
              <a:rPr lang="en-US" altLang="ja-JP" sz="4000" b="1" dirty="0">
                <a:solidFill>
                  <a:srgbClr val="000000"/>
                </a:solidFill>
                <a:latin typeface="Chalkboard"/>
                <a:cs typeface="Chalkboard"/>
              </a:rPr>
              <a:t>e</a:t>
            </a:r>
            <a:r>
              <a:rPr lang="ja-JP" altLang="en-US" sz="4000" b="1" dirty="0">
                <a:solidFill>
                  <a:srgbClr val="000000"/>
                </a:solidFill>
                <a:latin typeface="Chalkboard"/>
                <a:cs typeface="Chalkboard"/>
              </a:rPr>
              <a:t> </a:t>
            </a:r>
            <a:r>
              <a:rPr lang="en-US" altLang="ja-JP" sz="4000" b="1" dirty="0">
                <a:solidFill>
                  <a:srgbClr val="000000"/>
                </a:solidFill>
                <a:latin typeface="Chalkboard"/>
                <a:cs typeface="Chalkboard"/>
              </a:rPr>
              <a:t>}</a:t>
            </a:r>
          </a:p>
          <a:p>
            <a:r>
              <a:rPr lang="en-US" altLang="ja-JP" sz="3200" dirty="0">
                <a:solidFill>
                  <a:srgbClr val="000000"/>
                </a:solidFill>
                <a:latin typeface="Chalkboard"/>
                <a:cs typeface="Chalkboard"/>
              </a:rPr>
              <a:t>denote </a:t>
            </a:r>
            <a:r>
              <a:rPr lang="en-US" altLang="ja-JP" sz="3200" dirty="0">
                <a:solidFill>
                  <a:srgbClr val="000000"/>
                </a:solidFill>
                <a:latin typeface="Chalkboard"/>
                <a:cs typeface="Chalkboard"/>
              </a:rPr>
              <a:t>the set of values of </a:t>
            </a:r>
            <a:r>
              <a:rPr lang="en-US" altLang="ja-JP" sz="3200" dirty="0">
                <a:solidFill>
                  <a:srgbClr val="000000"/>
                </a:solidFill>
                <a:latin typeface="Chalkboard"/>
                <a:cs typeface="Chalkboard"/>
              </a:rPr>
              <a:t>type T </a:t>
            </a:r>
            <a:r>
              <a:rPr lang="en-US" altLang="ja-JP" sz="3200" dirty="0">
                <a:solidFill>
                  <a:srgbClr val="000000"/>
                </a:solidFill>
                <a:latin typeface="Chalkboard"/>
                <a:cs typeface="Chalkboard"/>
              </a:rPr>
              <a:t>satisfying </a:t>
            </a:r>
            <a:r>
              <a:rPr lang="en-US" altLang="ja-JP" sz="3200" b="1" i="1" dirty="0">
                <a:solidFill>
                  <a:srgbClr val="000000"/>
                </a:solidFill>
                <a:latin typeface="Chalkboard"/>
                <a:cs typeface="Chalkboard"/>
              </a:rPr>
              <a:t>Boolean</a:t>
            </a:r>
            <a:r>
              <a:rPr lang="en-US" altLang="ja-JP" sz="3200" i="1" dirty="0">
                <a:solidFill>
                  <a:srgbClr val="000000"/>
                </a:solidFill>
                <a:latin typeface="Chalkboard"/>
                <a:cs typeface="Chalkboard"/>
              </a:rPr>
              <a:t> </a:t>
            </a:r>
            <a:r>
              <a:rPr lang="en-US" altLang="ja-JP" sz="3200" dirty="0">
                <a:solidFill>
                  <a:srgbClr val="000000"/>
                </a:solidFill>
                <a:latin typeface="Chalkboard"/>
                <a:cs typeface="Chalkboard"/>
              </a:rPr>
              <a:t>expression </a:t>
            </a:r>
            <a:r>
              <a:rPr lang="en-US" altLang="ja-JP" sz="3200" b="1" dirty="0">
                <a:solidFill>
                  <a:srgbClr val="000000"/>
                </a:solidFill>
                <a:latin typeface="Chalkboard"/>
                <a:cs typeface="Chalkboard"/>
              </a:rPr>
              <a:t>e</a:t>
            </a:r>
            <a:endParaRPr lang="en-US" altLang="ja-JP" sz="3200" b="1" dirty="0">
              <a:solidFill>
                <a:srgbClr val="000000"/>
              </a:solidFill>
              <a:latin typeface="Chalkboard"/>
              <a:cs typeface="Chalkboard"/>
            </a:endParaRPr>
          </a:p>
        </p:txBody>
      </p:sp>
    </p:spTree>
    <p:extLst>
      <p:ext uri="{BB962C8B-B14F-4D97-AF65-F5344CB8AC3E}">
        <p14:creationId xmlns:p14="http://schemas.microsoft.com/office/powerpoint/2010/main" val="426523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Soundness of manifest calculi</a:t>
            </a:r>
            <a:endParaRPr lang="en-US" dirty="0"/>
          </a:p>
        </p:txBody>
      </p:sp>
      <p:sp>
        <p:nvSpPr>
          <p:cNvPr id="3" name="Content Placeholder 2"/>
          <p:cNvSpPr>
            <a:spLocks noGrp="1"/>
          </p:cNvSpPr>
          <p:nvPr>
            <p:ph idx="1"/>
          </p:nvPr>
        </p:nvSpPr>
        <p:spPr/>
        <p:txBody>
          <a:bodyPr/>
          <a:lstStyle/>
          <a:p>
            <a:r>
              <a:rPr lang="en-US" dirty="0" smtClean="0"/>
              <a:t>If </a:t>
            </a:r>
            <a:r>
              <a:rPr lang="en-US" b="1" dirty="0" smtClean="0"/>
              <a:t>e</a:t>
            </a:r>
            <a:r>
              <a:rPr lang="en-US" dirty="0" smtClean="0"/>
              <a:t> evaluates to value </a:t>
            </a:r>
            <a:r>
              <a:rPr lang="en-US" b="1" dirty="0" smtClean="0"/>
              <a:t>v</a:t>
            </a:r>
            <a:r>
              <a:rPr lang="en-US" dirty="0" smtClean="0"/>
              <a:t>, </a:t>
            </a:r>
            <a:br>
              <a:rPr lang="en-US" dirty="0" smtClean="0"/>
            </a:br>
            <a:r>
              <a:rPr lang="en-US" dirty="0" smtClean="0"/>
              <a:t>then </a:t>
            </a:r>
            <a:r>
              <a:rPr lang="en-US" b="1" dirty="0" smtClean="0"/>
              <a:t>e’[v/x] </a:t>
            </a:r>
            <a:r>
              <a:rPr lang="en-US" dirty="0" smtClean="0"/>
              <a:t>evaluates to </a:t>
            </a:r>
            <a:r>
              <a:rPr lang="en-US" b="1" dirty="0" smtClean="0"/>
              <a:t>true</a:t>
            </a:r>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45</a:t>
            </a:fld>
            <a:endParaRPr kumimoji="1" lang="ja-JP" altLang="en-US"/>
          </a:p>
        </p:txBody>
      </p:sp>
      <p:sp>
        <p:nvSpPr>
          <p:cNvPr id="11" name="角丸四角形吹き出し 32"/>
          <p:cNvSpPr/>
          <p:nvPr/>
        </p:nvSpPr>
        <p:spPr>
          <a:xfrm>
            <a:off x="2342468" y="4726221"/>
            <a:ext cx="7961101" cy="1755637"/>
          </a:xfrm>
          <a:prstGeom prst="wedgeRoundRectCallout">
            <a:avLst>
              <a:gd name="adj1" fmla="val -43333"/>
              <a:gd name="adj2" fmla="val 24120"/>
              <a:gd name="adj3" fmla="val 16667"/>
            </a:avLst>
          </a:prstGeom>
          <a:solidFill>
            <a:srgbClr val="FFFF00"/>
          </a:solidFill>
          <a:ln w="76200" cmpd="sng">
            <a:solidFill>
              <a:srgbClr val="953735"/>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ja-JP" sz="3200" dirty="0">
                <a:solidFill>
                  <a:schemeClr val="accent2">
                    <a:lumMod val="75000"/>
                  </a:schemeClr>
                </a:solidFill>
                <a:latin typeface="Chalkboard"/>
                <a:cs typeface="Chalkboard"/>
              </a:rPr>
              <a:t>Naïve introduction of state-dependent contracts will break this property </a:t>
            </a:r>
            <a:br>
              <a:rPr lang="en-US" altLang="ja-JP" sz="3200" dirty="0">
                <a:solidFill>
                  <a:schemeClr val="accent2">
                    <a:lumMod val="75000"/>
                  </a:schemeClr>
                </a:solidFill>
                <a:latin typeface="Chalkboard"/>
                <a:cs typeface="Chalkboard"/>
              </a:rPr>
            </a:br>
            <a:r>
              <a:rPr lang="en-US" altLang="ja-JP" sz="3200" dirty="0">
                <a:solidFill>
                  <a:schemeClr val="accent2">
                    <a:lumMod val="75000"/>
                  </a:schemeClr>
                </a:solidFill>
                <a:latin typeface="Chalkboard"/>
                <a:cs typeface="Chalkboard"/>
              </a:rPr>
              <a:t>for the lack of </a:t>
            </a:r>
            <a:r>
              <a:rPr lang="en-US" altLang="ja-JP" sz="3200" b="1" dirty="0">
                <a:solidFill>
                  <a:schemeClr val="accent2">
                    <a:lumMod val="75000"/>
                  </a:schemeClr>
                </a:solidFill>
                <a:latin typeface="Chalkboard"/>
                <a:cs typeface="Chalkboard"/>
              </a:rPr>
              <a:t>flow-sensitivity</a:t>
            </a:r>
            <a:endParaRPr lang="en-US" altLang="ja-JP" sz="3200" b="1" dirty="0">
              <a:solidFill>
                <a:schemeClr val="accent2">
                  <a:lumMod val="75000"/>
                </a:schemeClr>
              </a:solidFill>
              <a:latin typeface="Chalkboard"/>
              <a:cs typeface="Chalkboard"/>
            </a:endParaRPr>
          </a:p>
        </p:txBody>
      </p:sp>
    </p:spTree>
    <p:extLst>
      <p:ext uri="{BB962C8B-B14F-4D97-AF65-F5344CB8AC3E}">
        <p14:creationId xmlns:p14="http://schemas.microsoft.com/office/powerpoint/2010/main" val="100986248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Problem of naïve extension</a:t>
            </a:r>
            <a:endParaRPr lang="en-US" dirty="0"/>
          </a:p>
        </p:txBody>
      </p:sp>
      <p:sp>
        <p:nvSpPr>
          <p:cNvPr id="3" name="Content Placeholder 2"/>
          <p:cNvSpPr>
            <a:spLocks noGrp="1"/>
          </p:cNvSpPr>
          <p:nvPr>
            <p:ph idx="1"/>
          </p:nvPr>
        </p:nvSpPr>
        <p:spPr>
          <a:xfrm>
            <a:off x="1748127" y="1525456"/>
            <a:ext cx="8668865" cy="4868328"/>
          </a:xfrm>
        </p:spPr>
        <p:txBody>
          <a:bodyPr/>
          <a:lstStyle/>
          <a:p>
            <a:pPr marL="0" indent="0">
              <a:buNone/>
            </a:pPr>
            <a:r>
              <a:rPr lang="en-US" b="1" dirty="0" smtClean="0"/>
              <a:t>let x = ref 1 : { </a:t>
            </a:r>
            <a:r>
              <a:rPr lang="en-US" b="1" dirty="0" err="1" smtClean="0"/>
              <a:t>x:int</a:t>
            </a:r>
            <a:r>
              <a:rPr lang="en-US" b="1" dirty="0" smtClean="0"/>
              <a:t> ref | !x = 1 }</a:t>
            </a:r>
          </a:p>
          <a:p>
            <a:pPr marL="0" indent="0">
              <a:buNone/>
            </a:pPr>
            <a:r>
              <a:rPr lang="en-US" b="1" dirty="0" smtClean="0"/>
              <a:t>x := 2;;</a:t>
            </a:r>
          </a:p>
          <a:p>
            <a:pPr marL="0" indent="0">
              <a:buNone/>
            </a:pPr>
            <a:r>
              <a:rPr lang="en-US" b="1" dirty="0" smtClean="0"/>
              <a:t>x</a:t>
            </a:r>
          </a:p>
          <a:p>
            <a:pPr marL="0" indent="0">
              <a:buNone/>
            </a:pPr>
            <a:endParaRPr lang="en-US" b="1" dirty="0" smtClean="0"/>
          </a:p>
          <a:p>
            <a:pPr marL="0" indent="0">
              <a:buNone/>
            </a:pPr>
            <a:endParaRPr lang="en-US" b="1" dirty="0" smtClean="0"/>
          </a:p>
          <a:p>
            <a:pPr marL="0" indent="0">
              <a:buNone/>
            </a:pPr>
            <a:endParaRPr lang="en-US" b="1" dirty="0"/>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46</a:t>
            </a:fld>
            <a:endParaRPr kumimoji="1" lang="ja-JP" altLang="en-US"/>
          </a:p>
        </p:txBody>
      </p:sp>
      <p:sp>
        <p:nvSpPr>
          <p:cNvPr id="7" name="Rounded Rectangular Callout 6"/>
          <p:cNvSpPr/>
          <p:nvPr/>
        </p:nvSpPr>
        <p:spPr>
          <a:xfrm>
            <a:off x="3604596" y="2270813"/>
            <a:ext cx="6917635" cy="2036149"/>
          </a:xfrm>
          <a:prstGeom prst="wedgeRoundRectCallout">
            <a:avLst>
              <a:gd name="adj1" fmla="val -68562"/>
              <a:gd name="adj2" fmla="val 461"/>
              <a:gd name="adj3" fmla="val 16667"/>
            </a:avLst>
          </a:prstGeom>
          <a:solidFill>
            <a:srgbClr val="FFFF00"/>
          </a:solidFill>
          <a:ln w="76200" cmpd="sng">
            <a:solidFill>
              <a:schemeClr val="accent2">
                <a:lumMod val="7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74638" indent="-261938">
              <a:buFont typeface="Arial" charset="0"/>
              <a:buChar char="•"/>
              <a:tabLst>
                <a:tab pos="660400" algn="l"/>
              </a:tabLst>
            </a:pPr>
            <a:r>
              <a:rPr lang="en-US" sz="2600" dirty="0">
                <a:solidFill>
                  <a:schemeClr val="accent2">
                    <a:lumMod val="75000"/>
                  </a:schemeClr>
                </a:solidFill>
                <a:latin typeface="Chalkboard"/>
                <a:cs typeface="Chalkboard"/>
              </a:rPr>
              <a:t>The type of </a:t>
            </a:r>
            <a:r>
              <a:rPr lang="en-US" sz="2600" b="1" dirty="0">
                <a:solidFill>
                  <a:schemeClr val="accent2">
                    <a:lumMod val="75000"/>
                  </a:schemeClr>
                </a:solidFill>
                <a:latin typeface="Chalkboard"/>
                <a:cs typeface="Chalkboard"/>
              </a:rPr>
              <a:t>x</a:t>
            </a:r>
            <a:r>
              <a:rPr lang="en-US" sz="2600" dirty="0">
                <a:solidFill>
                  <a:schemeClr val="accent2">
                    <a:lumMod val="75000"/>
                  </a:schemeClr>
                </a:solidFill>
                <a:latin typeface="Chalkboard"/>
                <a:cs typeface="Chalkboard"/>
              </a:rPr>
              <a:t> is </a:t>
            </a:r>
            <a:r>
              <a:rPr lang="en-US" sz="2600" b="1" dirty="0">
                <a:solidFill>
                  <a:schemeClr val="accent2">
                    <a:lumMod val="75000"/>
                  </a:schemeClr>
                </a:solidFill>
                <a:latin typeface="Chalkboard"/>
                <a:cs typeface="Chalkboard"/>
              </a:rPr>
              <a:t>{ </a:t>
            </a:r>
            <a:r>
              <a:rPr lang="en-US" sz="2600" b="1" dirty="0" err="1">
                <a:solidFill>
                  <a:schemeClr val="accent2">
                    <a:lumMod val="75000"/>
                  </a:schemeClr>
                </a:solidFill>
                <a:latin typeface="Chalkboard"/>
                <a:cs typeface="Chalkboard"/>
              </a:rPr>
              <a:t>x:int</a:t>
            </a:r>
            <a:r>
              <a:rPr lang="en-US" sz="2600" b="1" dirty="0">
                <a:solidFill>
                  <a:schemeClr val="accent2">
                    <a:lumMod val="75000"/>
                  </a:schemeClr>
                </a:solidFill>
                <a:latin typeface="Chalkboard"/>
                <a:cs typeface="Chalkboard"/>
              </a:rPr>
              <a:t> ref | !x = 1 } </a:t>
            </a:r>
            <a:endParaRPr lang="en-US" sz="2600" b="1" dirty="0">
              <a:solidFill>
                <a:schemeClr val="accent2">
                  <a:lumMod val="75000"/>
                </a:schemeClr>
              </a:solidFill>
              <a:latin typeface="Chalkboard"/>
              <a:cs typeface="Chalkboard"/>
            </a:endParaRPr>
          </a:p>
          <a:p>
            <a:pPr marL="274638" indent="-261938">
              <a:buFont typeface="Arial" charset="0"/>
              <a:buChar char="•"/>
              <a:tabLst>
                <a:tab pos="660400" algn="l"/>
              </a:tabLst>
            </a:pPr>
            <a:r>
              <a:rPr lang="en-US" sz="2600" dirty="0">
                <a:solidFill>
                  <a:schemeClr val="accent2">
                    <a:lumMod val="75000"/>
                  </a:schemeClr>
                </a:solidFill>
                <a:latin typeface="Chalkboard"/>
                <a:cs typeface="Chalkboard"/>
              </a:rPr>
              <a:t>But </a:t>
            </a:r>
            <a:r>
              <a:rPr lang="en-US" altLang="ja-JP" sz="2600" b="1" dirty="0">
                <a:solidFill>
                  <a:schemeClr val="accent2">
                    <a:lumMod val="75000"/>
                  </a:schemeClr>
                </a:solidFill>
                <a:latin typeface="Chalkboard"/>
                <a:cs typeface="Chalkboard"/>
              </a:rPr>
              <a:t>!x = 1 </a:t>
            </a:r>
            <a:r>
              <a:rPr lang="en-US" altLang="ja-JP" sz="2600" dirty="0">
                <a:solidFill>
                  <a:schemeClr val="accent2">
                    <a:lumMod val="75000"/>
                  </a:schemeClr>
                </a:solidFill>
                <a:latin typeface="Chalkboard"/>
                <a:cs typeface="Chalkboard"/>
              </a:rPr>
              <a:t>evaluates to </a:t>
            </a:r>
            <a:r>
              <a:rPr lang="en-US" altLang="ja-JP" sz="2600" b="1" dirty="0">
                <a:solidFill>
                  <a:schemeClr val="accent2">
                    <a:lumMod val="75000"/>
                  </a:schemeClr>
                </a:solidFill>
                <a:latin typeface="Chalkboard"/>
                <a:cs typeface="Chalkboard"/>
              </a:rPr>
              <a:t>false</a:t>
            </a:r>
          </a:p>
          <a:p>
            <a:pPr marL="12700">
              <a:tabLst>
                <a:tab pos="660400" algn="l"/>
              </a:tabLst>
            </a:pPr>
            <a:r>
              <a:rPr lang="en-US" sz="3200" b="1" i="1" dirty="0">
                <a:solidFill>
                  <a:schemeClr val="accent2">
                    <a:lumMod val="75000"/>
                  </a:schemeClr>
                </a:solidFill>
                <a:latin typeface="Chalkboard"/>
                <a:cs typeface="Chalkboard"/>
              </a:rPr>
              <a:t>⟹  Unsound</a:t>
            </a:r>
            <a:endParaRPr lang="en-US" sz="3200" b="1" i="1" dirty="0">
              <a:solidFill>
                <a:schemeClr val="accent2">
                  <a:lumMod val="75000"/>
                </a:schemeClr>
              </a:solidFill>
              <a:latin typeface="Chalkboard"/>
              <a:cs typeface="Chalkboard"/>
            </a:endParaRPr>
          </a:p>
        </p:txBody>
      </p:sp>
      <p:sp>
        <p:nvSpPr>
          <p:cNvPr id="8" name="角丸四角形 3"/>
          <p:cNvSpPr/>
          <p:nvPr/>
        </p:nvSpPr>
        <p:spPr>
          <a:xfrm>
            <a:off x="1983169" y="4259523"/>
            <a:ext cx="8433823" cy="2451909"/>
          </a:xfrm>
          <a:prstGeom prst="roundRect">
            <a:avLst/>
          </a:prstGeom>
          <a:noFill/>
          <a:ln w="76200" cmpd="sng">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08000" tIns="45720" rIns="0" bIns="45720" numCol="1" spcCol="0" rtlCol="0" fromWordArt="0" anchor="ctr" anchorCtr="0" forceAA="0" compatLnSpc="1">
            <a:prstTxWarp prst="textNoShape">
              <a:avLst/>
            </a:prstTxWarp>
            <a:noAutofit/>
          </a:bodyPr>
          <a:lstStyle/>
          <a:p>
            <a:pPr algn="just"/>
            <a:r>
              <a:rPr lang="en-US" altLang="ja-JP" sz="3200" b="1" dirty="0">
                <a:solidFill>
                  <a:schemeClr val="tx1"/>
                </a:solidFill>
                <a:latin typeface="Chalkboard"/>
                <a:cs typeface="Chalkboard"/>
              </a:rPr>
              <a:t>Solution?: allowing only pure contracts</a:t>
            </a:r>
          </a:p>
        </p:txBody>
      </p:sp>
    </p:spTree>
    <p:extLst>
      <p:ext uri="{BB962C8B-B14F-4D97-AF65-F5344CB8AC3E}">
        <p14:creationId xmlns:p14="http://schemas.microsoft.com/office/powerpoint/2010/main" val="15178310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dirty="0" smtClean="0"/>
              <a:t>Introduction</a:t>
            </a:r>
          </a:p>
          <a:p>
            <a:pPr marL="514350" indent="-514350">
              <a:buFont typeface="+mj-lt"/>
              <a:buAutoNum type="arabicPeriod"/>
            </a:pPr>
            <a:r>
              <a:rPr lang="en-US" dirty="0" smtClean="0"/>
              <a:t>Background</a:t>
            </a:r>
          </a:p>
          <a:p>
            <a:pPr marL="514350" indent="-514350">
              <a:buFont typeface="+mj-lt"/>
              <a:buAutoNum type="arabicPeriod"/>
            </a:pPr>
            <a:r>
              <a:rPr lang="en-US" dirty="0" smtClean="0"/>
              <a:t>Our work</a:t>
            </a:r>
          </a:p>
          <a:p>
            <a:pPr marL="765175" lvl="1" indent="-354013"/>
            <a:r>
              <a:rPr lang="en-US" dirty="0" smtClean="0"/>
              <a:t>Introduce state-dependent contracts</a:t>
            </a:r>
          </a:p>
          <a:p>
            <a:pPr marL="1165225" lvl="2" indent="-354013"/>
            <a:r>
              <a:rPr lang="en-US" dirty="0" smtClean="0"/>
              <a:t>Computational Hoare types</a:t>
            </a:r>
          </a:p>
          <a:p>
            <a:pPr marL="1165225" lvl="2" indent="-354013"/>
            <a:r>
              <a:rPr lang="en-US" dirty="0" smtClean="0"/>
              <a:t>Flow-sensitive type system</a:t>
            </a:r>
          </a:p>
          <a:p>
            <a:pPr marL="1165225" lvl="2" indent="-354013"/>
            <a:r>
              <a:rPr lang="en-US" dirty="0" smtClean="0"/>
              <a:t>Dynamic checking by assert</a:t>
            </a:r>
          </a:p>
          <a:p>
            <a:pPr marL="765175" lvl="1" indent="-354013"/>
            <a:r>
              <a:rPr lang="en-US" dirty="0" smtClean="0"/>
              <a:t>Effect system</a:t>
            </a:r>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47</a:t>
            </a:fld>
            <a:endParaRPr kumimoji="1" lang="ja-JP" altLang="en-US"/>
          </a:p>
        </p:txBody>
      </p:sp>
    </p:spTree>
    <p:extLst>
      <p:ext uri="{BB962C8B-B14F-4D97-AF65-F5344CB8AC3E}">
        <p14:creationId xmlns:p14="http://schemas.microsoft.com/office/powerpoint/2010/main" val="40227283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kinds of contracts</a:t>
            </a:r>
            <a:endParaRPr lang="en-US" dirty="0"/>
          </a:p>
        </p:txBody>
      </p:sp>
      <p:sp>
        <p:nvSpPr>
          <p:cNvPr id="3" name="Content Placeholder 2"/>
          <p:cNvSpPr>
            <a:spLocks noGrp="1"/>
          </p:cNvSpPr>
          <p:nvPr>
            <p:ph idx="1"/>
          </p:nvPr>
        </p:nvSpPr>
        <p:spPr>
          <a:xfrm>
            <a:off x="1524000" y="1099934"/>
            <a:ext cx="9144000" cy="5381923"/>
          </a:xfrm>
        </p:spPr>
        <p:txBody>
          <a:bodyPr>
            <a:normAutofit/>
          </a:bodyPr>
          <a:lstStyle/>
          <a:p>
            <a:r>
              <a:rPr lang="en-US" dirty="0" smtClean="0"/>
              <a:t>State-dependent contracts</a:t>
            </a:r>
          </a:p>
          <a:p>
            <a:pPr lvl="1"/>
            <a:r>
              <a:rPr lang="en-US" dirty="0" smtClean="0"/>
              <a:t>Contracts dependent on program states</a:t>
            </a:r>
          </a:p>
          <a:p>
            <a:pPr lvl="2"/>
            <a:r>
              <a:rPr lang="en-US" dirty="0" smtClean="0"/>
              <a:t>Ex: reference </a:t>
            </a:r>
            <a:r>
              <a:rPr lang="en-US" b="1" dirty="0" smtClean="0"/>
              <a:t>x</a:t>
            </a:r>
            <a:r>
              <a:rPr lang="en-US" dirty="0" smtClean="0"/>
              <a:t> refers to </a:t>
            </a:r>
            <a:r>
              <a:rPr lang="en-US" b="1" dirty="0" smtClean="0"/>
              <a:t>1</a:t>
            </a:r>
            <a:r>
              <a:rPr lang="en-US" dirty="0" smtClean="0"/>
              <a:t> (</a:t>
            </a:r>
            <a:r>
              <a:rPr lang="en-US" b="1" dirty="0" smtClean="0"/>
              <a:t>!x = 1</a:t>
            </a:r>
            <a:r>
              <a:rPr lang="en-US" dirty="0" smtClean="0"/>
              <a:t>)</a:t>
            </a:r>
            <a:endParaRPr lang="en-US" b="1" dirty="0" smtClean="0"/>
          </a:p>
          <a:p>
            <a:pPr lvl="1"/>
            <a:r>
              <a:rPr lang="en-US" b="1" dirty="0" smtClean="0"/>
              <a:t>Specs of stateful computations</a:t>
            </a:r>
          </a:p>
          <a:p>
            <a:pPr lvl="1"/>
            <a:r>
              <a:rPr lang="en-US" dirty="0" smtClean="0"/>
              <a:t>Should be checked by flow-sensitive system</a:t>
            </a:r>
          </a:p>
          <a:p>
            <a:r>
              <a:rPr lang="en-US" dirty="0" smtClean="0"/>
              <a:t>State-independent contracts</a:t>
            </a:r>
          </a:p>
          <a:p>
            <a:pPr lvl="1"/>
            <a:r>
              <a:rPr lang="en-US" dirty="0" smtClean="0"/>
              <a:t>Contracts independent of program states</a:t>
            </a:r>
          </a:p>
          <a:p>
            <a:pPr lvl="2"/>
            <a:r>
              <a:rPr lang="en-US" dirty="0" smtClean="0"/>
              <a:t>Ex: immutable variable </a:t>
            </a:r>
            <a:r>
              <a:rPr lang="en-US" b="1" dirty="0" smtClean="0"/>
              <a:t>x</a:t>
            </a:r>
            <a:r>
              <a:rPr lang="en-US" dirty="0" smtClean="0"/>
              <a:t> refers to </a:t>
            </a:r>
            <a:r>
              <a:rPr lang="en-US" b="1" dirty="0" smtClean="0"/>
              <a:t>1</a:t>
            </a:r>
            <a:r>
              <a:rPr lang="en-US" dirty="0" smtClean="0"/>
              <a:t> (</a:t>
            </a:r>
            <a:r>
              <a:rPr lang="en-US" b="1" dirty="0" smtClean="0"/>
              <a:t>x = 1</a:t>
            </a:r>
            <a:r>
              <a:rPr lang="en-US" dirty="0" smtClean="0"/>
              <a:t>)</a:t>
            </a:r>
          </a:p>
          <a:p>
            <a:pPr lvl="1"/>
            <a:r>
              <a:rPr lang="en-US" b="1" dirty="0" smtClean="0"/>
              <a:t>Specs of pure computations</a:t>
            </a:r>
          </a:p>
          <a:p>
            <a:pPr lvl="1"/>
            <a:r>
              <a:rPr lang="en-US" dirty="0" smtClean="0"/>
              <a:t>Can be checked by flow-insensitive system</a:t>
            </a:r>
            <a:endParaRPr lang="en-US" dirty="0"/>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48</a:t>
            </a:fld>
            <a:endParaRPr kumimoji="1" lang="ja-JP" altLang="en-US"/>
          </a:p>
        </p:txBody>
      </p:sp>
      <p:grpSp>
        <p:nvGrpSpPr>
          <p:cNvPr id="10" name="Group 9"/>
          <p:cNvGrpSpPr/>
          <p:nvPr/>
        </p:nvGrpSpPr>
        <p:grpSpPr>
          <a:xfrm>
            <a:off x="6221511" y="131210"/>
            <a:ext cx="4320987" cy="1002441"/>
            <a:chOff x="4731024" y="698479"/>
            <a:chExt cx="4320987" cy="739797"/>
          </a:xfrm>
        </p:grpSpPr>
        <p:sp>
          <p:nvSpPr>
            <p:cNvPr id="8" name="Oval Callout 7"/>
            <p:cNvSpPr/>
            <p:nvPr/>
          </p:nvSpPr>
          <p:spPr>
            <a:xfrm>
              <a:off x="4731024" y="698479"/>
              <a:ext cx="4320987" cy="739797"/>
            </a:xfrm>
            <a:prstGeom prst="wedgeEllipseCallout">
              <a:avLst>
                <a:gd name="adj1" fmla="val -32148"/>
                <a:gd name="adj2" fmla="val 78385"/>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9" name="TextBox 8"/>
            <p:cNvSpPr txBox="1"/>
            <p:nvPr/>
          </p:nvSpPr>
          <p:spPr>
            <a:xfrm>
              <a:off x="4893366" y="795009"/>
              <a:ext cx="4125127" cy="613272"/>
            </a:xfrm>
            <a:prstGeom prst="rect">
              <a:avLst/>
            </a:prstGeom>
            <a:noFill/>
          </p:spPr>
          <p:txBody>
            <a:bodyPr wrap="square" rtlCol="0">
              <a:spAutoFit/>
            </a:bodyPr>
            <a:lstStyle/>
            <a:p>
              <a:pPr algn="ctr"/>
              <a:r>
                <a:rPr lang="en-US" sz="2400" dirty="0">
                  <a:latin typeface="Chalkboard"/>
                  <a:cs typeface="Chalkboard"/>
                </a:rPr>
                <a:t>Introduce new type for these contracts</a:t>
              </a:r>
            </a:p>
          </p:txBody>
        </p:sp>
      </p:grpSp>
      <p:grpSp>
        <p:nvGrpSpPr>
          <p:cNvPr id="13" name="Group 12"/>
          <p:cNvGrpSpPr/>
          <p:nvPr/>
        </p:nvGrpSpPr>
        <p:grpSpPr>
          <a:xfrm>
            <a:off x="6858783" y="4244609"/>
            <a:ext cx="3558209" cy="1491496"/>
            <a:chOff x="5493026" y="2717271"/>
            <a:chExt cx="3558209" cy="1491496"/>
          </a:xfrm>
        </p:grpSpPr>
        <p:sp>
          <p:nvSpPr>
            <p:cNvPr id="11" name="Oval Callout 10"/>
            <p:cNvSpPr/>
            <p:nvPr/>
          </p:nvSpPr>
          <p:spPr>
            <a:xfrm>
              <a:off x="5493026" y="2717271"/>
              <a:ext cx="3558209" cy="1491496"/>
            </a:xfrm>
            <a:prstGeom prst="wedgeEllipseCallout">
              <a:avLst>
                <a:gd name="adj1" fmla="val -41510"/>
                <a:gd name="adj2" fmla="val -49410"/>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12" name="TextBox 11"/>
            <p:cNvSpPr txBox="1"/>
            <p:nvPr/>
          </p:nvSpPr>
          <p:spPr>
            <a:xfrm>
              <a:off x="5975073" y="2862854"/>
              <a:ext cx="2594114" cy="1200329"/>
            </a:xfrm>
            <a:prstGeom prst="rect">
              <a:avLst/>
            </a:prstGeom>
            <a:noFill/>
          </p:spPr>
          <p:txBody>
            <a:bodyPr wrap="square" rtlCol="0">
              <a:spAutoFit/>
            </a:bodyPr>
            <a:lstStyle/>
            <a:p>
              <a:pPr algn="ctr"/>
              <a:r>
                <a:rPr lang="en-US" sz="2400" dirty="0">
                  <a:latin typeface="Chalkboard"/>
                  <a:cs typeface="Chalkboard"/>
                </a:rPr>
                <a:t>Represented by </a:t>
              </a:r>
              <a:br>
                <a:rPr lang="en-US" sz="2400" dirty="0">
                  <a:latin typeface="Chalkboard"/>
                  <a:cs typeface="Chalkboard"/>
                </a:rPr>
              </a:br>
              <a:r>
                <a:rPr lang="en-US" sz="2400" dirty="0">
                  <a:latin typeface="Chalkboard"/>
                  <a:cs typeface="Chalkboard"/>
                </a:rPr>
                <a:t>refinement types </a:t>
              </a:r>
              <a:br>
                <a:rPr lang="en-US" sz="2400" dirty="0">
                  <a:latin typeface="Chalkboard"/>
                  <a:cs typeface="Chalkboard"/>
                </a:rPr>
              </a:br>
              <a:r>
                <a:rPr lang="en-US" sz="2400" dirty="0">
                  <a:latin typeface="Chalkboard"/>
                  <a:cs typeface="Chalkboard"/>
                </a:rPr>
                <a:t>as usual</a:t>
              </a:r>
            </a:p>
          </p:txBody>
        </p:sp>
      </p:grpSp>
    </p:spTree>
    <p:extLst>
      <p:ext uri="{BB962C8B-B14F-4D97-AF65-F5344CB8AC3E}">
        <p14:creationId xmlns:p14="http://schemas.microsoft.com/office/powerpoint/2010/main" val="5449300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kinds of contracts</a:t>
            </a:r>
            <a:endParaRPr lang="en-US" dirty="0"/>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49</a:t>
            </a:fld>
            <a:endParaRPr kumimoji="1" lang="ja-JP" altLang="en-US"/>
          </a:p>
        </p:txBody>
      </p:sp>
      <p:grpSp>
        <p:nvGrpSpPr>
          <p:cNvPr id="19" name="Group 18"/>
          <p:cNvGrpSpPr/>
          <p:nvPr/>
        </p:nvGrpSpPr>
        <p:grpSpPr>
          <a:xfrm>
            <a:off x="1912406" y="1167982"/>
            <a:ext cx="8504585" cy="2488681"/>
            <a:chOff x="6019797" y="1376772"/>
            <a:chExt cx="8504585" cy="2488681"/>
          </a:xfrm>
        </p:grpSpPr>
        <p:sp>
          <p:nvSpPr>
            <p:cNvPr id="14" name="Rounded Rectangle 13"/>
            <p:cNvSpPr/>
            <p:nvPr/>
          </p:nvSpPr>
          <p:spPr>
            <a:xfrm>
              <a:off x="6019797" y="1669774"/>
              <a:ext cx="8504585" cy="2195679"/>
            </a:xfrm>
            <a:prstGeom prst="roundRect">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496888" lvl="1" indent="-314325">
                <a:buFont typeface="Arial" charset="0"/>
                <a:buChar char="•"/>
              </a:pPr>
              <a:endParaRPr lang="en-US" sz="1000" dirty="0">
                <a:solidFill>
                  <a:schemeClr val="tx1"/>
                </a:solidFill>
                <a:latin typeface="Chalkboard" charset="0"/>
                <a:ea typeface="Chalkboard" charset="0"/>
                <a:cs typeface="Chalkboard" charset="0"/>
              </a:endParaRPr>
            </a:p>
            <a:p>
              <a:pPr marL="496888" lvl="1" indent="-314325">
                <a:buFont typeface="Arial" charset="0"/>
                <a:buChar char="•"/>
              </a:pPr>
              <a:r>
                <a:rPr lang="en-US" sz="2800" dirty="0">
                  <a:solidFill>
                    <a:schemeClr val="tx1"/>
                  </a:solidFill>
                  <a:latin typeface="Chalkboard" charset="0"/>
                  <a:ea typeface="Chalkboard" charset="0"/>
                  <a:cs typeface="Chalkboard" charset="0"/>
                </a:rPr>
                <a:t>Contracts </a:t>
              </a:r>
              <a:r>
                <a:rPr lang="en-US" sz="2800" dirty="0">
                  <a:solidFill>
                    <a:schemeClr val="tx1"/>
                  </a:solidFill>
                  <a:latin typeface="Chalkboard" charset="0"/>
                  <a:ea typeface="Chalkboard" charset="0"/>
                  <a:cs typeface="Chalkboard" charset="0"/>
                </a:rPr>
                <a:t>dependent on program states</a:t>
              </a:r>
            </a:p>
            <a:p>
              <a:pPr marL="981075" lvl="3" indent="-392113">
                <a:buFont typeface=".AppleSystemUIFont" charset="-120"/>
                <a:buChar char="–"/>
              </a:pPr>
              <a:r>
                <a:rPr lang="en-US" sz="2800" dirty="0">
                  <a:solidFill>
                    <a:schemeClr val="tx1"/>
                  </a:solidFill>
                  <a:latin typeface="Chalkboard" charset="0"/>
                  <a:ea typeface="Chalkboard" charset="0"/>
                  <a:cs typeface="Chalkboard" charset="0"/>
                </a:rPr>
                <a:t>Ex: reference </a:t>
              </a:r>
              <a:r>
                <a:rPr lang="en-US" sz="2800" b="1" dirty="0">
                  <a:solidFill>
                    <a:schemeClr val="tx1"/>
                  </a:solidFill>
                  <a:latin typeface="Chalkboard" charset="0"/>
                  <a:ea typeface="Chalkboard" charset="0"/>
                  <a:cs typeface="Chalkboard" charset="0"/>
                </a:rPr>
                <a:t>x</a:t>
              </a:r>
              <a:r>
                <a:rPr lang="en-US" sz="2800" dirty="0">
                  <a:solidFill>
                    <a:schemeClr val="tx1"/>
                  </a:solidFill>
                  <a:latin typeface="Chalkboard" charset="0"/>
                  <a:ea typeface="Chalkboard" charset="0"/>
                  <a:cs typeface="Chalkboard" charset="0"/>
                </a:rPr>
                <a:t> refers to </a:t>
              </a:r>
              <a:r>
                <a:rPr lang="en-US" sz="2800" b="1" dirty="0">
                  <a:solidFill>
                    <a:schemeClr val="tx1"/>
                  </a:solidFill>
                  <a:latin typeface="Chalkboard" charset="0"/>
                  <a:ea typeface="Chalkboard" charset="0"/>
                  <a:cs typeface="Chalkboard" charset="0"/>
                </a:rPr>
                <a:t>1</a:t>
              </a:r>
              <a:r>
                <a:rPr lang="en-US" sz="2800" dirty="0">
                  <a:solidFill>
                    <a:schemeClr val="tx1"/>
                  </a:solidFill>
                  <a:latin typeface="Chalkboard" charset="0"/>
                  <a:ea typeface="Chalkboard" charset="0"/>
                  <a:cs typeface="Chalkboard" charset="0"/>
                </a:rPr>
                <a:t> (</a:t>
              </a:r>
              <a:r>
                <a:rPr lang="en-US" sz="2800" b="1" dirty="0">
                  <a:solidFill>
                    <a:schemeClr val="tx1"/>
                  </a:solidFill>
                  <a:latin typeface="Chalkboard" charset="0"/>
                  <a:ea typeface="Chalkboard" charset="0"/>
                  <a:cs typeface="Chalkboard" charset="0"/>
                </a:rPr>
                <a:t>!x = 1</a:t>
              </a:r>
              <a:r>
                <a:rPr lang="en-US" sz="2800" dirty="0">
                  <a:solidFill>
                    <a:schemeClr val="tx1"/>
                  </a:solidFill>
                  <a:latin typeface="Chalkboard" charset="0"/>
                  <a:ea typeface="Chalkboard" charset="0"/>
                  <a:cs typeface="Chalkboard" charset="0"/>
                </a:rPr>
                <a:t>)</a:t>
              </a:r>
              <a:endParaRPr lang="en-US" sz="2800" b="1" dirty="0">
                <a:solidFill>
                  <a:schemeClr val="tx1"/>
                </a:solidFill>
                <a:latin typeface="Chalkboard" charset="0"/>
                <a:ea typeface="Chalkboard" charset="0"/>
                <a:cs typeface="Chalkboard" charset="0"/>
              </a:endParaRPr>
            </a:p>
            <a:p>
              <a:pPr marL="496888" lvl="1" indent="-314325">
                <a:buFont typeface="Arial" charset="0"/>
                <a:buChar char="•"/>
              </a:pPr>
              <a:r>
                <a:rPr lang="en-US" sz="2800" b="1" dirty="0">
                  <a:solidFill>
                    <a:schemeClr val="tx1"/>
                  </a:solidFill>
                  <a:latin typeface="Chalkboard" charset="0"/>
                  <a:ea typeface="Chalkboard" charset="0"/>
                  <a:cs typeface="Chalkboard" charset="0"/>
                </a:rPr>
                <a:t>Specs of stateful computations</a:t>
              </a:r>
            </a:p>
            <a:p>
              <a:pPr marL="496888" lvl="1" indent="-314325">
                <a:buFont typeface="Arial" charset="0"/>
                <a:buChar char="•"/>
              </a:pPr>
              <a:r>
                <a:rPr lang="en-US" sz="2800" dirty="0">
                  <a:solidFill>
                    <a:schemeClr val="tx1"/>
                  </a:solidFill>
                  <a:latin typeface="Chalkboard" charset="0"/>
                  <a:ea typeface="Chalkboard" charset="0"/>
                  <a:cs typeface="Chalkboard" charset="0"/>
                </a:rPr>
                <a:t>Should be checked by flow-sensitive </a:t>
              </a:r>
              <a:r>
                <a:rPr lang="en-US" sz="2800" dirty="0">
                  <a:solidFill>
                    <a:schemeClr val="tx1"/>
                  </a:solidFill>
                  <a:latin typeface="Chalkboard" charset="0"/>
                  <a:ea typeface="Chalkboard" charset="0"/>
                  <a:cs typeface="Chalkboard" charset="0"/>
                </a:rPr>
                <a:t>system</a:t>
              </a:r>
              <a:endParaRPr lang="en-US" sz="2800" dirty="0">
                <a:solidFill>
                  <a:schemeClr val="tx1"/>
                </a:solidFill>
                <a:latin typeface="Chalkboard" charset="0"/>
                <a:ea typeface="Chalkboard" charset="0"/>
                <a:cs typeface="Chalkboard" charset="0"/>
              </a:endParaRPr>
            </a:p>
          </p:txBody>
        </p:sp>
        <p:sp>
          <p:nvSpPr>
            <p:cNvPr id="15" name="TextBox 14"/>
            <p:cNvSpPr txBox="1"/>
            <p:nvPr/>
          </p:nvSpPr>
          <p:spPr>
            <a:xfrm>
              <a:off x="6420875" y="1376772"/>
              <a:ext cx="5128199" cy="584775"/>
            </a:xfrm>
            <a:prstGeom prst="rect">
              <a:avLst/>
            </a:prstGeom>
            <a:solidFill>
              <a:schemeClr val="bg1"/>
            </a:solidFill>
          </p:spPr>
          <p:txBody>
            <a:bodyPr wrap="none" rtlCol="0">
              <a:spAutoFit/>
            </a:bodyPr>
            <a:lstStyle/>
            <a:p>
              <a:r>
                <a:rPr lang="en-US" sz="3200" dirty="0">
                  <a:latin typeface="Chalkboard"/>
                  <a:cs typeface="Chalkboard"/>
                </a:rPr>
                <a:t>State-dependent contracts</a:t>
              </a:r>
            </a:p>
          </p:txBody>
        </p:sp>
      </p:grpSp>
      <p:grpSp>
        <p:nvGrpSpPr>
          <p:cNvPr id="7" name="Group 6"/>
          <p:cNvGrpSpPr/>
          <p:nvPr/>
        </p:nvGrpSpPr>
        <p:grpSpPr>
          <a:xfrm>
            <a:off x="1912407" y="3855459"/>
            <a:ext cx="8504585" cy="2467189"/>
            <a:chOff x="6019797" y="4373749"/>
            <a:chExt cx="8504585" cy="2467189"/>
          </a:xfrm>
        </p:grpSpPr>
        <p:sp>
          <p:nvSpPr>
            <p:cNvPr id="17" name="Rounded Rectangle 16"/>
            <p:cNvSpPr/>
            <p:nvPr/>
          </p:nvSpPr>
          <p:spPr>
            <a:xfrm>
              <a:off x="6019797" y="4653499"/>
              <a:ext cx="8504585" cy="2187439"/>
            </a:xfrm>
            <a:prstGeom prst="roundRect">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496888" lvl="1" indent="-314325">
                <a:buFont typeface="Arial" charset="0"/>
                <a:buChar char="•"/>
              </a:pPr>
              <a:endParaRPr lang="en-US" sz="1000" dirty="0">
                <a:solidFill>
                  <a:schemeClr val="tx1"/>
                </a:solidFill>
                <a:latin typeface="Chalkboard" charset="0"/>
                <a:ea typeface="Chalkboard" charset="0"/>
                <a:cs typeface="Chalkboard" charset="0"/>
              </a:endParaRPr>
            </a:p>
            <a:p>
              <a:pPr marL="496888" lvl="1" indent="-314325">
                <a:buFont typeface="Arial" charset="0"/>
                <a:buChar char="•"/>
              </a:pPr>
              <a:r>
                <a:rPr lang="en-US" sz="2800" dirty="0">
                  <a:solidFill>
                    <a:schemeClr val="tx1"/>
                  </a:solidFill>
                  <a:latin typeface="Chalkboard" charset="0"/>
                  <a:ea typeface="Chalkboard" charset="0"/>
                  <a:cs typeface="Chalkboard" charset="0"/>
                </a:rPr>
                <a:t>Contracts independent of program states</a:t>
              </a:r>
            </a:p>
            <a:p>
              <a:pPr marL="981075" lvl="3" indent="-392113">
                <a:buFont typeface=".AppleSystemUIFont" charset="-120"/>
                <a:buChar char="–"/>
              </a:pPr>
              <a:r>
                <a:rPr lang="en-US" sz="2800" dirty="0">
                  <a:solidFill>
                    <a:schemeClr val="tx1"/>
                  </a:solidFill>
                  <a:latin typeface="Chalkboard" charset="0"/>
                  <a:ea typeface="Chalkboard" charset="0"/>
                  <a:cs typeface="Chalkboard" charset="0"/>
                </a:rPr>
                <a:t>Ex: immutable variable </a:t>
              </a:r>
              <a:r>
                <a:rPr lang="en-US" sz="2800" b="1" dirty="0">
                  <a:solidFill>
                    <a:schemeClr val="tx1"/>
                  </a:solidFill>
                  <a:latin typeface="Chalkboard" charset="0"/>
                  <a:ea typeface="Chalkboard" charset="0"/>
                  <a:cs typeface="Chalkboard" charset="0"/>
                </a:rPr>
                <a:t>x</a:t>
              </a:r>
              <a:r>
                <a:rPr lang="en-US" sz="2800" dirty="0">
                  <a:solidFill>
                    <a:schemeClr val="tx1"/>
                  </a:solidFill>
                  <a:latin typeface="Chalkboard" charset="0"/>
                  <a:ea typeface="Chalkboard" charset="0"/>
                  <a:cs typeface="Chalkboard" charset="0"/>
                </a:rPr>
                <a:t> refers to </a:t>
              </a:r>
              <a:r>
                <a:rPr lang="en-US" sz="2800" b="1" dirty="0">
                  <a:solidFill>
                    <a:schemeClr val="tx1"/>
                  </a:solidFill>
                  <a:latin typeface="Chalkboard" charset="0"/>
                  <a:ea typeface="Chalkboard" charset="0"/>
                  <a:cs typeface="Chalkboard" charset="0"/>
                </a:rPr>
                <a:t>1</a:t>
              </a:r>
              <a:r>
                <a:rPr lang="en-US" sz="2800" dirty="0">
                  <a:solidFill>
                    <a:schemeClr val="tx1"/>
                  </a:solidFill>
                  <a:latin typeface="Chalkboard" charset="0"/>
                  <a:ea typeface="Chalkboard" charset="0"/>
                  <a:cs typeface="Chalkboard" charset="0"/>
                </a:rPr>
                <a:t> (</a:t>
              </a:r>
              <a:r>
                <a:rPr lang="en-US" sz="2800" b="1" dirty="0">
                  <a:solidFill>
                    <a:schemeClr val="tx1"/>
                  </a:solidFill>
                  <a:latin typeface="Chalkboard" charset="0"/>
                  <a:ea typeface="Chalkboard" charset="0"/>
                  <a:cs typeface="Chalkboard" charset="0"/>
                </a:rPr>
                <a:t>!x = 1</a:t>
              </a:r>
              <a:r>
                <a:rPr lang="en-US" sz="2800" dirty="0">
                  <a:solidFill>
                    <a:schemeClr val="tx1"/>
                  </a:solidFill>
                  <a:latin typeface="Chalkboard" charset="0"/>
                  <a:ea typeface="Chalkboard" charset="0"/>
                  <a:cs typeface="Chalkboard" charset="0"/>
                </a:rPr>
                <a:t>)</a:t>
              </a:r>
              <a:endParaRPr lang="en-US" sz="2800" b="1" dirty="0">
                <a:solidFill>
                  <a:schemeClr val="tx1"/>
                </a:solidFill>
                <a:latin typeface="Chalkboard" charset="0"/>
                <a:ea typeface="Chalkboard" charset="0"/>
                <a:cs typeface="Chalkboard" charset="0"/>
              </a:endParaRPr>
            </a:p>
            <a:p>
              <a:pPr marL="496888" lvl="1" indent="-314325">
                <a:buFont typeface="Arial" charset="0"/>
                <a:buChar char="•"/>
              </a:pPr>
              <a:r>
                <a:rPr lang="en-US" sz="2800" b="1" dirty="0">
                  <a:solidFill>
                    <a:schemeClr val="tx1"/>
                  </a:solidFill>
                  <a:latin typeface="Chalkboard" charset="0"/>
                  <a:ea typeface="Chalkboard" charset="0"/>
                  <a:cs typeface="Chalkboard" charset="0"/>
                </a:rPr>
                <a:t>Specs of pure computations</a:t>
              </a:r>
            </a:p>
            <a:p>
              <a:pPr marL="496888" lvl="1" indent="-314325">
                <a:buFont typeface="Arial" charset="0"/>
                <a:buChar char="•"/>
              </a:pPr>
              <a:r>
                <a:rPr lang="en-US" sz="2800" dirty="0">
                  <a:solidFill>
                    <a:schemeClr val="tx1"/>
                  </a:solidFill>
                  <a:latin typeface="Chalkboard" charset="0"/>
                  <a:ea typeface="Chalkboard" charset="0"/>
                  <a:cs typeface="Chalkboard" charset="0"/>
                </a:rPr>
                <a:t>Can be checked by flow-insensitive system</a:t>
              </a:r>
              <a:endParaRPr lang="en-US" sz="2800" dirty="0">
                <a:solidFill>
                  <a:schemeClr val="tx1"/>
                </a:solidFill>
                <a:latin typeface="Chalkboard" charset="0"/>
                <a:ea typeface="Chalkboard" charset="0"/>
                <a:cs typeface="Chalkboard" charset="0"/>
              </a:endParaRPr>
            </a:p>
          </p:txBody>
        </p:sp>
        <p:sp>
          <p:nvSpPr>
            <p:cNvPr id="18" name="TextBox 17"/>
            <p:cNvSpPr txBox="1"/>
            <p:nvPr/>
          </p:nvSpPr>
          <p:spPr>
            <a:xfrm>
              <a:off x="6420875" y="4373749"/>
              <a:ext cx="5444054" cy="584775"/>
            </a:xfrm>
            <a:prstGeom prst="rect">
              <a:avLst/>
            </a:prstGeom>
            <a:solidFill>
              <a:schemeClr val="bg1"/>
            </a:solidFill>
          </p:spPr>
          <p:txBody>
            <a:bodyPr wrap="none" rtlCol="0">
              <a:spAutoFit/>
            </a:bodyPr>
            <a:lstStyle/>
            <a:p>
              <a:r>
                <a:rPr lang="en-US" sz="3200" dirty="0">
                  <a:latin typeface="Chalkboard"/>
                  <a:cs typeface="Chalkboard"/>
                </a:rPr>
                <a:t>State-independent contracts</a:t>
              </a:r>
            </a:p>
          </p:txBody>
        </p:sp>
      </p:grpSp>
      <p:grpSp>
        <p:nvGrpSpPr>
          <p:cNvPr id="10" name="Group 9"/>
          <p:cNvGrpSpPr/>
          <p:nvPr/>
        </p:nvGrpSpPr>
        <p:grpSpPr>
          <a:xfrm>
            <a:off x="6221511" y="131210"/>
            <a:ext cx="4320987" cy="1002441"/>
            <a:chOff x="4731024" y="698479"/>
            <a:chExt cx="4320987" cy="739797"/>
          </a:xfrm>
        </p:grpSpPr>
        <p:sp>
          <p:nvSpPr>
            <p:cNvPr id="8" name="Oval Callout 7"/>
            <p:cNvSpPr/>
            <p:nvPr/>
          </p:nvSpPr>
          <p:spPr>
            <a:xfrm>
              <a:off x="4731024" y="698479"/>
              <a:ext cx="4320987" cy="739797"/>
            </a:xfrm>
            <a:prstGeom prst="wedgeEllipseCallout">
              <a:avLst>
                <a:gd name="adj1" fmla="val -36442"/>
                <a:gd name="adj2" fmla="val 65165"/>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9" name="TextBox 8"/>
            <p:cNvSpPr txBox="1"/>
            <p:nvPr/>
          </p:nvSpPr>
          <p:spPr>
            <a:xfrm>
              <a:off x="4893366" y="795009"/>
              <a:ext cx="4125127" cy="613272"/>
            </a:xfrm>
            <a:prstGeom prst="rect">
              <a:avLst/>
            </a:prstGeom>
            <a:noFill/>
          </p:spPr>
          <p:txBody>
            <a:bodyPr wrap="square" rtlCol="0">
              <a:spAutoFit/>
            </a:bodyPr>
            <a:lstStyle/>
            <a:p>
              <a:pPr algn="ctr"/>
              <a:r>
                <a:rPr lang="en-US" sz="2400" dirty="0">
                  <a:latin typeface="Chalkboard"/>
                  <a:cs typeface="Chalkboard"/>
                </a:rPr>
                <a:t>Introduce </a:t>
              </a:r>
              <a:r>
                <a:rPr lang="en-US" sz="2400" b="1" i="1" dirty="0">
                  <a:latin typeface="Chalkboard"/>
                  <a:cs typeface="Chalkboard"/>
                </a:rPr>
                <a:t>Hoare type</a:t>
              </a:r>
              <a:r>
                <a:rPr lang="en-US" sz="2400" dirty="0">
                  <a:latin typeface="Chalkboard"/>
                  <a:cs typeface="Chalkboard"/>
                </a:rPr>
                <a:t> for these contracts</a:t>
              </a:r>
            </a:p>
          </p:txBody>
        </p:sp>
      </p:grpSp>
      <p:grpSp>
        <p:nvGrpSpPr>
          <p:cNvPr id="13" name="Group 12"/>
          <p:cNvGrpSpPr/>
          <p:nvPr/>
        </p:nvGrpSpPr>
        <p:grpSpPr>
          <a:xfrm>
            <a:off x="7109796" y="2789523"/>
            <a:ext cx="3558209" cy="1491496"/>
            <a:chOff x="5493026" y="2717271"/>
            <a:chExt cx="3558209" cy="1491496"/>
          </a:xfrm>
        </p:grpSpPr>
        <p:sp>
          <p:nvSpPr>
            <p:cNvPr id="11" name="Oval Callout 10"/>
            <p:cNvSpPr/>
            <p:nvPr/>
          </p:nvSpPr>
          <p:spPr>
            <a:xfrm>
              <a:off x="5493026" y="2717271"/>
              <a:ext cx="3558209" cy="1491496"/>
            </a:xfrm>
            <a:prstGeom prst="wedgeEllipseCallout">
              <a:avLst>
                <a:gd name="adj1" fmla="val -57152"/>
                <a:gd name="adj2" fmla="val 28779"/>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12" name="TextBox 11"/>
            <p:cNvSpPr txBox="1"/>
            <p:nvPr/>
          </p:nvSpPr>
          <p:spPr>
            <a:xfrm>
              <a:off x="5975073" y="2862854"/>
              <a:ext cx="2594114" cy="1200329"/>
            </a:xfrm>
            <a:prstGeom prst="rect">
              <a:avLst/>
            </a:prstGeom>
            <a:noFill/>
          </p:spPr>
          <p:txBody>
            <a:bodyPr wrap="square" rtlCol="0">
              <a:spAutoFit/>
            </a:bodyPr>
            <a:lstStyle/>
            <a:p>
              <a:pPr algn="ctr"/>
              <a:r>
                <a:rPr lang="en-US" sz="2400" dirty="0">
                  <a:latin typeface="Chalkboard"/>
                  <a:cs typeface="Chalkboard"/>
                </a:rPr>
                <a:t>Represented by </a:t>
              </a:r>
              <a:br>
                <a:rPr lang="en-US" sz="2400" dirty="0">
                  <a:latin typeface="Chalkboard"/>
                  <a:cs typeface="Chalkboard"/>
                </a:rPr>
              </a:br>
              <a:r>
                <a:rPr lang="en-US" sz="2400" dirty="0">
                  <a:latin typeface="Chalkboard"/>
                  <a:cs typeface="Chalkboard"/>
                </a:rPr>
                <a:t>refinement types </a:t>
              </a:r>
              <a:br>
                <a:rPr lang="en-US" sz="2400" dirty="0">
                  <a:latin typeface="Chalkboard"/>
                  <a:cs typeface="Chalkboard"/>
                </a:rPr>
              </a:br>
              <a:r>
                <a:rPr lang="en-US" sz="2400" dirty="0">
                  <a:latin typeface="Chalkboard"/>
                  <a:cs typeface="Chalkboard"/>
                </a:rPr>
                <a:t>as usual</a:t>
              </a:r>
            </a:p>
          </p:txBody>
        </p:sp>
      </p:grpSp>
      <p:sp>
        <p:nvSpPr>
          <p:cNvPr id="21" name="TextBox 20"/>
          <p:cNvSpPr txBox="1"/>
          <p:nvPr/>
        </p:nvSpPr>
        <p:spPr>
          <a:xfrm>
            <a:off x="1789048" y="4333466"/>
            <a:ext cx="184731" cy="584775"/>
          </a:xfrm>
          <a:prstGeom prst="rect">
            <a:avLst/>
          </a:prstGeom>
          <a:noFill/>
        </p:spPr>
        <p:txBody>
          <a:bodyPr wrap="none" rtlCol="0">
            <a:spAutoFit/>
          </a:bodyPr>
          <a:lstStyle/>
          <a:p>
            <a:endParaRPr lang="en-US" sz="3200" dirty="0">
              <a:latin typeface="Chalkboard"/>
              <a:cs typeface="Chalkboard"/>
            </a:endParaRPr>
          </a:p>
        </p:txBody>
      </p:sp>
    </p:spTree>
    <p:extLst>
      <p:ext uri="{BB962C8B-B14F-4D97-AF65-F5344CB8AC3E}">
        <p14:creationId xmlns:p14="http://schemas.microsoft.com/office/powerpoint/2010/main" val="3870974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Alternate Process 16"/>
          <p:cNvSpPr/>
          <p:nvPr/>
        </p:nvSpPr>
        <p:spPr>
          <a:xfrm>
            <a:off x="3100388" y="4752564"/>
            <a:ext cx="345319" cy="385767"/>
          </a:xfrm>
          <a:prstGeom prst="flowChartAlternateProcess">
            <a:avLst/>
          </a:prstGeom>
          <a:solidFill>
            <a:schemeClr val="accent2">
              <a:lumMod val="20000"/>
              <a:lumOff val="80000"/>
            </a:schemeClr>
          </a:solidFill>
          <a:ln w="76200" cmpd="sng">
            <a:solidFill>
              <a:schemeClr val="accent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18" name="Alternate Process 17"/>
          <p:cNvSpPr/>
          <p:nvPr/>
        </p:nvSpPr>
        <p:spPr>
          <a:xfrm>
            <a:off x="2857500" y="5215231"/>
            <a:ext cx="1052028" cy="428332"/>
          </a:xfrm>
          <a:prstGeom prst="flowChartAlternateProcess">
            <a:avLst/>
          </a:prstGeom>
          <a:solidFill>
            <a:schemeClr val="accent2">
              <a:lumMod val="20000"/>
              <a:lumOff val="80000"/>
            </a:schemeClr>
          </a:solidFill>
          <a:ln w="76200" cmpd="sng">
            <a:solidFill>
              <a:schemeClr val="accent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7" name="Content Placeholder 2"/>
          <p:cNvSpPr txBox="1">
            <a:spLocks/>
          </p:cNvSpPr>
          <p:nvPr/>
        </p:nvSpPr>
        <p:spPr>
          <a:xfrm>
            <a:off x="1262352" y="1473993"/>
            <a:ext cx="8668865" cy="500786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kumimoji="1" sz="3200" kern="1200">
                <a:solidFill>
                  <a:schemeClr val="tx1"/>
                </a:solidFill>
                <a:latin typeface="Chalkboard"/>
                <a:ea typeface="+mn-ea"/>
                <a:cs typeface="Chalkboard"/>
              </a:defRPr>
            </a:lvl1pPr>
            <a:lvl2pPr marL="742950" indent="-285750" algn="l" defTabSz="457200" rtl="0" eaLnBrk="1" latinLnBrk="0" hangingPunct="1">
              <a:spcBef>
                <a:spcPct val="20000"/>
              </a:spcBef>
              <a:buFont typeface="Arial"/>
              <a:buChar char="–"/>
              <a:defRPr kumimoji="1" sz="2800" kern="1200">
                <a:solidFill>
                  <a:schemeClr val="tx1"/>
                </a:solidFill>
                <a:latin typeface="Chalkboard"/>
                <a:ea typeface="+mn-ea"/>
                <a:cs typeface="Chalkboard"/>
              </a:defRPr>
            </a:lvl2pPr>
            <a:lvl3pPr marL="1143000" indent="-228600" algn="l" defTabSz="457200" rtl="0" eaLnBrk="1" latinLnBrk="0" hangingPunct="1">
              <a:spcBef>
                <a:spcPct val="20000"/>
              </a:spcBef>
              <a:buFont typeface="Arial"/>
              <a:buChar char="•"/>
              <a:defRPr kumimoji="1" sz="2800" kern="1200">
                <a:solidFill>
                  <a:schemeClr val="tx1"/>
                </a:solidFill>
                <a:latin typeface="Chalkboard"/>
                <a:ea typeface="+mn-ea"/>
                <a:cs typeface="Chalkboard"/>
              </a:defRPr>
            </a:lvl3pPr>
            <a:lvl4pPr marL="1600200" indent="-228600" algn="l" defTabSz="457200" rtl="0" eaLnBrk="1" latinLnBrk="0" hangingPunct="1">
              <a:spcBef>
                <a:spcPct val="20000"/>
              </a:spcBef>
              <a:buFont typeface="Arial"/>
              <a:buChar char="–"/>
              <a:defRPr kumimoji="1" sz="2800" kern="1200">
                <a:solidFill>
                  <a:schemeClr val="tx1"/>
                </a:solidFill>
                <a:latin typeface="Chalkboard"/>
                <a:ea typeface="+mn-ea"/>
                <a:cs typeface="Chalkboard"/>
              </a:defRPr>
            </a:lvl4pPr>
            <a:lvl5pPr marL="2057400" indent="-228600" algn="l" defTabSz="457200" rtl="0" eaLnBrk="1" latinLnBrk="0" hangingPunct="1">
              <a:spcBef>
                <a:spcPct val="20000"/>
              </a:spcBef>
              <a:buFont typeface="Arial"/>
              <a:buChar char="»"/>
              <a:defRPr kumimoji="1" sz="2800" kern="1200">
                <a:solidFill>
                  <a:schemeClr val="tx1"/>
                </a:solidFill>
                <a:latin typeface="Chalkboard"/>
                <a:ea typeface="+mn-ea"/>
                <a:cs typeface="Chalkboard"/>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defTabSz="914400">
              <a:spcBef>
                <a:spcPts val="0"/>
              </a:spcBef>
              <a:buFont typeface="Arial"/>
              <a:buNone/>
              <a:defRPr/>
            </a:pPr>
            <a:r>
              <a:rPr lang="en-US" sz="2800" b="1" dirty="0" smtClean="0"/>
              <a:t>type set</a:t>
            </a:r>
          </a:p>
          <a:p>
            <a:pPr marL="0" indent="0" defTabSz="914400">
              <a:spcBef>
                <a:spcPts val="0"/>
              </a:spcBef>
              <a:buFont typeface="Arial"/>
              <a:buNone/>
              <a:defRPr/>
            </a:pPr>
            <a:r>
              <a:rPr lang="en-US" sz="2800" b="1" dirty="0" err="1" smtClean="0"/>
              <a:t>val</a:t>
            </a:r>
            <a:r>
              <a:rPr lang="en-US" sz="2800" b="1" dirty="0" smtClean="0"/>
              <a:t> create : unit </a:t>
            </a:r>
            <a:r>
              <a:rPr lang="en-US" altLang="ja-JP" sz="2800" b="1" dirty="0" smtClean="0"/>
              <a:t>→ set</a:t>
            </a:r>
            <a:endParaRPr lang="en-US" sz="2800" b="1" dirty="0" smtClean="0"/>
          </a:p>
          <a:p>
            <a:pPr marL="0" indent="0" defTabSz="914400">
              <a:spcBef>
                <a:spcPts val="0"/>
              </a:spcBef>
              <a:buFont typeface="Arial"/>
              <a:buNone/>
              <a:defRPr/>
            </a:pPr>
            <a:r>
              <a:rPr lang="en-US" sz="2800" b="1" dirty="0" err="1" smtClean="0"/>
              <a:t>val</a:t>
            </a:r>
            <a:r>
              <a:rPr lang="en-US" sz="2800" b="1" dirty="0" smtClean="0"/>
              <a:t> mem : set </a:t>
            </a:r>
            <a:r>
              <a:rPr lang="en-US" altLang="ja-JP" sz="2800" b="1" dirty="0" smtClean="0"/>
              <a:t>→ </a:t>
            </a:r>
            <a:r>
              <a:rPr lang="en-US" altLang="ja-JP" sz="2800" b="1" dirty="0" err="1" smtClean="0">
                <a:solidFill>
                  <a:schemeClr val="accent1">
                    <a:lumMod val="75000"/>
                  </a:schemeClr>
                </a:solidFill>
              </a:rPr>
              <a:t>Pos</a:t>
            </a:r>
            <a:r>
              <a:rPr lang="en-US" altLang="ja-JP" sz="2800" b="1" dirty="0" smtClean="0"/>
              <a:t> → Bool</a:t>
            </a:r>
            <a:endParaRPr lang="en-US" sz="2800" b="1" dirty="0" smtClean="0"/>
          </a:p>
          <a:p>
            <a:pPr marL="0" indent="0" defTabSz="914400">
              <a:spcBef>
                <a:spcPts val="0"/>
              </a:spcBef>
              <a:buFont typeface="Arial"/>
              <a:buNone/>
              <a:defRPr/>
            </a:pPr>
            <a:r>
              <a:rPr lang="en-US" sz="2800" b="1" dirty="0" err="1" smtClean="0"/>
              <a:t>val</a:t>
            </a:r>
            <a:r>
              <a:rPr lang="en-US" sz="2800" b="1" dirty="0" smtClean="0"/>
              <a:t> add : set </a:t>
            </a:r>
            <a:r>
              <a:rPr lang="en-US" altLang="ja-JP" sz="2800" b="1" dirty="0" smtClean="0"/>
              <a:t>→ </a:t>
            </a:r>
            <a:r>
              <a:rPr lang="en-US" altLang="ja-JP" sz="2800" b="1" dirty="0" err="1" smtClean="0">
                <a:solidFill>
                  <a:schemeClr val="accent1">
                    <a:lumMod val="75000"/>
                  </a:schemeClr>
                </a:solidFill>
              </a:rPr>
              <a:t>Pos</a:t>
            </a:r>
            <a:r>
              <a:rPr lang="en-US" altLang="ja-JP" sz="2800" b="1" dirty="0" smtClean="0"/>
              <a:t> → set</a:t>
            </a:r>
          </a:p>
          <a:p>
            <a:pPr marL="0" indent="0" defTabSz="914400">
              <a:spcBef>
                <a:spcPts val="0"/>
              </a:spcBef>
              <a:buFont typeface="Arial"/>
              <a:buNone/>
              <a:defRPr/>
            </a:pPr>
            <a:endParaRPr lang="en-US" b="1" dirty="0" smtClean="0"/>
          </a:p>
          <a:p>
            <a:pPr marL="0" indent="0" defTabSz="914400">
              <a:spcBef>
                <a:spcPts val="0"/>
              </a:spcBef>
              <a:buFont typeface="Arial"/>
              <a:buNone/>
              <a:defRPr/>
            </a:pPr>
            <a:r>
              <a:rPr lang="en-US" b="1" dirty="0" smtClean="0"/>
              <a:t>let s = create ()</a:t>
            </a:r>
          </a:p>
          <a:p>
            <a:pPr marL="0" indent="0" defTabSz="914400">
              <a:spcBef>
                <a:spcPts val="0"/>
              </a:spcBef>
              <a:buFont typeface="Arial"/>
              <a:buNone/>
              <a:defRPr/>
            </a:pPr>
            <a:r>
              <a:rPr lang="en-US" b="1" dirty="0" smtClean="0"/>
              <a:t>let x = 1</a:t>
            </a:r>
          </a:p>
          <a:p>
            <a:pPr marL="0" indent="0" defTabSz="914400">
              <a:spcBef>
                <a:spcPts val="0"/>
              </a:spcBef>
              <a:buFont typeface="Arial"/>
              <a:buNone/>
              <a:defRPr/>
            </a:pPr>
            <a:r>
              <a:rPr lang="en-US" b="1" dirty="0" smtClean="0"/>
              <a:t>if mem s x then</a:t>
            </a:r>
          </a:p>
          <a:p>
            <a:pPr marL="0" indent="0" defTabSz="914400">
              <a:spcBef>
                <a:spcPts val="0"/>
              </a:spcBef>
              <a:buFont typeface="Arial"/>
              <a:buNone/>
              <a:defRPr/>
            </a:pPr>
            <a:r>
              <a:rPr lang="en-US" b="1" dirty="0" smtClean="0"/>
              <a:t>  add s (x-1)</a:t>
            </a:r>
            <a:endParaRPr lang="en-US" b="1" dirty="0"/>
          </a:p>
        </p:txBody>
      </p:sp>
      <p:sp>
        <p:nvSpPr>
          <p:cNvPr id="2" name="Title 1"/>
          <p:cNvSpPr>
            <a:spLocks noGrp="1"/>
          </p:cNvSpPr>
          <p:nvPr>
            <p:ph type="title"/>
          </p:nvPr>
        </p:nvSpPr>
        <p:spPr/>
        <p:txBody>
          <a:bodyPr/>
          <a:lstStyle/>
          <a:p>
            <a:r>
              <a:rPr lang="en-US" dirty="0" smtClean="0">
                <a:solidFill>
                  <a:schemeClr val="accent2">
                    <a:lumMod val="75000"/>
                  </a:schemeClr>
                </a:solidFill>
              </a:rPr>
              <a:t>Dynamic</a:t>
            </a:r>
            <a:r>
              <a:rPr lang="en-US" dirty="0" smtClean="0"/>
              <a:t> verification</a:t>
            </a:r>
            <a:endParaRPr lang="en-US" dirty="0"/>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5</a:t>
            </a:fld>
            <a:endParaRPr kumimoji="1" lang="ja-JP" altLang="en-US"/>
          </a:p>
        </p:txBody>
      </p:sp>
      <p:grpSp>
        <p:nvGrpSpPr>
          <p:cNvPr id="10" name="Group 9"/>
          <p:cNvGrpSpPr/>
          <p:nvPr/>
        </p:nvGrpSpPr>
        <p:grpSpPr>
          <a:xfrm>
            <a:off x="5397862" y="1189770"/>
            <a:ext cx="3786187" cy="1022931"/>
            <a:chOff x="4359632" y="1068954"/>
            <a:chExt cx="3786187" cy="1022931"/>
          </a:xfrm>
        </p:grpSpPr>
        <p:sp>
          <p:nvSpPr>
            <p:cNvPr id="11" name="Oval Callout 10"/>
            <p:cNvSpPr/>
            <p:nvPr/>
          </p:nvSpPr>
          <p:spPr>
            <a:xfrm>
              <a:off x="4359632" y="1068954"/>
              <a:ext cx="3786187" cy="1022931"/>
            </a:xfrm>
            <a:prstGeom prst="wedgeEllipseCallout">
              <a:avLst>
                <a:gd name="adj1" fmla="val -64229"/>
                <a:gd name="adj2" fmla="val 76467"/>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12" name="TextBox 11"/>
            <p:cNvSpPr txBox="1"/>
            <p:nvPr/>
          </p:nvSpPr>
          <p:spPr>
            <a:xfrm>
              <a:off x="4655485" y="1353175"/>
              <a:ext cx="3350276" cy="461665"/>
            </a:xfrm>
            <a:prstGeom prst="rect">
              <a:avLst/>
            </a:prstGeom>
            <a:noFill/>
          </p:spPr>
          <p:txBody>
            <a:bodyPr wrap="none" rtlCol="0">
              <a:spAutoFit/>
            </a:bodyPr>
            <a:lstStyle/>
            <a:p>
              <a:r>
                <a:rPr lang="en-US" sz="2400" b="1" dirty="0" err="1">
                  <a:latin typeface="Chalkboard"/>
                  <a:cs typeface="Chalkboard"/>
                </a:rPr>
                <a:t>Pos</a:t>
              </a:r>
              <a:r>
                <a:rPr lang="en-US" sz="2400" b="1" dirty="0">
                  <a:latin typeface="Chalkboard"/>
                  <a:cs typeface="Chalkboard"/>
                </a:rPr>
                <a:t> </a:t>
              </a:r>
              <a:r>
                <a:rPr lang="en-US" altLang="ja-JP" sz="2400" b="1" dirty="0">
                  <a:latin typeface="Chalkboard"/>
                  <a:cs typeface="Chalkboard"/>
                </a:rPr>
                <a:t>≡ </a:t>
              </a:r>
              <a:r>
                <a:rPr lang="en-US" sz="2400" b="1" dirty="0">
                  <a:latin typeface="Chalkboard"/>
                  <a:cs typeface="Chalkboard"/>
                </a:rPr>
                <a:t>{ </a:t>
              </a:r>
              <a:r>
                <a:rPr lang="en-US" sz="2400" b="1" dirty="0" err="1">
                  <a:latin typeface="Chalkboard"/>
                  <a:cs typeface="Chalkboard"/>
                </a:rPr>
                <a:t>x:int</a:t>
              </a:r>
              <a:r>
                <a:rPr lang="en-US" sz="2400" b="1" dirty="0">
                  <a:latin typeface="Chalkboard"/>
                  <a:cs typeface="Chalkboard"/>
                </a:rPr>
                <a:t> | x &gt; 0 }</a:t>
              </a:r>
            </a:p>
          </p:txBody>
        </p:sp>
      </p:grpSp>
      <p:sp>
        <p:nvSpPr>
          <p:cNvPr id="13" name="Rounded Rectangular Callout 12"/>
          <p:cNvSpPr/>
          <p:nvPr/>
        </p:nvSpPr>
        <p:spPr>
          <a:xfrm>
            <a:off x="5133147" y="3487594"/>
            <a:ext cx="3710608" cy="980661"/>
          </a:xfrm>
          <a:prstGeom prst="wedgeRoundRectCallout">
            <a:avLst>
              <a:gd name="adj1" fmla="val -90782"/>
              <a:gd name="adj2" fmla="val 78294"/>
              <a:gd name="adj3" fmla="val 16667"/>
            </a:avLst>
          </a:prstGeom>
          <a:solidFill>
            <a:schemeClr val="accent2">
              <a:lumMod val="20000"/>
              <a:lumOff val="80000"/>
            </a:schemeClr>
          </a:solidFill>
          <a:ln w="76200" cmpd="sng">
            <a:solidFill>
              <a:schemeClr val="accent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tabLst>
                <a:tab pos="130175" algn="l"/>
                <a:tab pos="660400" algn="l"/>
              </a:tabLst>
            </a:pPr>
            <a:r>
              <a:rPr lang="en-US" sz="2800" dirty="0" smtClean="0">
                <a:solidFill>
                  <a:schemeClr val="tx1"/>
                </a:solidFill>
                <a:latin typeface="Chalkboard"/>
                <a:cs typeface="Chalkboard"/>
              </a:rPr>
              <a:t>Dynamically checked</a:t>
            </a:r>
            <a:endParaRPr lang="en-US" sz="2800" dirty="0">
              <a:solidFill>
                <a:schemeClr val="tx1"/>
              </a:solidFill>
              <a:latin typeface="Chalkboard"/>
              <a:cs typeface="Chalkboard"/>
            </a:endParaRPr>
          </a:p>
        </p:txBody>
      </p:sp>
      <p:sp>
        <p:nvSpPr>
          <p:cNvPr id="14" name="Rounded Rectangular Callout 13"/>
          <p:cNvSpPr/>
          <p:nvPr/>
        </p:nvSpPr>
        <p:spPr>
          <a:xfrm>
            <a:off x="5331934" y="5090381"/>
            <a:ext cx="3852115" cy="980661"/>
          </a:xfrm>
          <a:prstGeom prst="wedgeRoundRectCallout">
            <a:avLst>
              <a:gd name="adj1" fmla="val -83205"/>
              <a:gd name="adj2" fmla="val -13175"/>
              <a:gd name="adj3" fmla="val 16667"/>
            </a:avLst>
          </a:prstGeom>
          <a:solidFill>
            <a:schemeClr val="accent2">
              <a:lumMod val="20000"/>
              <a:lumOff val="80000"/>
            </a:schemeClr>
          </a:solidFill>
          <a:ln w="76200" cmpd="sng">
            <a:solidFill>
              <a:schemeClr val="accent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46800" rIns="144000" bIns="45720" numCol="1" spcCol="0" rtlCol="0" fromWordArt="0" anchor="ctr" anchorCtr="0" forceAA="0" compatLnSpc="1">
            <a:prstTxWarp prst="textNoShape">
              <a:avLst/>
            </a:prstTxWarp>
            <a:noAutofit/>
          </a:bodyPr>
          <a:lstStyle/>
          <a:p>
            <a:pPr algn="ctr">
              <a:tabLst>
                <a:tab pos="660400" algn="l"/>
              </a:tabLst>
            </a:pPr>
            <a:r>
              <a:rPr lang="en-US" sz="2800" dirty="0" smtClean="0">
                <a:solidFill>
                  <a:schemeClr val="tx1"/>
                </a:solidFill>
                <a:latin typeface="Chalkboard"/>
                <a:cs typeface="Chalkboard"/>
              </a:rPr>
              <a:t>Dynamically checked</a:t>
            </a:r>
            <a:endParaRPr lang="en-US" sz="2800" dirty="0">
              <a:solidFill>
                <a:schemeClr val="tx1"/>
              </a:solidFill>
              <a:latin typeface="Chalkboard"/>
              <a:cs typeface="Chalkboard"/>
            </a:endParaRPr>
          </a:p>
        </p:txBody>
      </p:sp>
    </p:spTree>
    <p:extLst>
      <p:ext uri="{BB962C8B-B14F-4D97-AF65-F5344CB8AC3E}">
        <p14:creationId xmlns:p14="http://schemas.microsoft.com/office/powerpoint/2010/main" val="102696116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Content Placeholder 2"/>
          <p:cNvSpPr>
            <a:spLocks noGrp="1"/>
          </p:cNvSpPr>
          <p:nvPr>
            <p:ph idx="1"/>
          </p:nvPr>
        </p:nvSpPr>
        <p:spPr>
          <a:xfrm>
            <a:off x="1748127" y="2149763"/>
            <a:ext cx="8668865" cy="2414456"/>
          </a:xfrm>
        </p:spPr>
        <p:txBody>
          <a:bodyPr>
            <a:normAutofit lnSpcReduction="10000"/>
          </a:bodyPr>
          <a:lstStyle/>
          <a:p>
            <a:r>
              <a:rPr lang="en-US" dirty="0" smtClean="0"/>
              <a:t>Computation of </a:t>
            </a:r>
            <a:r>
              <a:rPr lang="en-US" b="1" dirty="0"/>
              <a:t>{</a:t>
            </a:r>
            <a:r>
              <a:rPr lang="en-US" b="1" dirty="0" smtClean="0"/>
              <a:t>e</a:t>
            </a:r>
            <a:r>
              <a:rPr lang="en-US" b="1" baseline="-25000" dirty="0" smtClean="0"/>
              <a:t>1</a:t>
            </a:r>
            <a:r>
              <a:rPr lang="en-US" b="1" dirty="0" smtClean="0"/>
              <a:t>}</a:t>
            </a:r>
            <a:r>
              <a:rPr lang="en-US" b="1" dirty="0" err="1" smtClean="0"/>
              <a:t>x:T</a:t>
            </a:r>
            <a:r>
              <a:rPr lang="en-US" b="1" dirty="0" smtClean="0"/>
              <a:t>{e</a:t>
            </a:r>
            <a:r>
              <a:rPr lang="en-US" b="1" baseline="-25000" dirty="0" smtClean="0"/>
              <a:t>2</a:t>
            </a:r>
            <a:r>
              <a:rPr lang="en-US" b="1" dirty="0" smtClean="0"/>
              <a:t>}</a:t>
            </a:r>
            <a:endParaRPr lang="en-US" dirty="0" smtClean="0"/>
          </a:p>
          <a:p>
            <a:pPr lvl="1"/>
            <a:r>
              <a:rPr lang="en-US" dirty="0"/>
              <a:t>e</a:t>
            </a:r>
            <a:r>
              <a:rPr lang="en-US" dirty="0" smtClean="0"/>
              <a:t>xpects it’s executed under state satisfying </a:t>
            </a:r>
            <a:r>
              <a:rPr lang="en-US" b="1" dirty="0" smtClean="0"/>
              <a:t>e</a:t>
            </a:r>
            <a:r>
              <a:rPr lang="en-US" b="1" baseline="-25000" dirty="0" smtClean="0"/>
              <a:t>1</a:t>
            </a:r>
          </a:p>
          <a:p>
            <a:pPr lvl="1"/>
            <a:r>
              <a:rPr lang="en-US" dirty="0" smtClean="0"/>
              <a:t>produces value of </a:t>
            </a:r>
            <a:r>
              <a:rPr lang="en-US" b="1" dirty="0" smtClean="0"/>
              <a:t>T</a:t>
            </a:r>
            <a:endParaRPr lang="en-US" dirty="0"/>
          </a:p>
          <a:p>
            <a:pPr lvl="1"/>
            <a:r>
              <a:rPr lang="en-US" dirty="0"/>
              <a:t>r</a:t>
            </a:r>
            <a:r>
              <a:rPr lang="en-US" dirty="0" smtClean="0"/>
              <a:t>esults in state satisfying </a:t>
            </a:r>
            <a:r>
              <a:rPr lang="en-US" b="1" dirty="0" smtClean="0"/>
              <a:t>e</a:t>
            </a:r>
            <a:r>
              <a:rPr lang="en-US" b="1" baseline="-25000" dirty="0" smtClean="0"/>
              <a:t>2</a:t>
            </a:r>
            <a:r>
              <a:rPr lang="en-US" dirty="0" smtClean="0"/>
              <a:t> with </a:t>
            </a:r>
            <a:r>
              <a:rPr lang="en-US" b="1" dirty="0" smtClean="0"/>
              <a:t>x</a:t>
            </a:r>
            <a:r>
              <a:rPr lang="en-US" dirty="0" smtClean="0"/>
              <a:t>, which denotes the return value</a:t>
            </a:r>
          </a:p>
          <a:p>
            <a:pPr lvl="1"/>
            <a:endParaRPr lang="en-US" dirty="0" smtClean="0"/>
          </a:p>
          <a:p>
            <a:pPr lvl="1"/>
            <a:endParaRPr lang="en-US" b="1" baseline="-25000" dirty="0"/>
          </a:p>
          <a:p>
            <a:endParaRPr lang="en-US" b="1" dirty="0" smtClean="0"/>
          </a:p>
          <a:p>
            <a:pPr lvl="1"/>
            <a:endParaRPr lang="en-US" dirty="0"/>
          </a:p>
        </p:txBody>
      </p:sp>
      <p:sp>
        <p:nvSpPr>
          <p:cNvPr id="2" name="Title 1"/>
          <p:cNvSpPr>
            <a:spLocks noGrp="1"/>
          </p:cNvSpPr>
          <p:nvPr>
            <p:ph type="title"/>
          </p:nvPr>
        </p:nvSpPr>
        <p:spPr>
          <a:xfrm>
            <a:off x="1748127" y="131206"/>
            <a:ext cx="8668865" cy="1143000"/>
          </a:xfrm>
        </p:spPr>
        <p:txBody>
          <a:bodyPr>
            <a:normAutofit fontScale="90000"/>
          </a:bodyPr>
          <a:lstStyle/>
          <a:p>
            <a:r>
              <a:rPr lang="en-US" dirty="0" smtClean="0"/>
              <a:t>Computational Hoare type: </a:t>
            </a:r>
            <a:br>
              <a:rPr lang="en-US" dirty="0" smtClean="0"/>
            </a:br>
            <a:r>
              <a:rPr lang="en-US" sz="4000" dirty="0"/>
              <a:t>type with state-depend. contracts</a:t>
            </a:r>
            <a:endParaRPr lang="en-US" sz="4000" dirty="0"/>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50</a:t>
            </a:fld>
            <a:endParaRPr kumimoji="1" lang="ja-JP" altLang="en-US"/>
          </a:p>
        </p:txBody>
      </p:sp>
      <p:sp>
        <p:nvSpPr>
          <p:cNvPr id="7" name="TextBox 6"/>
          <p:cNvSpPr txBox="1"/>
          <p:nvPr/>
        </p:nvSpPr>
        <p:spPr>
          <a:xfrm>
            <a:off x="4333466" y="1404732"/>
            <a:ext cx="3097323" cy="707886"/>
          </a:xfrm>
          <a:prstGeom prst="rect">
            <a:avLst/>
          </a:prstGeom>
          <a:noFill/>
        </p:spPr>
        <p:txBody>
          <a:bodyPr wrap="none" rtlCol="0">
            <a:spAutoFit/>
          </a:bodyPr>
          <a:lstStyle/>
          <a:p>
            <a:r>
              <a:rPr lang="en-US" sz="4000" b="1" dirty="0">
                <a:latin typeface="Chalkboard"/>
                <a:cs typeface="Chalkboard"/>
              </a:rPr>
              <a:t>{e</a:t>
            </a:r>
            <a:r>
              <a:rPr lang="en-US" sz="4000" b="1" baseline="-25000" dirty="0">
                <a:latin typeface="Chalkboard"/>
                <a:cs typeface="Chalkboard"/>
              </a:rPr>
              <a:t>1</a:t>
            </a:r>
            <a:r>
              <a:rPr lang="en-US" sz="4000" b="1" dirty="0">
                <a:latin typeface="Chalkboard"/>
                <a:cs typeface="Chalkboard"/>
              </a:rPr>
              <a:t>} </a:t>
            </a:r>
            <a:r>
              <a:rPr lang="en-US" sz="4000" b="1" dirty="0" err="1">
                <a:latin typeface="Chalkboard"/>
                <a:cs typeface="Chalkboard"/>
              </a:rPr>
              <a:t>x:T</a:t>
            </a:r>
            <a:r>
              <a:rPr lang="en-US" sz="4000" b="1" dirty="0">
                <a:latin typeface="Chalkboard"/>
                <a:cs typeface="Chalkboard"/>
              </a:rPr>
              <a:t> {e</a:t>
            </a:r>
            <a:r>
              <a:rPr lang="en-US" sz="4000" b="1" baseline="-25000" dirty="0">
                <a:latin typeface="Chalkboard"/>
                <a:cs typeface="Chalkboard"/>
              </a:rPr>
              <a:t>2</a:t>
            </a:r>
            <a:r>
              <a:rPr lang="en-US" sz="4000" b="1" dirty="0">
                <a:latin typeface="Chalkboard"/>
                <a:cs typeface="Chalkboard"/>
              </a:rPr>
              <a:t>}</a:t>
            </a:r>
          </a:p>
        </p:txBody>
      </p:sp>
      <p:grpSp>
        <p:nvGrpSpPr>
          <p:cNvPr id="9" name="Group 8"/>
          <p:cNvGrpSpPr/>
          <p:nvPr/>
        </p:nvGrpSpPr>
        <p:grpSpPr>
          <a:xfrm>
            <a:off x="1681862" y="1250401"/>
            <a:ext cx="2554740" cy="832890"/>
            <a:chOff x="2820080" y="378661"/>
            <a:chExt cx="2554740" cy="832890"/>
          </a:xfrm>
        </p:grpSpPr>
        <p:sp>
          <p:nvSpPr>
            <p:cNvPr id="10" name="Oval Callout 9"/>
            <p:cNvSpPr/>
            <p:nvPr/>
          </p:nvSpPr>
          <p:spPr>
            <a:xfrm>
              <a:off x="2820080" y="378661"/>
              <a:ext cx="2554740" cy="832890"/>
            </a:xfrm>
            <a:prstGeom prst="wedgeEllipseCallout">
              <a:avLst>
                <a:gd name="adj1" fmla="val 54832"/>
                <a:gd name="adj2" fmla="val 23282"/>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11" name="TextBox 10"/>
            <p:cNvSpPr txBox="1"/>
            <p:nvPr/>
          </p:nvSpPr>
          <p:spPr>
            <a:xfrm>
              <a:off x="3060082" y="515897"/>
              <a:ext cx="2142459" cy="523220"/>
            </a:xfrm>
            <a:prstGeom prst="rect">
              <a:avLst/>
            </a:prstGeom>
            <a:noFill/>
          </p:spPr>
          <p:txBody>
            <a:bodyPr wrap="square" rtlCol="0">
              <a:spAutoFit/>
            </a:bodyPr>
            <a:lstStyle/>
            <a:p>
              <a:pPr algn="ctr"/>
              <a:r>
                <a:rPr lang="en-US" sz="2800" dirty="0">
                  <a:latin typeface="Chalkboard"/>
                  <a:cs typeface="Chalkboard"/>
                </a:rPr>
                <a:t>Precondition</a:t>
              </a:r>
            </a:p>
          </p:txBody>
        </p:sp>
      </p:grpSp>
      <p:grpSp>
        <p:nvGrpSpPr>
          <p:cNvPr id="13" name="Group 12"/>
          <p:cNvGrpSpPr/>
          <p:nvPr/>
        </p:nvGrpSpPr>
        <p:grpSpPr>
          <a:xfrm>
            <a:off x="7510288" y="1246054"/>
            <a:ext cx="2554740" cy="832890"/>
            <a:chOff x="2886340" y="497929"/>
            <a:chExt cx="2554740" cy="832890"/>
          </a:xfrm>
        </p:grpSpPr>
        <p:sp>
          <p:nvSpPr>
            <p:cNvPr id="14" name="Oval Callout 13"/>
            <p:cNvSpPr/>
            <p:nvPr/>
          </p:nvSpPr>
          <p:spPr>
            <a:xfrm>
              <a:off x="2886340" y="497929"/>
              <a:ext cx="2554740" cy="832890"/>
            </a:xfrm>
            <a:prstGeom prst="wedgeEllipseCallout">
              <a:avLst>
                <a:gd name="adj1" fmla="val -56176"/>
                <a:gd name="adj2" fmla="val 24873"/>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15" name="TextBox 14"/>
            <p:cNvSpPr txBox="1"/>
            <p:nvPr/>
          </p:nvSpPr>
          <p:spPr>
            <a:xfrm>
              <a:off x="3046830" y="635165"/>
              <a:ext cx="2327990" cy="523220"/>
            </a:xfrm>
            <a:prstGeom prst="rect">
              <a:avLst/>
            </a:prstGeom>
            <a:noFill/>
          </p:spPr>
          <p:txBody>
            <a:bodyPr wrap="square" rtlCol="0">
              <a:spAutoFit/>
            </a:bodyPr>
            <a:lstStyle/>
            <a:p>
              <a:pPr algn="ctr"/>
              <a:r>
                <a:rPr lang="en-US" sz="2800" dirty="0">
                  <a:latin typeface="Chalkboard"/>
                  <a:cs typeface="Chalkboard"/>
                </a:rPr>
                <a:t>Postcondition</a:t>
              </a:r>
            </a:p>
          </p:txBody>
        </p:sp>
      </p:grpSp>
      <p:grpSp>
        <p:nvGrpSpPr>
          <p:cNvPr id="21" name="Group 20"/>
          <p:cNvGrpSpPr/>
          <p:nvPr/>
        </p:nvGrpSpPr>
        <p:grpSpPr>
          <a:xfrm>
            <a:off x="1755916" y="4396289"/>
            <a:ext cx="8686800" cy="2085564"/>
            <a:chOff x="-600246" y="2154109"/>
            <a:chExt cx="8686800" cy="2085564"/>
          </a:xfrm>
        </p:grpSpPr>
        <p:sp>
          <p:nvSpPr>
            <p:cNvPr id="19" name="Rounded Rectangle 18"/>
            <p:cNvSpPr/>
            <p:nvPr/>
          </p:nvSpPr>
          <p:spPr>
            <a:xfrm>
              <a:off x="-600246" y="2518213"/>
              <a:ext cx="8686800" cy="1721460"/>
            </a:xfrm>
            <a:prstGeom prst="roundRect">
              <a:avLst/>
            </a:prstGeom>
            <a:no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b="1" dirty="0">
                <a:solidFill>
                  <a:schemeClr val="tx1"/>
                </a:solidFill>
                <a:latin typeface="Chalkboard" charset="0"/>
                <a:ea typeface="Chalkboard" charset="0"/>
                <a:cs typeface="Chalkboard" charset="0"/>
              </a:endParaRPr>
            </a:p>
            <a:p>
              <a:pPr algn="ctr"/>
              <a:r>
                <a:rPr lang="en-US" sz="2800" b="1" dirty="0">
                  <a:solidFill>
                    <a:schemeClr val="tx1"/>
                  </a:solidFill>
                  <a:latin typeface="Chalkboard" charset="0"/>
                  <a:ea typeface="Chalkboard" charset="0"/>
                  <a:cs typeface="Chalkboard" charset="0"/>
                </a:rPr>
                <a:t>{ !</a:t>
              </a:r>
              <a:r>
                <a:rPr lang="en-US" sz="2800" b="1" dirty="0">
                  <a:solidFill>
                    <a:schemeClr val="tx1"/>
                  </a:solidFill>
                  <a:latin typeface="Chalkboard" charset="0"/>
                  <a:ea typeface="Chalkboard" charset="0"/>
                  <a:cs typeface="Chalkboard" charset="0"/>
                </a:rPr>
                <a:t>x = </a:t>
              </a:r>
              <a:r>
                <a:rPr lang="en-US" sz="2800" b="1" dirty="0">
                  <a:solidFill>
                    <a:schemeClr val="tx1"/>
                  </a:solidFill>
                  <a:latin typeface="Chalkboard" charset="0"/>
                  <a:ea typeface="Chalkboard" charset="0"/>
                  <a:cs typeface="Chalkboard" charset="0"/>
                </a:rPr>
                <a:t>1 } </a:t>
              </a:r>
              <a:r>
                <a:rPr lang="en-US" sz="2800" b="1" dirty="0" err="1">
                  <a:solidFill>
                    <a:schemeClr val="tx1"/>
                  </a:solidFill>
                  <a:latin typeface="Chalkboard" charset="0"/>
                  <a:ea typeface="Chalkboard" charset="0"/>
                  <a:cs typeface="Chalkboard" charset="0"/>
                </a:rPr>
                <a:t>y:int</a:t>
              </a:r>
              <a:r>
                <a:rPr lang="en-US" sz="2800" b="1" dirty="0">
                  <a:solidFill>
                    <a:schemeClr val="tx1"/>
                  </a:solidFill>
                  <a:latin typeface="Chalkboard" charset="0"/>
                  <a:ea typeface="Chalkboard" charset="0"/>
                  <a:cs typeface="Chalkboard" charset="0"/>
                </a:rPr>
                <a:t> </a:t>
              </a:r>
              <a:r>
                <a:rPr lang="en-US" sz="2800" b="1" dirty="0">
                  <a:solidFill>
                    <a:schemeClr val="tx1"/>
                  </a:solidFill>
                  <a:latin typeface="Chalkboard" charset="0"/>
                  <a:ea typeface="Chalkboard" charset="0"/>
                  <a:cs typeface="Chalkboard" charset="0"/>
                </a:rPr>
                <a:t>{ !</a:t>
              </a:r>
              <a:r>
                <a:rPr lang="en-US" sz="2800" b="1" dirty="0">
                  <a:solidFill>
                    <a:schemeClr val="tx1"/>
                  </a:solidFill>
                  <a:latin typeface="Chalkboard" charset="0"/>
                  <a:ea typeface="Chalkboard" charset="0"/>
                  <a:cs typeface="Chalkboard" charset="0"/>
                </a:rPr>
                <a:t>x = </a:t>
              </a:r>
              <a:r>
                <a:rPr lang="en-US" sz="2800" b="1" dirty="0">
                  <a:solidFill>
                    <a:schemeClr val="tx1"/>
                  </a:solidFill>
                  <a:latin typeface="Chalkboard" charset="0"/>
                  <a:ea typeface="Chalkboard" charset="0"/>
                  <a:cs typeface="Chalkboard" charset="0"/>
                </a:rPr>
                <a:t>y }</a:t>
              </a:r>
            </a:p>
            <a:p>
              <a:pPr algn="ctr"/>
              <a:endParaRPr lang="en-US" sz="500" b="1" dirty="0">
                <a:solidFill>
                  <a:schemeClr val="tx1"/>
                </a:solidFill>
                <a:latin typeface="Chalkboard" charset="0"/>
                <a:ea typeface="Chalkboard" charset="0"/>
                <a:cs typeface="Chalkboard" charset="0"/>
              </a:endParaRPr>
            </a:p>
            <a:p>
              <a:pPr lvl="1"/>
              <a:r>
                <a:rPr lang="en-US" sz="2800" dirty="0" err="1">
                  <a:solidFill>
                    <a:schemeClr val="tx1"/>
                  </a:solidFill>
                  <a:latin typeface="Chalkboard" charset="0"/>
                  <a:ea typeface="Chalkboard" charset="0"/>
                  <a:cs typeface="Chalkboard" charset="0"/>
                </a:rPr>
                <a:t>Precond</a:t>
              </a:r>
              <a:r>
                <a:rPr lang="en-US" sz="2800" dirty="0">
                  <a:solidFill>
                    <a:schemeClr val="tx1"/>
                  </a:solidFill>
                  <a:latin typeface="Chalkboard" charset="0"/>
                  <a:ea typeface="Chalkboard" charset="0"/>
                  <a:cs typeface="Chalkboard" charset="0"/>
                </a:rPr>
                <a:t>: reference </a:t>
              </a:r>
              <a:r>
                <a:rPr lang="en-US" sz="2800" b="1" dirty="0">
                  <a:solidFill>
                    <a:schemeClr val="tx1"/>
                  </a:solidFill>
                  <a:latin typeface="Chalkboard" charset="0"/>
                  <a:ea typeface="Chalkboard" charset="0"/>
                  <a:cs typeface="Chalkboard" charset="0"/>
                </a:rPr>
                <a:t>x</a:t>
              </a:r>
              <a:r>
                <a:rPr lang="en-US" sz="2800" dirty="0">
                  <a:solidFill>
                    <a:schemeClr val="tx1"/>
                  </a:solidFill>
                  <a:latin typeface="Chalkboard" charset="0"/>
                  <a:ea typeface="Chalkboard" charset="0"/>
                  <a:cs typeface="Chalkboard" charset="0"/>
                </a:rPr>
                <a:t> refers to </a:t>
              </a:r>
              <a:r>
                <a:rPr lang="en-US" sz="2800" b="1" dirty="0">
                  <a:solidFill>
                    <a:schemeClr val="tx1"/>
                  </a:solidFill>
                  <a:latin typeface="Chalkboard" charset="0"/>
                  <a:ea typeface="Chalkboard" charset="0"/>
                  <a:cs typeface="Chalkboard" charset="0"/>
                </a:rPr>
                <a:t>1</a:t>
              </a:r>
            </a:p>
            <a:p>
              <a:pPr lvl="1"/>
              <a:r>
                <a:rPr lang="en-US" sz="2800" dirty="0" err="1">
                  <a:solidFill>
                    <a:schemeClr val="tx1"/>
                  </a:solidFill>
                  <a:latin typeface="Chalkboard" charset="0"/>
                  <a:ea typeface="Chalkboard" charset="0"/>
                  <a:cs typeface="Chalkboard" charset="0"/>
                </a:rPr>
                <a:t>Postcond</a:t>
              </a:r>
              <a:r>
                <a:rPr lang="en-US" sz="2800" dirty="0">
                  <a:solidFill>
                    <a:schemeClr val="tx1"/>
                  </a:solidFill>
                  <a:latin typeface="Chalkboard" charset="0"/>
                  <a:ea typeface="Chalkboard" charset="0"/>
                  <a:cs typeface="Chalkboard" charset="0"/>
                </a:rPr>
                <a:t>: </a:t>
              </a:r>
              <a:r>
                <a:rPr lang="en-US" sz="2800" b="1" dirty="0">
                  <a:solidFill>
                    <a:schemeClr val="tx1"/>
                  </a:solidFill>
                  <a:latin typeface="Chalkboard" charset="0"/>
                  <a:ea typeface="Chalkboard" charset="0"/>
                  <a:cs typeface="Chalkboard" charset="0"/>
                </a:rPr>
                <a:t>x</a:t>
              </a:r>
              <a:r>
                <a:rPr lang="en-US" sz="2800" dirty="0">
                  <a:solidFill>
                    <a:schemeClr val="tx1"/>
                  </a:solidFill>
                  <a:latin typeface="Chalkboard" charset="0"/>
                  <a:ea typeface="Chalkboard" charset="0"/>
                  <a:cs typeface="Chalkboard" charset="0"/>
                </a:rPr>
                <a:t> </a:t>
              </a:r>
              <a:r>
                <a:rPr lang="en-US" sz="2800" dirty="0">
                  <a:solidFill>
                    <a:schemeClr val="tx1"/>
                  </a:solidFill>
                  <a:latin typeface="Chalkboard" charset="0"/>
                  <a:ea typeface="Chalkboard" charset="0"/>
                  <a:cs typeface="Chalkboard" charset="0"/>
                </a:rPr>
                <a:t>refers to the return </a:t>
              </a:r>
              <a:r>
                <a:rPr lang="en-US" sz="2800" dirty="0">
                  <a:solidFill>
                    <a:schemeClr val="tx1"/>
                  </a:solidFill>
                  <a:latin typeface="Chalkboard" charset="0"/>
                  <a:ea typeface="Chalkboard" charset="0"/>
                  <a:cs typeface="Chalkboard" charset="0"/>
                </a:rPr>
                <a:t>value</a:t>
              </a:r>
              <a:endParaRPr lang="en-US" sz="2800" dirty="0">
                <a:solidFill>
                  <a:schemeClr val="tx1"/>
                </a:solidFill>
                <a:latin typeface="Chalkboard" charset="0"/>
                <a:ea typeface="Chalkboard" charset="0"/>
                <a:cs typeface="Chalkboard" charset="0"/>
              </a:endParaRPr>
            </a:p>
          </p:txBody>
        </p:sp>
        <p:sp>
          <p:nvSpPr>
            <p:cNvPr id="20" name="Rectangle 19"/>
            <p:cNvSpPr/>
            <p:nvPr/>
          </p:nvSpPr>
          <p:spPr>
            <a:xfrm>
              <a:off x="-294446" y="2154109"/>
              <a:ext cx="1679370" cy="584775"/>
            </a:xfrm>
            <a:prstGeom prst="rect">
              <a:avLst/>
            </a:prstGeom>
            <a:solidFill>
              <a:schemeClr val="bg1"/>
            </a:solidFill>
          </p:spPr>
          <p:txBody>
            <a:bodyPr wrap="none">
              <a:spAutoFit/>
            </a:bodyPr>
            <a:lstStyle/>
            <a:p>
              <a:r>
                <a:rPr lang="en-US" sz="3200" dirty="0">
                  <a:latin typeface="Chalkboard" charset="0"/>
                  <a:ea typeface="Chalkboard" charset="0"/>
                  <a:cs typeface="Chalkboard" charset="0"/>
                </a:rPr>
                <a:t>Example</a:t>
              </a:r>
              <a:endParaRPr lang="en-US" sz="3200" dirty="0">
                <a:latin typeface="Chalkboard" charset="0"/>
                <a:ea typeface="Chalkboard" charset="0"/>
                <a:cs typeface="Chalkboard" charset="0"/>
              </a:endParaRPr>
            </a:p>
          </p:txBody>
        </p:sp>
      </p:grpSp>
    </p:spTree>
    <p:extLst>
      <p:ext uri="{BB962C8B-B14F-4D97-AF65-F5344CB8AC3E}">
        <p14:creationId xmlns:p14="http://schemas.microsoft.com/office/powerpoint/2010/main" val="133335879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Content Placeholder 2"/>
          <p:cNvSpPr>
            <a:spLocks noGrp="1"/>
          </p:cNvSpPr>
          <p:nvPr>
            <p:ph idx="1"/>
          </p:nvPr>
        </p:nvSpPr>
        <p:spPr>
          <a:xfrm>
            <a:off x="1748127" y="2149767"/>
            <a:ext cx="8668865" cy="4555837"/>
          </a:xfrm>
        </p:spPr>
        <p:txBody>
          <a:bodyPr>
            <a:normAutofit lnSpcReduction="10000"/>
          </a:bodyPr>
          <a:lstStyle/>
          <a:p>
            <a:r>
              <a:rPr lang="en-US" dirty="0" smtClean="0"/>
              <a:t>Computation of </a:t>
            </a:r>
            <a:r>
              <a:rPr lang="en-US" b="1" dirty="0"/>
              <a:t>{</a:t>
            </a:r>
            <a:r>
              <a:rPr lang="en-US" b="1" dirty="0" smtClean="0"/>
              <a:t>e</a:t>
            </a:r>
            <a:r>
              <a:rPr lang="en-US" b="1" baseline="-25000" dirty="0" smtClean="0"/>
              <a:t>1</a:t>
            </a:r>
            <a:r>
              <a:rPr lang="en-US" b="1" dirty="0" smtClean="0"/>
              <a:t>}</a:t>
            </a:r>
            <a:r>
              <a:rPr lang="en-US" b="1" dirty="0" err="1" smtClean="0"/>
              <a:t>x:T</a:t>
            </a:r>
            <a:r>
              <a:rPr lang="en-US" b="1" dirty="0" smtClean="0"/>
              <a:t>{e</a:t>
            </a:r>
            <a:r>
              <a:rPr lang="en-US" b="1" baseline="-25000" dirty="0" smtClean="0"/>
              <a:t>2</a:t>
            </a:r>
            <a:r>
              <a:rPr lang="en-US" b="1" dirty="0" smtClean="0"/>
              <a:t>}</a:t>
            </a:r>
            <a:endParaRPr lang="en-US" dirty="0" smtClean="0"/>
          </a:p>
          <a:p>
            <a:pPr lvl="1"/>
            <a:r>
              <a:rPr lang="en-US" dirty="0"/>
              <a:t>e</a:t>
            </a:r>
            <a:r>
              <a:rPr lang="en-US" dirty="0" smtClean="0"/>
              <a:t>xpects it’s executed under state satisfying </a:t>
            </a:r>
            <a:r>
              <a:rPr lang="en-US" b="1" dirty="0" smtClean="0"/>
              <a:t>e</a:t>
            </a:r>
            <a:r>
              <a:rPr lang="en-US" b="1" baseline="-25000" dirty="0" smtClean="0"/>
              <a:t>1</a:t>
            </a:r>
          </a:p>
          <a:p>
            <a:pPr lvl="1"/>
            <a:r>
              <a:rPr lang="en-US" dirty="0" smtClean="0"/>
              <a:t>produces value of </a:t>
            </a:r>
            <a:r>
              <a:rPr lang="en-US" b="1" dirty="0" smtClean="0"/>
              <a:t>T</a:t>
            </a:r>
            <a:endParaRPr lang="en-US" dirty="0"/>
          </a:p>
          <a:p>
            <a:pPr lvl="1"/>
            <a:r>
              <a:rPr lang="en-US" dirty="0"/>
              <a:t>r</a:t>
            </a:r>
            <a:r>
              <a:rPr lang="en-US" dirty="0" smtClean="0"/>
              <a:t>esults in state satisfying </a:t>
            </a:r>
            <a:r>
              <a:rPr lang="en-US" b="1" dirty="0" smtClean="0"/>
              <a:t>e</a:t>
            </a:r>
            <a:r>
              <a:rPr lang="en-US" b="1" baseline="-25000" dirty="0" smtClean="0"/>
              <a:t>2</a:t>
            </a:r>
            <a:r>
              <a:rPr lang="en-US" dirty="0" smtClean="0"/>
              <a:t> with </a:t>
            </a:r>
            <a:r>
              <a:rPr lang="en-US" b="1" dirty="0" smtClean="0"/>
              <a:t>x</a:t>
            </a:r>
            <a:r>
              <a:rPr lang="en-US" dirty="0" smtClean="0"/>
              <a:t>, which denotes the return value</a:t>
            </a:r>
          </a:p>
          <a:p>
            <a:r>
              <a:rPr lang="en-US" dirty="0" smtClean="0"/>
              <a:t>Ex: </a:t>
            </a:r>
            <a:r>
              <a:rPr lang="en-US" b="1" dirty="0" smtClean="0"/>
              <a:t>{!x = 1} </a:t>
            </a:r>
            <a:r>
              <a:rPr lang="en-US" b="1" dirty="0" err="1" smtClean="0"/>
              <a:t>y:int</a:t>
            </a:r>
            <a:r>
              <a:rPr lang="en-US" b="1" dirty="0" smtClean="0"/>
              <a:t> {!x = y}</a:t>
            </a:r>
          </a:p>
          <a:p>
            <a:pPr lvl="1"/>
            <a:r>
              <a:rPr lang="en-US" dirty="0" err="1" smtClean="0"/>
              <a:t>Precond</a:t>
            </a:r>
            <a:r>
              <a:rPr lang="en-US" dirty="0" smtClean="0"/>
              <a:t>: reference </a:t>
            </a:r>
            <a:r>
              <a:rPr lang="en-US" b="1" dirty="0" smtClean="0"/>
              <a:t>x</a:t>
            </a:r>
            <a:r>
              <a:rPr lang="en-US" dirty="0" smtClean="0"/>
              <a:t> refers to </a:t>
            </a:r>
            <a:r>
              <a:rPr lang="en-US" b="1" dirty="0" smtClean="0"/>
              <a:t>1</a:t>
            </a:r>
          </a:p>
          <a:p>
            <a:pPr lvl="1"/>
            <a:r>
              <a:rPr lang="en-US" dirty="0" err="1" smtClean="0"/>
              <a:t>Postcond</a:t>
            </a:r>
            <a:r>
              <a:rPr lang="en-US" dirty="0" smtClean="0"/>
              <a:t>: reference </a:t>
            </a:r>
            <a:r>
              <a:rPr lang="en-US" b="1" dirty="0" smtClean="0"/>
              <a:t>x</a:t>
            </a:r>
            <a:r>
              <a:rPr lang="en-US" dirty="0" smtClean="0"/>
              <a:t> refers to the return value</a:t>
            </a:r>
          </a:p>
          <a:p>
            <a:pPr lvl="1"/>
            <a:endParaRPr lang="en-US" dirty="0" smtClean="0"/>
          </a:p>
          <a:p>
            <a:pPr lvl="1"/>
            <a:endParaRPr lang="en-US" b="1" baseline="-25000" dirty="0"/>
          </a:p>
          <a:p>
            <a:endParaRPr lang="en-US" b="1" dirty="0" smtClean="0"/>
          </a:p>
          <a:p>
            <a:pPr lvl="1"/>
            <a:endParaRPr lang="en-US" dirty="0"/>
          </a:p>
        </p:txBody>
      </p:sp>
      <p:sp>
        <p:nvSpPr>
          <p:cNvPr id="2" name="Title 1"/>
          <p:cNvSpPr>
            <a:spLocks noGrp="1"/>
          </p:cNvSpPr>
          <p:nvPr>
            <p:ph type="title"/>
          </p:nvPr>
        </p:nvSpPr>
        <p:spPr>
          <a:xfrm>
            <a:off x="1748127" y="131206"/>
            <a:ext cx="8668865" cy="1143000"/>
          </a:xfrm>
        </p:spPr>
        <p:txBody>
          <a:bodyPr>
            <a:normAutofit fontScale="90000"/>
          </a:bodyPr>
          <a:lstStyle/>
          <a:p>
            <a:r>
              <a:rPr lang="en-US" dirty="0" smtClean="0"/>
              <a:t>Computational Hoare type: </a:t>
            </a:r>
            <a:br>
              <a:rPr lang="en-US" dirty="0" smtClean="0"/>
            </a:br>
            <a:r>
              <a:rPr lang="en-US" sz="4000" dirty="0"/>
              <a:t>type with state-depend. contracts</a:t>
            </a:r>
            <a:endParaRPr lang="en-US" sz="4000" dirty="0"/>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51</a:t>
            </a:fld>
            <a:endParaRPr kumimoji="1" lang="ja-JP" altLang="en-US"/>
          </a:p>
        </p:txBody>
      </p:sp>
      <p:sp>
        <p:nvSpPr>
          <p:cNvPr id="7" name="TextBox 6"/>
          <p:cNvSpPr txBox="1"/>
          <p:nvPr/>
        </p:nvSpPr>
        <p:spPr>
          <a:xfrm>
            <a:off x="4333466" y="1404732"/>
            <a:ext cx="3097323" cy="707886"/>
          </a:xfrm>
          <a:prstGeom prst="rect">
            <a:avLst/>
          </a:prstGeom>
          <a:noFill/>
        </p:spPr>
        <p:txBody>
          <a:bodyPr wrap="none" rtlCol="0">
            <a:spAutoFit/>
          </a:bodyPr>
          <a:lstStyle/>
          <a:p>
            <a:r>
              <a:rPr lang="en-US" sz="4000" b="1" dirty="0">
                <a:latin typeface="Chalkboard"/>
                <a:cs typeface="Chalkboard"/>
              </a:rPr>
              <a:t>{e</a:t>
            </a:r>
            <a:r>
              <a:rPr lang="en-US" sz="4000" b="1" baseline="-25000" dirty="0">
                <a:latin typeface="Chalkboard"/>
                <a:cs typeface="Chalkboard"/>
              </a:rPr>
              <a:t>1</a:t>
            </a:r>
            <a:r>
              <a:rPr lang="en-US" sz="4000" b="1" dirty="0">
                <a:latin typeface="Chalkboard"/>
                <a:cs typeface="Chalkboard"/>
              </a:rPr>
              <a:t>} </a:t>
            </a:r>
            <a:r>
              <a:rPr lang="en-US" sz="4000" b="1" dirty="0" err="1">
                <a:latin typeface="Chalkboard"/>
                <a:cs typeface="Chalkboard"/>
              </a:rPr>
              <a:t>x:T</a:t>
            </a:r>
            <a:r>
              <a:rPr lang="en-US" sz="4000" b="1" dirty="0">
                <a:latin typeface="Chalkboard"/>
                <a:cs typeface="Chalkboard"/>
              </a:rPr>
              <a:t> {e</a:t>
            </a:r>
            <a:r>
              <a:rPr lang="en-US" sz="4000" b="1" baseline="-25000" dirty="0">
                <a:latin typeface="Chalkboard"/>
                <a:cs typeface="Chalkboard"/>
              </a:rPr>
              <a:t>2</a:t>
            </a:r>
            <a:r>
              <a:rPr lang="en-US" sz="4000" b="1" dirty="0">
                <a:latin typeface="Chalkboard"/>
                <a:cs typeface="Chalkboard"/>
              </a:rPr>
              <a:t>}</a:t>
            </a:r>
          </a:p>
        </p:txBody>
      </p:sp>
      <p:grpSp>
        <p:nvGrpSpPr>
          <p:cNvPr id="9" name="Group 8"/>
          <p:cNvGrpSpPr/>
          <p:nvPr/>
        </p:nvGrpSpPr>
        <p:grpSpPr>
          <a:xfrm>
            <a:off x="1681862" y="1250401"/>
            <a:ext cx="2554740" cy="832890"/>
            <a:chOff x="2820080" y="378661"/>
            <a:chExt cx="2554740" cy="832890"/>
          </a:xfrm>
        </p:grpSpPr>
        <p:sp>
          <p:nvSpPr>
            <p:cNvPr id="10" name="Oval Callout 9"/>
            <p:cNvSpPr/>
            <p:nvPr/>
          </p:nvSpPr>
          <p:spPr>
            <a:xfrm>
              <a:off x="2820080" y="378661"/>
              <a:ext cx="2554740" cy="832890"/>
            </a:xfrm>
            <a:prstGeom prst="wedgeEllipseCallout">
              <a:avLst>
                <a:gd name="adj1" fmla="val 54832"/>
                <a:gd name="adj2" fmla="val 23282"/>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11" name="TextBox 10"/>
            <p:cNvSpPr txBox="1"/>
            <p:nvPr/>
          </p:nvSpPr>
          <p:spPr>
            <a:xfrm>
              <a:off x="3060082" y="515897"/>
              <a:ext cx="2142459" cy="523220"/>
            </a:xfrm>
            <a:prstGeom prst="rect">
              <a:avLst/>
            </a:prstGeom>
            <a:noFill/>
          </p:spPr>
          <p:txBody>
            <a:bodyPr wrap="square" rtlCol="0">
              <a:spAutoFit/>
            </a:bodyPr>
            <a:lstStyle/>
            <a:p>
              <a:pPr algn="ctr"/>
              <a:r>
                <a:rPr lang="en-US" sz="2800" dirty="0">
                  <a:latin typeface="Chalkboard"/>
                  <a:cs typeface="Chalkboard"/>
                </a:rPr>
                <a:t>Precondition</a:t>
              </a:r>
            </a:p>
          </p:txBody>
        </p:sp>
      </p:grpSp>
      <p:grpSp>
        <p:nvGrpSpPr>
          <p:cNvPr id="13" name="Group 12"/>
          <p:cNvGrpSpPr/>
          <p:nvPr/>
        </p:nvGrpSpPr>
        <p:grpSpPr>
          <a:xfrm>
            <a:off x="7510288" y="1246054"/>
            <a:ext cx="2554740" cy="832890"/>
            <a:chOff x="2886340" y="497929"/>
            <a:chExt cx="2554740" cy="832890"/>
          </a:xfrm>
        </p:grpSpPr>
        <p:sp>
          <p:nvSpPr>
            <p:cNvPr id="14" name="Oval Callout 13"/>
            <p:cNvSpPr/>
            <p:nvPr/>
          </p:nvSpPr>
          <p:spPr>
            <a:xfrm>
              <a:off x="2886340" y="497929"/>
              <a:ext cx="2554740" cy="832890"/>
            </a:xfrm>
            <a:prstGeom prst="wedgeEllipseCallout">
              <a:avLst>
                <a:gd name="adj1" fmla="val -56176"/>
                <a:gd name="adj2" fmla="val 24873"/>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15" name="TextBox 14"/>
            <p:cNvSpPr txBox="1"/>
            <p:nvPr/>
          </p:nvSpPr>
          <p:spPr>
            <a:xfrm>
              <a:off x="3046830" y="635165"/>
              <a:ext cx="2327990" cy="523220"/>
            </a:xfrm>
            <a:prstGeom prst="rect">
              <a:avLst/>
            </a:prstGeom>
            <a:noFill/>
          </p:spPr>
          <p:txBody>
            <a:bodyPr wrap="square" rtlCol="0">
              <a:spAutoFit/>
            </a:bodyPr>
            <a:lstStyle/>
            <a:p>
              <a:pPr algn="ctr"/>
              <a:r>
                <a:rPr lang="en-US" sz="2800" dirty="0">
                  <a:latin typeface="Chalkboard"/>
                  <a:cs typeface="Chalkboard"/>
                </a:rPr>
                <a:t>Postcondition</a:t>
              </a:r>
            </a:p>
          </p:txBody>
        </p:sp>
      </p:grpSp>
    </p:spTree>
    <p:extLst>
      <p:ext uri="{BB962C8B-B14F-4D97-AF65-F5344CB8AC3E}">
        <p14:creationId xmlns:p14="http://schemas.microsoft.com/office/powerpoint/2010/main" val="6981147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Example of Hoare type</a:t>
            </a:r>
            <a:endParaRPr lang="en-US" dirty="0"/>
          </a:p>
        </p:txBody>
      </p:sp>
      <p:sp>
        <p:nvSpPr>
          <p:cNvPr id="3" name="Content Placeholder 2"/>
          <p:cNvSpPr>
            <a:spLocks noGrp="1"/>
          </p:cNvSpPr>
          <p:nvPr>
            <p:ph idx="1"/>
          </p:nvPr>
        </p:nvSpPr>
        <p:spPr>
          <a:xfrm>
            <a:off x="1748122" y="1353178"/>
            <a:ext cx="8919878" cy="4868328"/>
          </a:xfrm>
        </p:spPr>
        <p:txBody>
          <a:bodyPr/>
          <a:lstStyle/>
          <a:p>
            <a:r>
              <a:rPr lang="en-US" dirty="0" smtClean="0"/>
              <a:t>Type for function that:</a:t>
            </a:r>
          </a:p>
          <a:p>
            <a:pPr lvl="1"/>
            <a:r>
              <a:rPr lang="en-US" dirty="0" smtClean="0"/>
              <a:t>adds new element into list pointed by reference</a:t>
            </a:r>
          </a:p>
          <a:p>
            <a:pPr lvl="1"/>
            <a:r>
              <a:rPr lang="en-US" dirty="0" smtClean="0"/>
              <a:t>returns the length of the updated list</a:t>
            </a:r>
            <a:endParaRPr lang="en-US" b="1" dirty="0"/>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52</a:t>
            </a:fld>
            <a:endParaRPr kumimoji="1" lang="ja-JP" altLang="en-US"/>
          </a:p>
        </p:txBody>
      </p:sp>
      <p:sp>
        <p:nvSpPr>
          <p:cNvPr id="8" name="Rectangle 7"/>
          <p:cNvSpPr/>
          <p:nvPr/>
        </p:nvSpPr>
        <p:spPr>
          <a:xfrm>
            <a:off x="1937350" y="3033294"/>
            <a:ext cx="8317300" cy="1508105"/>
          </a:xfrm>
          <a:prstGeom prst="rect">
            <a:avLst/>
          </a:prstGeom>
        </p:spPr>
        <p:txBody>
          <a:bodyPr wrap="square">
            <a:spAutoFit/>
          </a:bodyPr>
          <a:lstStyle/>
          <a:p>
            <a:r>
              <a:rPr lang="en-US" sz="2800" b="1" dirty="0" err="1">
                <a:latin typeface="Chalkboard" charset="0"/>
                <a:ea typeface="Chalkboard" charset="0"/>
                <a:cs typeface="Chalkboard" charset="0"/>
              </a:rPr>
              <a:t>t:int</a:t>
            </a:r>
            <a:r>
              <a:rPr lang="en-US" sz="2800" b="1" dirty="0">
                <a:latin typeface="Chalkboard" charset="0"/>
                <a:ea typeface="Chalkboard" charset="0"/>
                <a:cs typeface="Chalkboard" charset="0"/>
              </a:rPr>
              <a:t> list </a:t>
            </a:r>
            <a:r>
              <a:rPr lang="en-US" sz="2800" b="1" dirty="0">
                <a:latin typeface="Chalkboard" charset="0"/>
                <a:ea typeface="Chalkboard" charset="0"/>
                <a:cs typeface="Chalkboard" charset="0"/>
              </a:rPr>
              <a:t>ref </a:t>
            </a:r>
            <a:r>
              <a:rPr lang="en-US" altLang="ja-JP" sz="2800" b="1" dirty="0">
                <a:latin typeface="Chalkboard" charset="0"/>
                <a:ea typeface="Chalkboard" charset="0"/>
                <a:cs typeface="Chalkboard" charset="0"/>
              </a:rPr>
              <a:t>→ </a:t>
            </a:r>
            <a:r>
              <a:rPr lang="en-US" altLang="ja-JP" sz="2800" b="1" dirty="0" err="1">
                <a:latin typeface="Chalkboard" charset="0"/>
                <a:ea typeface="Chalkboard" charset="0"/>
                <a:cs typeface="Chalkboard" charset="0"/>
              </a:rPr>
              <a:t>i:int</a:t>
            </a:r>
            <a:r>
              <a:rPr lang="en-US" altLang="ja-JP" sz="2800" b="1" dirty="0">
                <a:latin typeface="Chalkboard" charset="0"/>
                <a:ea typeface="Chalkboard" charset="0"/>
                <a:cs typeface="Chalkboard" charset="0"/>
              </a:rPr>
              <a:t> →</a:t>
            </a:r>
            <a:r>
              <a:rPr lang="en-US" altLang="ja-JP" sz="3200" b="1" dirty="0">
                <a:latin typeface="Chalkboard" charset="0"/>
                <a:ea typeface="Chalkboard" charset="0"/>
                <a:cs typeface="Chalkboard" charset="0"/>
              </a:rPr>
              <a:t/>
            </a:r>
            <a:br>
              <a:rPr lang="en-US" altLang="ja-JP" sz="3200" b="1" dirty="0">
                <a:latin typeface="Chalkboard" charset="0"/>
                <a:ea typeface="Chalkboard" charset="0"/>
                <a:cs typeface="Chalkboard" charset="0"/>
              </a:rPr>
            </a:br>
            <a:r>
              <a:rPr lang="en-US" altLang="ja-JP" sz="3200" b="1" dirty="0">
                <a:latin typeface="Chalkboard" charset="0"/>
                <a:ea typeface="Chalkboard" charset="0"/>
                <a:cs typeface="Chalkboard" charset="0"/>
              </a:rPr>
              <a:t>{ not (mem !t </a:t>
            </a:r>
            <a:r>
              <a:rPr lang="en-US" altLang="ja-JP" sz="3200" b="1" dirty="0" err="1">
                <a:latin typeface="Chalkboard" charset="0"/>
                <a:ea typeface="Chalkboard" charset="0"/>
                <a:cs typeface="Chalkboard" charset="0"/>
              </a:rPr>
              <a:t>i</a:t>
            </a:r>
            <a:r>
              <a:rPr lang="en-US" altLang="ja-JP" sz="3200" b="1" dirty="0">
                <a:latin typeface="Chalkboard" charset="0"/>
                <a:ea typeface="Chalkboard" charset="0"/>
                <a:cs typeface="Chalkboard" charset="0"/>
              </a:rPr>
              <a:t>) } </a:t>
            </a:r>
            <a:r>
              <a:rPr lang="en-US" altLang="ja-JP" sz="3200" b="1" dirty="0" err="1">
                <a:latin typeface="Chalkboard" charset="0"/>
                <a:ea typeface="Chalkboard" charset="0"/>
                <a:cs typeface="Chalkboard" charset="0"/>
              </a:rPr>
              <a:t>x:int</a:t>
            </a:r>
            <a:r>
              <a:rPr lang="en-US" altLang="ja-JP" sz="3200" b="1" dirty="0">
                <a:latin typeface="Chalkboard" charset="0"/>
                <a:ea typeface="Chalkboard" charset="0"/>
                <a:cs typeface="Chalkboard" charset="0"/>
              </a:rPr>
              <a:t> { (mem !t </a:t>
            </a:r>
            <a:r>
              <a:rPr lang="en-US" altLang="ja-JP" sz="3200" b="1" dirty="0" err="1">
                <a:latin typeface="Chalkboard" charset="0"/>
                <a:ea typeface="Chalkboard" charset="0"/>
                <a:cs typeface="Chalkboard" charset="0"/>
              </a:rPr>
              <a:t>i</a:t>
            </a:r>
            <a:r>
              <a:rPr lang="en-US" altLang="ja-JP" sz="3200" b="1" dirty="0">
                <a:latin typeface="Chalkboard" charset="0"/>
                <a:ea typeface="Chalkboard" charset="0"/>
                <a:cs typeface="Chalkboard" charset="0"/>
              </a:rPr>
              <a:t>) &amp;</a:t>
            </a:r>
          </a:p>
          <a:p>
            <a:r>
              <a:rPr lang="en-US" altLang="ja-JP" sz="3200" b="1" dirty="0">
                <a:latin typeface="Chalkboard" charset="0"/>
                <a:ea typeface="Chalkboard" charset="0"/>
                <a:cs typeface="Chalkboard" charset="0"/>
              </a:rPr>
              <a:t> </a:t>
            </a:r>
            <a:r>
              <a:rPr lang="en-US" altLang="ja-JP" sz="3200" b="1" dirty="0">
                <a:latin typeface="Chalkboard" charset="0"/>
                <a:ea typeface="Chalkboard" charset="0"/>
                <a:cs typeface="Chalkboard" charset="0"/>
              </a:rPr>
              <a:t>                            (x = length !t) }</a:t>
            </a:r>
            <a:endParaRPr lang="en-US" altLang="ja-JP" sz="3200" b="1" dirty="0">
              <a:latin typeface="Chalkboard" charset="0"/>
              <a:ea typeface="Chalkboard" charset="0"/>
              <a:cs typeface="Chalkboard" charset="0"/>
            </a:endParaRPr>
          </a:p>
        </p:txBody>
      </p:sp>
      <p:grpSp>
        <p:nvGrpSpPr>
          <p:cNvPr id="14" name="Group 13"/>
          <p:cNvGrpSpPr/>
          <p:nvPr/>
        </p:nvGrpSpPr>
        <p:grpSpPr>
          <a:xfrm>
            <a:off x="1722790" y="4365746"/>
            <a:ext cx="4174821" cy="1855765"/>
            <a:chOff x="133689" y="3734333"/>
            <a:chExt cx="4174821" cy="1855765"/>
          </a:xfrm>
        </p:grpSpPr>
        <p:sp>
          <p:nvSpPr>
            <p:cNvPr id="10" name="Oval Callout 9"/>
            <p:cNvSpPr/>
            <p:nvPr/>
          </p:nvSpPr>
          <p:spPr>
            <a:xfrm>
              <a:off x="159026" y="3734333"/>
              <a:ext cx="4149484" cy="1855765"/>
            </a:xfrm>
            <a:prstGeom prst="wedgeEllipseCallout">
              <a:avLst>
                <a:gd name="adj1" fmla="val 16492"/>
                <a:gd name="adj2" fmla="val -62474"/>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11" name="TextBox 10"/>
            <p:cNvSpPr txBox="1"/>
            <p:nvPr/>
          </p:nvSpPr>
          <p:spPr>
            <a:xfrm>
              <a:off x="133689" y="3854684"/>
              <a:ext cx="4029049" cy="1384995"/>
            </a:xfrm>
            <a:prstGeom prst="rect">
              <a:avLst/>
            </a:prstGeom>
            <a:noFill/>
          </p:spPr>
          <p:txBody>
            <a:bodyPr wrap="square" rtlCol="0">
              <a:spAutoFit/>
            </a:bodyPr>
            <a:lstStyle/>
            <a:p>
              <a:r>
                <a:rPr lang="en-US" sz="2800" dirty="0">
                  <a:latin typeface="Chalkboard"/>
                  <a:cs typeface="Chalkboard"/>
                </a:rPr>
                <a:t>       </a:t>
              </a:r>
              <a:r>
                <a:rPr lang="en-US" sz="2800" b="1" dirty="0">
                  <a:latin typeface="Chalkboard"/>
                  <a:cs typeface="Chalkboard"/>
                </a:rPr>
                <a:t>Precondition</a:t>
              </a:r>
              <a:r>
                <a:rPr lang="en-US" sz="2800" dirty="0">
                  <a:latin typeface="Chalkboard"/>
                  <a:cs typeface="Chalkboard"/>
                </a:rPr>
                <a:t/>
              </a:r>
              <a:br>
                <a:rPr lang="en-US" sz="2800" dirty="0">
                  <a:latin typeface="Chalkboard"/>
                  <a:cs typeface="Chalkboard"/>
                </a:rPr>
              </a:br>
              <a:r>
                <a:rPr lang="en-US" sz="2800" dirty="0">
                  <a:latin typeface="Chalkboard"/>
                  <a:cs typeface="Chalkboard"/>
                </a:rPr>
                <a:t>  Given integer isn’t </a:t>
              </a:r>
              <a:br>
                <a:rPr lang="en-US" sz="2800" dirty="0">
                  <a:latin typeface="Chalkboard"/>
                  <a:cs typeface="Chalkboard"/>
                </a:rPr>
              </a:br>
              <a:r>
                <a:rPr lang="en-US" sz="2800" dirty="0">
                  <a:latin typeface="Chalkboard"/>
                  <a:cs typeface="Chalkboard"/>
                </a:rPr>
                <a:t>  contained in given list</a:t>
              </a:r>
            </a:p>
          </p:txBody>
        </p:sp>
      </p:grpSp>
      <p:grpSp>
        <p:nvGrpSpPr>
          <p:cNvPr id="15" name="Group 14"/>
          <p:cNvGrpSpPr/>
          <p:nvPr/>
        </p:nvGrpSpPr>
        <p:grpSpPr>
          <a:xfrm>
            <a:off x="6003236" y="4724974"/>
            <a:ext cx="4572000" cy="2020387"/>
            <a:chOff x="4081675" y="4181493"/>
            <a:chExt cx="4572000" cy="1824601"/>
          </a:xfrm>
        </p:grpSpPr>
        <p:sp>
          <p:nvSpPr>
            <p:cNvPr id="12" name="Oval Callout 11"/>
            <p:cNvSpPr/>
            <p:nvPr/>
          </p:nvSpPr>
          <p:spPr>
            <a:xfrm>
              <a:off x="4081675" y="4181493"/>
              <a:ext cx="4572000" cy="1824601"/>
            </a:xfrm>
            <a:prstGeom prst="wedgeEllipseCallout">
              <a:avLst>
                <a:gd name="adj1" fmla="val -12950"/>
                <a:gd name="adj2" fmla="val -59945"/>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13" name="TextBox 12"/>
            <p:cNvSpPr txBox="1"/>
            <p:nvPr/>
          </p:nvSpPr>
          <p:spPr>
            <a:xfrm>
              <a:off x="4306960" y="4322630"/>
              <a:ext cx="4161962" cy="1459245"/>
            </a:xfrm>
            <a:prstGeom prst="rect">
              <a:avLst/>
            </a:prstGeom>
            <a:noFill/>
          </p:spPr>
          <p:txBody>
            <a:bodyPr wrap="square" rtlCol="0">
              <a:spAutoFit/>
            </a:bodyPr>
            <a:lstStyle/>
            <a:p>
              <a:r>
                <a:rPr lang="en-US" sz="2700" dirty="0">
                  <a:latin typeface="Chalkboard"/>
                  <a:cs typeface="Chalkboard"/>
                </a:rPr>
                <a:t>       </a:t>
              </a:r>
              <a:r>
                <a:rPr lang="en-US" sz="2700" b="1" dirty="0">
                  <a:latin typeface="Chalkboard"/>
                  <a:cs typeface="Chalkboard"/>
                </a:rPr>
                <a:t>Postcondition</a:t>
              </a:r>
            </a:p>
            <a:p>
              <a:pPr marL="404813" indent="-392113">
                <a:buFont typeface="+mj-lt"/>
                <a:buAutoNum type="arabicPeriod"/>
              </a:pPr>
              <a:r>
                <a:rPr lang="en-US" sz="2400" b="1" dirty="0" err="1">
                  <a:latin typeface="Chalkboard"/>
                  <a:cs typeface="Chalkboard"/>
                </a:rPr>
                <a:t>i</a:t>
              </a:r>
              <a:r>
                <a:rPr lang="en-US" sz="2400" dirty="0">
                  <a:latin typeface="Chalkboard"/>
                  <a:cs typeface="Chalkboard"/>
                </a:rPr>
                <a:t> is contained in list </a:t>
              </a:r>
              <a:r>
                <a:rPr lang="en-US" sz="2400" b="1" dirty="0">
                  <a:latin typeface="Chalkboard"/>
                  <a:cs typeface="Chalkboard"/>
                </a:rPr>
                <a:t>!t</a:t>
              </a:r>
            </a:p>
            <a:p>
              <a:pPr marL="404813" indent="-392113">
                <a:buFont typeface="+mj-lt"/>
                <a:buAutoNum type="arabicPeriod"/>
              </a:pPr>
              <a:r>
                <a:rPr lang="en-US" sz="2400" dirty="0">
                  <a:latin typeface="Chalkboard"/>
                  <a:cs typeface="Chalkboard"/>
                </a:rPr>
                <a:t>Return value is the length after update</a:t>
              </a:r>
            </a:p>
          </p:txBody>
        </p:sp>
      </p:grpSp>
    </p:spTree>
    <p:extLst>
      <p:ext uri="{BB962C8B-B14F-4D97-AF65-F5344CB8AC3E}">
        <p14:creationId xmlns:p14="http://schemas.microsoft.com/office/powerpoint/2010/main" val="15656861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Hoare type</a:t>
            </a:r>
            <a:endParaRPr lang="en-US" dirty="0"/>
          </a:p>
        </p:txBody>
      </p:sp>
      <p:sp>
        <p:nvSpPr>
          <p:cNvPr id="3" name="Content Placeholder 2"/>
          <p:cNvSpPr>
            <a:spLocks noGrp="1"/>
          </p:cNvSpPr>
          <p:nvPr>
            <p:ph idx="1"/>
          </p:nvPr>
        </p:nvSpPr>
        <p:spPr/>
        <p:txBody>
          <a:bodyPr/>
          <a:lstStyle/>
          <a:p>
            <a:r>
              <a:rPr lang="en-US" dirty="0" smtClean="0"/>
              <a:t>Type for </a:t>
            </a:r>
            <a:r>
              <a:rPr lang="en-US" smtClean="0"/>
              <a:t>function that </a:t>
            </a:r>
            <a:r>
              <a:rPr lang="en-US" dirty="0" smtClean="0"/>
              <a:t>adds new element into list of reference and returns the length of the updated list</a:t>
            </a:r>
            <a:endParaRPr lang="en-US" b="1" dirty="0"/>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53</a:t>
            </a:fld>
            <a:endParaRPr kumimoji="1" lang="ja-JP" altLang="en-US"/>
          </a:p>
        </p:txBody>
      </p:sp>
      <p:sp>
        <p:nvSpPr>
          <p:cNvPr id="8" name="Rectangle 7"/>
          <p:cNvSpPr/>
          <p:nvPr/>
        </p:nvSpPr>
        <p:spPr>
          <a:xfrm>
            <a:off x="2554163" y="3089736"/>
            <a:ext cx="7056782" cy="1015663"/>
          </a:xfrm>
          <a:prstGeom prst="rect">
            <a:avLst/>
          </a:prstGeom>
        </p:spPr>
        <p:txBody>
          <a:bodyPr wrap="square">
            <a:spAutoFit/>
          </a:bodyPr>
          <a:lstStyle/>
          <a:p>
            <a:r>
              <a:rPr lang="en-US" sz="2800" b="1" dirty="0" err="1">
                <a:latin typeface="Chalkboard" charset="0"/>
                <a:ea typeface="Chalkboard" charset="0"/>
                <a:cs typeface="Chalkboard" charset="0"/>
              </a:rPr>
              <a:t>t:int</a:t>
            </a:r>
            <a:r>
              <a:rPr lang="en-US" sz="2800" b="1" dirty="0">
                <a:latin typeface="Chalkboard" charset="0"/>
                <a:ea typeface="Chalkboard" charset="0"/>
                <a:cs typeface="Chalkboard" charset="0"/>
              </a:rPr>
              <a:t> list </a:t>
            </a:r>
            <a:r>
              <a:rPr lang="en-US" sz="2800" b="1" dirty="0">
                <a:latin typeface="Chalkboard" charset="0"/>
                <a:ea typeface="Chalkboard" charset="0"/>
                <a:cs typeface="Chalkboard" charset="0"/>
              </a:rPr>
              <a:t>ref </a:t>
            </a:r>
            <a:r>
              <a:rPr lang="en-US" altLang="ja-JP" sz="2800" b="1" dirty="0">
                <a:latin typeface="Chalkboard" charset="0"/>
                <a:ea typeface="Chalkboard" charset="0"/>
                <a:cs typeface="Chalkboard" charset="0"/>
              </a:rPr>
              <a:t>→ </a:t>
            </a:r>
            <a:r>
              <a:rPr lang="en-US" altLang="ja-JP" sz="3200" b="1" dirty="0">
                <a:latin typeface="Chalkboard" charset="0"/>
                <a:ea typeface="Chalkboard" charset="0"/>
                <a:cs typeface="Chalkboard" charset="0"/>
              </a:rPr>
              <a:t/>
            </a:r>
            <a:br>
              <a:rPr lang="en-US" altLang="ja-JP" sz="3200" b="1" dirty="0">
                <a:latin typeface="Chalkboard" charset="0"/>
                <a:ea typeface="Chalkboard" charset="0"/>
                <a:cs typeface="Chalkboard" charset="0"/>
              </a:rPr>
            </a:br>
            <a:r>
              <a:rPr lang="en-US" altLang="ja-JP" sz="3200" b="1" dirty="0">
                <a:latin typeface="Chalkboard" charset="0"/>
                <a:ea typeface="Chalkboard" charset="0"/>
                <a:cs typeface="Chalkboard" charset="0"/>
              </a:rPr>
              <a:t>{ length !t ≠ 0 } </a:t>
            </a:r>
            <a:r>
              <a:rPr lang="en-US" altLang="ja-JP" sz="3200" b="1" dirty="0" err="1">
                <a:latin typeface="Chalkboard" charset="0"/>
                <a:ea typeface="Chalkboard" charset="0"/>
                <a:cs typeface="Chalkboard" charset="0"/>
              </a:rPr>
              <a:t>x:int</a:t>
            </a:r>
            <a:r>
              <a:rPr lang="en-US" altLang="ja-JP" sz="3200" b="1" dirty="0">
                <a:latin typeface="Chalkboard" charset="0"/>
                <a:ea typeface="Chalkboard" charset="0"/>
                <a:cs typeface="Chalkboard" charset="0"/>
              </a:rPr>
              <a:t> { mem !t x }</a:t>
            </a:r>
            <a:endParaRPr lang="en-US" altLang="ja-JP" sz="3200" b="1" dirty="0">
              <a:latin typeface="Chalkboard" charset="0"/>
              <a:ea typeface="Chalkboard" charset="0"/>
              <a:cs typeface="Chalkboard" charset="0"/>
            </a:endParaRPr>
          </a:p>
        </p:txBody>
      </p:sp>
      <p:grpSp>
        <p:nvGrpSpPr>
          <p:cNvPr id="14" name="Group 13"/>
          <p:cNvGrpSpPr/>
          <p:nvPr/>
        </p:nvGrpSpPr>
        <p:grpSpPr>
          <a:xfrm>
            <a:off x="1748122" y="4365746"/>
            <a:ext cx="4149484" cy="1778571"/>
            <a:chOff x="159026" y="3734333"/>
            <a:chExt cx="4149484" cy="1778571"/>
          </a:xfrm>
        </p:grpSpPr>
        <p:sp>
          <p:nvSpPr>
            <p:cNvPr id="10" name="Oval Callout 9"/>
            <p:cNvSpPr/>
            <p:nvPr/>
          </p:nvSpPr>
          <p:spPr>
            <a:xfrm>
              <a:off x="159026" y="3734333"/>
              <a:ext cx="4149484" cy="1778571"/>
            </a:xfrm>
            <a:prstGeom prst="wedgeEllipseCallout">
              <a:avLst>
                <a:gd name="adj1" fmla="val 16492"/>
                <a:gd name="adj2" fmla="val -62474"/>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11" name="TextBox 10"/>
            <p:cNvSpPr txBox="1"/>
            <p:nvPr/>
          </p:nvSpPr>
          <p:spPr>
            <a:xfrm>
              <a:off x="457200" y="3867936"/>
              <a:ext cx="3851310" cy="1384995"/>
            </a:xfrm>
            <a:prstGeom prst="rect">
              <a:avLst/>
            </a:prstGeom>
            <a:noFill/>
          </p:spPr>
          <p:txBody>
            <a:bodyPr wrap="square" rtlCol="0">
              <a:spAutoFit/>
            </a:bodyPr>
            <a:lstStyle/>
            <a:p>
              <a:r>
                <a:rPr lang="en-US" sz="2800" dirty="0">
                  <a:latin typeface="Chalkboard"/>
                  <a:cs typeface="Chalkboard"/>
                </a:rPr>
                <a:t>     </a:t>
              </a:r>
              <a:r>
                <a:rPr lang="en-US" sz="2800" b="1" dirty="0">
                  <a:latin typeface="Chalkboard"/>
                  <a:cs typeface="Chalkboard"/>
                </a:rPr>
                <a:t>Precondition</a:t>
              </a:r>
              <a:r>
                <a:rPr lang="en-US" sz="2800" dirty="0">
                  <a:latin typeface="Chalkboard"/>
                  <a:cs typeface="Chalkboard"/>
                </a:rPr>
                <a:t/>
              </a:r>
              <a:br>
                <a:rPr lang="en-US" sz="2800" dirty="0">
                  <a:latin typeface="Chalkboard"/>
                  <a:cs typeface="Chalkboard"/>
                </a:rPr>
              </a:br>
              <a:r>
                <a:rPr lang="en-US" sz="2800" dirty="0">
                  <a:latin typeface="Chalkboard"/>
                  <a:cs typeface="Chalkboard"/>
                </a:rPr>
                <a:t>Given reference refers to nonempty list</a:t>
              </a:r>
            </a:p>
          </p:txBody>
        </p:sp>
      </p:grpSp>
      <p:grpSp>
        <p:nvGrpSpPr>
          <p:cNvPr id="15" name="Group 14"/>
          <p:cNvGrpSpPr/>
          <p:nvPr/>
        </p:nvGrpSpPr>
        <p:grpSpPr>
          <a:xfrm>
            <a:off x="6175903" y="4302752"/>
            <a:ext cx="4366202" cy="1939027"/>
            <a:chOff x="4380237" y="4181493"/>
            <a:chExt cx="4366202" cy="1751125"/>
          </a:xfrm>
        </p:grpSpPr>
        <p:sp>
          <p:nvSpPr>
            <p:cNvPr id="12" name="Oval Callout 11"/>
            <p:cNvSpPr/>
            <p:nvPr/>
          </p:nvSpPr>
          <p:spPr>
            <a:xfrm>
              <a:off x="4380237" y="4181493"/>
              <a:ext cx="4366202" cy="1751125"/>
            </a:xfrm>
            <a:prstGeom prst="wedgeEllipseCallout">
              <a:avLst>
                <a:gd name="adj1" fmla="val -12950"/>
                <a:gd name="adj2" fmla="val -59945"/>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13" name="TextBox 12"/>
            <p:cNvSpPr txBox="1"/>
            <p:nvPr/>
          </p:nvSpPr>
          <p:spPr>
            <a:xfrm>
              <a:off x="4700825" y="4379606"/>
              <a:ext cx="4005858" cy="1250782"/>
            </a:xfrm>
            <a:prstGeom prst="rect">
              <a:avLst/>
            </a:prstGeom>
            <a:noFill/>
          </p:spPr>
          <p:txBody>
            <a:bodyPr wrap="square" rtlCol="0">
              <a:spAutoFit/>
            </a:bodyPr>
            <a:lstStyle/>
            <a:p>
              <a:r>
                <a:rPr lang="en-US" sz="2800" dirty="0">
                  <a:latin typeface="Chalkboard"/>
                  <a:cs typeface="Chalkboard"/>
                </a:rPr>
                <a:t>     </a:t>
              </a:r>
              <a:r>
                <a:rPr lang="en-US" sz="2800" b="1" dirty="0">
                  <a:latin typeface="Chalkboard"/>
                  <a:cs typeface="Chalkboard"/>
                </a:rPr>
                <a:t>Postcondition</a:t>
              </a:r>
            </a:p>
            <a:p>
              <a:r>
                <a:rPr lang="en-US" sz="2800" dirty="0">
                  <a:latin typeface="Chalkboard"/>
                  <a:cs typeface="Chalkboard"/>
                </a:rPr>
                <a:t>Return value is element of argument list</a:t>
              </a:r>
            </a:p>
          </p:txBody>
        </p:sp>
      </p:grpSp>
    </p:spTree>
    <p:extLst>
      <p:ext uri="{BB962C8B-B14F-4D97-AF65-F5344CB8AC3E}">
        <p14:creationId xmlns:p14="http://schemas.microsoft.com/office/powerpoint/2010/main" val="12389310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 name="Content Placeholder 2"/>
          <p:cNvSpPr>
            <a:spLocks noGrp="1"/>
          </p:cNvSpPr>
          <p:nvPr>
            <p:ph idx="1"/>
          </p:nvPr>
        </p:nvSpPr>
        <p:spPr>
          <a:xfrm>
            <a:off x="1748122" y="1353178"/>
            <a:ext cx="8728500" cy="1071970"/>
          </a:xfrm>
        </p:spPr>
        <p:txBody>
          <a:bodyPr>
            <a:normAutofit fontScale="92500"/>
          </a:bodyPr>
          <a:lstStyle/>
          <a:p>
            <a:pPr marL="0" indent="0">
              <a:buNone/>
            </a:pPr>
            <a:r>
              <a:rPr lang="en-US" dirty="0" smtClean="0"/>
              <a:t>Track what state-dependent contracts hold and what may be invalidated after </a:t>
            </a:r>
            <a:r>
              <a:rPr lang="en-US" dirty="0" err="1" smtClean="0"/>
              <a:t>imerative</a:t>
            </a:r>
            <a:r>
              <a:rPr lang="en-US" dirty="0" smtClean="0"/>
              <a:t> ops. </a:t>
            </a:r>
            <a:endParaRPr lang="en-US" b="1" dirty="0"/>
          </a:p>
        </p:txBody>
      </p:sp>
      <p:sp>
        <p:nvSpPr>
          <p:cNvPr id="2" name="Title 1"/>
          <p:cNvSpPr>
            <a:spLocks noGrp="1"/>
          </p:cNvSpPr>
          <p:nvPr>
            <p:ph type="title"/>
          </p:nvPr>
        </p:nvSpPr>
        <p:spPr/>
        <p:txBody>
          <a:bodyPr/>
          <a:lstStyle/>
          <a:p>
            <a:r>
              <a:rPr lang="en-US" dirty="0" smtClean="0"/>
              <a:t>Flow-sensitive type system</a:t>
            </a:r>
            <a:endParaRPr lang="en-US" dirty="0"/>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54</a:t>
            </a:fld>
            <a:endParaRPr kumimoji="1" lang="ja-JP" altLang="en-US"/>
          </a:p>
        </p:txBody>
      </p:sp>
      <p:sp>
        <p:nvSpPr>
          <p:cNvPr id="7" name="Rectangle 6"/>
          <p:cNvSpPr/>
          <p:nvPr/>
        </p:nvSpPr>
        <p:spPr>
          <a:xfrm>
            <a:off x="3631095" y="3806858"/>
            <a:ext cx="4055166" cy="2523768"/>
          </a:xfrm>
          <a:prstGeom prst="rect">
            <a:avLst/>
          </a:prstGeom>
        </p:spPr>
        <p:txBody>
          <a:bodyPr wrap="square">
            <a:spAutoFit/>
          </a:bodyPr>
          <a:lstStyle/>
          <a:p>
            <a:r>
              <a:rPr lang="en-US" altLang="ja-JP" sz="3200" b="1" dirty="0" err="1">
                <a:latin typeface="Chalkboard" charset="0"/>
                <a:ea typeface="Chalkboard" charset="0"/>
                <a:cs typeface="Chalkboard" charset="0"/>
              </a:rPr>
              <a:t>λ</a:t>
            </a:r>
            <a:r>
              <a:rPr lang="en-US" sz="3200" b="1" dirty="0" err="1">
                <a:latin typeface="Chalkboard" charset="0"/>
                <a:ea typeface="Chalkboard" charset="0"/>
                <a:cs typeface="Chalkboard" charset="0"/>
              </a:rPr>
              <a:t>t:int</a:t>
            </a:r>
            <a:r>
              <a:rPr lang="en-US" sz="3200" b="1" dirty="0">
                <a:latin typeface="Chalkboard" charset="0"/>
                <a:ea typeface="Chalkboard" charset="0"/>
                <a:cs typeface="Chalkboard" charset="0"/>
              </a:rPr>
              <a:t> list ref. </a:t>
            </a:r>
            <a:r>
              <a:rPr lang="en-US" altLang="ja-JP" sz="3200" b="1" dirty="0" err="1">
                <a:latin typeface="Chalkboard" charset="0"/>
                <a:ea typeface="Chalkboard" charset="0"/>
                <a:cs typeface="Chalkboard" charset="0"/>
              </a:rPr>
              <a:t>λi:int</a:t>
            </a:r>
            <a:r>
              <a:rPr lang="en-US" altLang="ja-JP" sz="3200" b="1" dirty="0">
                <a:latin typeface="Chalkboard" charset="0"/>
                <a:ea typeface="Chalkboard" charset="0"/>
                <a:cs typeface="Chalkboard" charset="0"/>
              </a:rPr>
              <a:t>.</a:t>
            </a:r>
            <a:endParaRPr lang="en-US" sz="3200" b="1" dirty="0">
              <a:latin typeface="Chalkboard" charset="0"/>
              <a:ea typeface="Chalkboard" charset="0"/>
              <a:cs typeface="Chalkboard" charset="0"/>
            </a:endParaRPr>
          </a:p>
          <a:p>
            <a:endParaRPr lang="en-US" sz="1000" b="1" dirty="0">
              <a:latin typeface="Chalkboard" charset="0"/>
              <a:ea typeface="Chalkboard" charset="0"/>
              <a:cs typeface="Chalkboard" charset="0"/>
            </a:endParaRPr>
          </a:p>
          <a:p>
            <a:r>
              <a:rPr lang="en-US" sz="3200" b="1" dirty="0">
                <a:latin typeface="Chalkboard" charset="0"/>
                <a:ea typeface="Chalkboard" charset="0"/>
                <a:cs typeface="Chalkboard" charset="0"/>
              </a:rPr>
              <a:t> </a:t>
            </a:r>
            <a:r>
              <a:rPr lang="en-US" sz="3200" b="1" dirty="0">
                <a:latin typeface="Chalkboard" charset="0"/>
                <a:ea typeface="Chalkboard" charset="0"/>
                <a:cs typeface="Chalkboard" charset="0"/>
              </a:rPr>
              <a:t>   let l = !t in</a:t>
            </a:r>
          </a:p>
          <a:p>
            <a:endParaRPr lang="en-US" sz="1000" b="1" dirty="0">
              <a:latin typeface="Chalkboard" charset="0"/>
              <a:ea typeface="Chalkboard" charset="0"/>
              <a:cs typeface="Chalkboard" charset="0"/>
            </a:endParaRPr>
          </a:p>
          <a:p>
            <a:r>
              <a:rPr lang="en-US" sz="3200" b="1" dirty="0">
                <a:latin typeface="Chalkboard" charset="0"/>
                <a:ea typeface="Chalkboard" charset="0"/>
                <a:cs typeface="Chalkboard" charset="0"/>
              </a:rPr>
              <a:t> </a:t>
            </a:r>
            <a:r>
              <a:rPr lang="en-US" sz="3200" b="1" dirty="0">
                <a:latin typeface="Chalkboard" charset="0"/>
                <a:ea typeface="Chalkboard" charset="0"/>
                <a:cs typeface="Chalkboard" charset="0"/>
              </a:rPr>
              <a:t>   t := l :: </a:t>
            </a:r>
            <a:r>
              <a:rPr lang="en-US" sz="3200" b="1" dirty="0" err="1">
                <a:latin typeface="Chalkboard" charset="0"/>
                <a:ea typeface="Chalkboard" charset="0"/>
                <a:cs typeface="Chalkboard" charset="0"/>
              </a:rPr>
              <a:t>i</a:t>
            </a:r>
            <a:r>
              <a:rPr lang="en-US" sz="3200" b="1" dirty="0">
                <a:latin typeface="Chalkboard" charset="0"/>
                <a:ea typeface="Chalkboard" charset="0"/>
                <a:cs typeface="Chalkboard" charset="0"/>
              </a:rPr>
              <a:t>;</a:t>
            </a:r>
          </a:p>
          <a:p>
            <a:endParaRPr lang="en-US" sz="1000" b="1" dirty="0">
              <a:latin typeface="Chalkboard" charset="0"/>
              <a:ea typeface="Chalkboard" charset="0"/>
              <a:cs typeface="Chalkboard" charset="0"/>
            </a:endParaRPr>
          </a:p>
          <a:p>
            <a:r>
              <a:rPr lang="en-US" sz="3200" b="1" dirty="0">
                <a:latin typeface="Chalkboard" charset="0"/>
                <a:ea typeface="Chalkboard" charset="0"/>
                <a:cs typeface="Chalkboard" charset="0"/>
              </a:rPr>
              <a:t> </a:t>
            </a:r>
            <a:r>
              <a:rPr lang="en-US" sz="3200" b="1" dirty="0">
                <a:latin typeface="Chalkboard" charset="0"/>
                <a:ea typeface="Chalkboard" charset="0"/>
                <a:cs typeface="Chalkboard" charset="0"/>
              </a:rPr>
              <a:t>   length !t</a:t>
            </a:r>
            <a:endParaRPr lang="en-US" altLang="ja-JP" sz="3200" b="1" dirty="0">
              <a:latin typeface="Chalkboard" charset="0"/>
              <a:ea typeface="Chalkboard" charset="0"/>
              <a:cs typeface="Chalkboard" charset="0"/>
            </a:endParaRPr>
          </a:p>
        </p:txBody>
      </p:sp>
      <p:sp>
        <p:nvSpPr>
          <p:cNvPr id="8" name="Rectangle 7"/>
          <p:cNvSpPr/>
          <p:nvPr/>
        </p:nvSpPr>
        <p:spPr>
          <a:xfrm>
            <a:off x="3299093" y="2414688"/>
            <a:ext cx="7151028" cy="1384995"/>
          </a:xfrm>
          <a:prstGeom prst="rect">
            <a:avLst/>
          </a:prstGeom>
        </p:spPr>
        <p:txBody>
          <a:bodyPr wrap="square">
            <a:spAutoFit/>
          </a:bodyPr>
          <a:lstStyle/>
          <a:p>
            <a:r>
              <a:rPr lang="en-US" sz="2800" b="1" dirty="0" err="1">
                <a:latin typeface="Chalkboard" charset="0"/>
                <a:ea typeface="Chalkboard" charset="0"/>
                <a:cs typeface="Chalkboard" charset="0"/>
              </a:rPr>
              <a:t>t:int</a:t>
            </a:r>
            <a:r>
              <a:rPr lang="en-US" sz="2800" b="1" dirty="0">
                <a:latin typeface="Chalkboard" charset="0"/>
                <a:ea typeface="Chalkboard" charset="0"/>
                <a:cs typeface="Chalkboard" charset="0"/>
              </a:rPr>
              <a:t> list </a:t>
            </a:r>
            <a:r>
              <a:rPr lang="en-US" sz="2800" b="1" dirty="0">
                <a:latin typeface="Chalkboard" charset="0"/>
                <a:ea typeface="Chalkboard" charset="0"/>
                <a:cs typeface="Chalkboard" charset="0"/>
              </a:rPr>
              <a:t>ref </a:t>
            </a:r>
            <a:r>
              <a:rPr lang="en-US" altLang="ja-JP" sz="2800" b="1" dirty="0">
                <a:latin typeface="Chalkboard" charset="0"/>
                <a:ea typeface="Chalkboard" charset="0"/>
                <a:cs typeface="Chalkboard" charset="0"/>
              </a:rPr>
              <a:t>→ </a:t>
            </a:r>
            <a:r>
              <a:rPr lang="en-US" altLang="ja-JP" sz="2800" b="1" dirty="0" err="1">
                <a:latin typeface="Chalkboard" charset="0"/>
                <a:ea typeface="Chalkboard" charset="0"/>
                <a:cs typeface="Chalkboard" charset="0"/>
              </a:rPr>
              <a:t>i:int</a:t>
            </a:r>
            <a:r>
              <a:rPr lang="en-US" altLang="ja-JP" sz="2800" b="1" dirty="0">
                <a:latin typeface="Chalkboard" charset="0"/>
                <a:ea typeface="Chalkboard" charset="0"/>
                <a:cs typeface="Chalkboard" charset="0"/>
              </a:rPr>
              <a:t> →</a:t>
            </a:r>
            <a:br>
              <a:rPr lang="en-US" altLang="ja-JP" sz="2800" b="1" dirty="0">
                <a:latin typeface="Chalkboard" charset="0"/>
                <a:ea typeface="Chalkboard" charset="0"/>
                <a:cs typeface="Chalkboard" charset="0"/>
              </a:rPr>
            </a:br>
            <a:r>
              <a:rPr lang="en-US" altLang="ja-JP" sz="2800" b="1" dirty="0">
                <a:latin typeface="Chalkboard" charset="0"/>
                <a:ea typeface="Chalkboard" charset="0"/>
                <a:cs typeface="Chalkboard" charset="0"/>
              </a:rPr>
              <a:t>{ not (mem !t </a:t>
            </a:r>
            <a:r>
              <a:rPr lang="en-US" altLang="ja-JP" sz="2800" b="1" dirty="0" err="1">
                <a:latin typeface="Chalkboard" charset="0"/>
                <a:ea typeface="Chalkboard" charset="0"/>
                <a:cs typeface="Chalkboard" charset="0"/>
              </a:rPr>
              <a:t>i</a:t>
            </a:r>
            <a:r>
              <a:rPr lang="en-US" altLang="ja-JP" sz="2800" b="1" dirty="0">
                <a:latin typeface="Chalkboard" charset="0"/>
                <a:ea typeface="Chalkboard" charset="0"/>
                <a:cs typeface="Chalkboard" charset="0"/>
              </a:rPr>
              <a:t>) } </a:t>
            </a:r>
            <a:r>
              <a:rPr lang="en-US" altLang="ja-JP" sz="2800" b="1" dirty="0" err="1">
                <a:latin typeface="Chalkboard" charset="0"/>
                <a:ea typeface="Chalkboard" charset="0"/>
                <a:cs typeface="Chalkboard" charset="0"/>
              </a:rPr>
              <a:t>x:int</a:t>
            </a:r>
            <a:r>
              <a:rPr lang="en-US" altLang="ja-JP" sz="2800" b="1" dirty="0">
                <a:latin typeface="Chalkboard" charset="0"/>
                <a:ea typeface="Chalkboard" charset="0"/>
                <a:cs typeface="Chalkboard" charset="0"/>
              </a:rPr>
              <a:t> { (mem !t </a:t>
            </a:r>
            <a:r>
              <a:rPr lang="en-US" altLang="ja-JP" sz="2800" b="1" dirty="0" err="1">
                <a:latin typeface="Chalkboard" charset="0"/>
                <a:ea typeface="Chalkboard" charset="0"/>
                <a:cs typeface="Chalkboard" charset="0"/>
              </a:rPr>
              <a:t>i</a:t>
            </a:r>
            <a:r>
              <a:rPr lang="en-US" altLang="ja-JP" sz="2800" b="1" dirty="0">
                <a:latin typeface="Chalkboard" charset="0"/>
                <a:ea typeface="Chalkboard" charset="0"/>
                <a:cs typeface="Chalkboard" charset="0"/>
              </a:rPr>
              <a:t>) &amp; </a:t>
            </a:r>
          </a:p>
          <a:p>
            <a:r>
              <a:rPr lang="en-US" altLang="ja-JP" sz="2800" b="1" dirty="0">
                <a:latin typeface="Chalkboard" charset="0"/>
                <a:ea typeface="Chalkboard" charset="0"/>
                <a:cs typeface="Chalkboard" charset="0"/>
              </a:rPr>
              <a:t> </a:t>
            </a:r>
            <a:r>
              <a:rPr lang="en-US" altLang="ja-JP" sz="2800" b="1" dirty="0">
                <a:latin typeface="Chalkboard" charset="0"/>
                <a:ea typeface="Chalkboard" charset="0"/>
                <a:cs typeface="Chalkboard" charset="0"/>
              </a:rPr>
              <a:t>                            (x = length !t) }</a:t>
            </a:r>
            <a:endParaRPr lang="en-US" altLang="ja-JP" sz="2800" b="1" dirty="0">
              <a:latin typeface="Chalkboard" charset="0"/>
              <a:ea typeface="Chalkboard" charset="0"/>
              <a:cs typeface="Chalkboard" charset="0"/>
            </a:endParaRPr>
          </a:p>
        </p:txBody>
      </p:sp>
      <p:sp>
        <p:nvSpPr>
          <p:cNvPr id="9" name="TextBox 8"/>
          <p:cNvSpPr txBox="1"/>
          <p:nvPr/>
        </p:nvSpPr>
        <p:spPr>
          <a:xfrm>
            <a:off x="1748127" y="2388184"/>
            <a:ext cx="1169231" cy="584775"/>
          </a:xfrm>
          <a:prstGeom prst="rect">
            <a:avLst/>
          </a:prstGeom>
          <a:noFill/>
        </p:spPr>
        <p:txBody>
          <a:bodyPr wrap="none" rtlCol="0">
            <a:spAutoFit/>
          </a:bodyPr>
          <a:lstStyle/>
          <a:p>
            <a:r>
              <a:rPr lang="en-US" sz="3200">
                <a:latin typeface="Chalkboard"/>
                <a:cs typeface="Chalkboard"/>
              </a:rPr>
              <a:t>Type:</a:t>
            </a:r>
            <a:endParaRPr lang="en-US" sz="3200" dirty="0">
              <a:latin typeface="Chalkboard"/>
              <a:cs typeface="Chalkboard"/>
            </a:endParaRPr>
          </a:p>
        </p:txBody>
      </p:sp>
      <p:sp>
        <p:nvSpPr>
          <p:cNvPr id="10" name="TextBox 9"/>
          <p:cNvSpPr txBox="1"/>
          <p:nvPr/>
        </p:nvSpPr>
        <p:spPr>
          <a:xfrm>
            <a:off x="1748122" y="3779946"/>
            <a:ext cx="1816010" cy="584775"/>
          </a:xfrm>
          <a:prstGeom prst="rect">
            <a:avLst/>
          </a:prstGeom>
          <a:noFill/>
        </p:spPr>
        <p:txBody>
          <a:bodyPr wrap="none" rtlCol="0">
            <a:spAutoFit/>
          </a:bodyPr>
          <a:lstStyle/>
          <a:p>
            <a:r>
              <a:rPr lang="en-US" sz="3200" dirty="0">
                <a:latin typeface="Chalkboard"/>
                <a:cs typeface="Chalkboard"/>
              </a:rPr>
              <a:t>Program:</a:t>
            </a:r>
          </a:p>
        </p:txBody>
      </p:sp>
      <p:grpSp>
        <p:nvGrpSpPr>
          <p:cNvPr id="28" name="Group 27"/>
          <p:cNvGrpSpPr/>
          <p:nvPr/>
        </p:nvGrpSpPr>
        <p:grpSpPr>
          <a:xfrm>
            <a:off x="2080595" y="4403015"/>
            <a:ext cx="2278209" cy="533436"/>
            <a:chOff x="556590" y="4403015"/>
            <a:chExt cx="2278209" cy="533436"/>
          </a:xfrm>
        </p:grpSpPr>
        <p:sp>
          <p:nvSpPr>
            <p:cNvPr id="12" name="Oval Callout 11"/>
            <p:cNvSpPr/>
            <p:nvPr/>
          </p:nvSpPr>
          <p:spPr>
            <a:xfrm>
              <a:off x="556590" y="4403015"/>
              <a:ext cx="2278209" cy="533436"/>
            </a:xfrm>
            <a:prstGeom prst="wedgeEllipseCallout">
              <a:avLst>
                <a:gd name="adj1" fmla="val 54259"/>
                <a:gd name="adj2" fmla="val -36846"/>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13" name="TextBox 12"/>
            <p:cNvSpPr txBox="1"/>
            <p:nvPr/>
          </p:nvSpPr>
          <p:spPr>
            <a:xfrm>
              <a:off x="704001" y="4459218"/>
              <a:ext cx="1886799" cy="400110"/>
            </a:xfrm>
            <a:prstGeom prst="rect">
              <a:avLst/>
            </a:prstGeom>
            <a:noFill/>
          </p:spPr>
          <p:txBody>
            <a:bodyPr wrap="none" rtlCol="0">
              <a:spAutoFit/>
            </a:bodyPr>
            <a:lstStyle/>
            <a:p>
              <a:r>
                <a:rPr lang="en-US" sz="2000" b="1" dirty="0">
                  <a:latin typeface="Chalkboard"/>
                  <a:cs typeface="Chalkboard"/>
                </a:rPr>
                <a:t>n</a:t>
              </a:r>
              <a:r>
                <a:rPr lang="en-US" sz="2000" b="1" dirty="0">
                  <a:latin typeface="Chalkboard"/>
                  <a:cs typeface="Chalkboard"/>
                </a:rPr>
                <a:t>ot (mem !t </a:t>
              </a:r>
              <a:r>
                <a:rPr lang="en-US" sz="2000" b="1" dirty="0" err="1">
                  <a:latin typeface="Chalkboard"/>
                  <a:cs typeface="Chalkboard"/>
                </a:rPr>
                <a:t>i</a:t>
              </a:r>
              <a:r>
                <a:rPr lang="en-US" sz="2000" b="1" dirty="0">
                  <a:latin typeface="Chalkboard"/>
                  <a:cs typeface="Chalkboard"/>
                </a:rPr>
                <a:t>)</a:t>
              </a:r>
            </a:p>
          </p:txBody>
        </p:sp>
      </p:grpSp>
      <p:grpSp>
        <p:nvGrpSpPr>
          <p:cNvPr id="29" name="Group 28"/>
          <p:cNvGrpSpPr/>
          <p:nvPr/>
        </p:nvGrpSpPr>
        <p:grpSpPr>
          <a:xfrm>
            <a:off x="2080595" y="5040149"/>
            <a:ext cx="2278209" cy="533436"/>
            <a:chOff x="556590" y="5040149"/>
            <a:chExt cx="2278209" cy="533436"/>
          </a:xfrm>
        </p:grpSpPr>
        <p:sp>
          <p:nvSpPr>
            <p:cNvPr id="20" name="Oval Callout 19"/>
            <p:cNvSpPr/>
            <p:nvPr/>
          </p:nvSpPr>
          <p:spPr>
            <a:xfrm>
              <a:off x="556590" y="5040149"/>
              <a:ext cx="2278209" cy="533436"/>
            </a:xfrm>
            <a:prstGeom prst="wedgeEllipseCallout">
              <a:avLst>
                <a:gd name="adj1" fmla="val 54259"/>
                <a:gd name="adj2" fmla="val -36846"/>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21" name="TextBox 20"/>
            <p:cNvSpPr txBox="1"/>
            <p:nvPr/>
          </p:nvSpPr>
          <p:spPr>
            <a:xfrm>
              <a:off x="704001" y="5096352"/>
              <a:ext cx="1886799" cy="400110"/>
            </a:xfrm>
            <a:prstGeom prst="rect">
              <a:avLst/>
            </a:prstGeom>
            <a:noFill/>
          </p:spPr>
          <p:txBody>
            <a:bodyPr wrap="none" rtlCol="0">
              <a:spAutoFit/>
            </a:bodyPr>
            <a:lstStyle/>
            <a:p>
              <a:r>
                <a:rPr lang="en-US" sz="2000" b="1" dirty="0">
                  <a:latin typeface="Chalkboard"/>
                  <a:cs typeface="Chalkboard"/>
                </a:rPr>
                <a:t>n</a:t>
              </a:r>
              <a:r>
                <a:rPr lang="en-US" sz="2000" b="1" dirty="0">
                  <a:latin typeface="Chalkboard"/>
                  <a:cs typeface="Chalkboard"/>
                </a:rPr>
                <a:t>ot (mem !t </a:t>
              </a:r>
              <a:r>
                <a:rPr lang="en-US" sz="2000" b="1" dirty="0" err="1">
                  <a:latin typeface="Chalkboard"/>
                  <a:cs typeface="Chalkboard"/>
                </a:rPr>
                <a:t>i</a:t>
              </a:r>
              <a:r>
                <a:rPr lang="en-US" sz="2000" b="1" dirty="0">
                  <a:latin typeface="Chalkboard"/>
                  <a:cs typeface="Chalkboard"/>
                </a:rPr>
                <a:t>)</a:t>
              </a:r>
            </a:p>
          </p:txBody>
        </p:sp>
      </p:grpSp>
      <p:grpSp>
        <p:nvGrpSpPr>
          <p:cNvPr id="30" name="Group 29"/>
          <p:cNvGrpSpPr/>
          <p:nvPr/>
        </p:nvGrpSpPr>
        <p:grpSpPr>
          <a:xfrm>
            <a:off x="2080593" y="5683681"/>
            <a:ext cx="2278209" cy="533436"/>
            <a:chOff x="556588" y="5683681"/>
            <a:chExt cx="2278209" cy="533436"/>
          </a:xfrm>
        </p:grpSpPr>
        <p:sp>
          <p:nvSpPr>
            <p:cNvPr id="22" name="Oval Callout 21"/>
            <p:cNvSpPr/>
            <p:nvPr/>
          </p:nvSpPr>
          <p:spPr>
            <a:xfrm>
              <a:off x="556588" y="5683681"/>
              <a:ext cx="2278209" cy="533436"/>
            </a:xfrm>
            <a:prstGeom prst="wedgeEllipseCallout">
              <a:avLst>
                <a:gd name="adj1" fmla="val 53096"/>
                <a:gd name="adj2" fmla="val -36848"/>
              </a:avLst>
            </a:prstGeom>
            <a:solidFill>
              <a:schemeClr val="bg1"/>
            </a:solidFill>
            <a:ln w="76200" cmpd="sng">
              <a:solidFill>
                <a:schemeClr val="accent2">
                  <a:lumMod val="7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23" name="TextBox 22"/>
            <p:cNvSpPr txBox="1"/>
            <p:nvPr/>
          </p:nvSpPr>
          <p:spPr>
            <a:xfrm>
              <a:off x="782233" y="5719509"/>
              <a:ext cx="1875000" cy="400110"/>
            </a:xfrm>
            <a:prstGeom prst="rect">
              <a:avLst/>
            </a:prstGeom>
            <a:noFill/>
          </p:spPr>
          <p:txBody>
            <a:bodyPr wrap="none" rtlCol="0">
              <a:spAutoFit/>
            </a:bodyPr>
            <a:lstStyle/>
            <a:p>
              <a:r>
                <a:rPr lang="en-US" sz="2000" b="1" dirty="0">
                  <a:solidFill>
                    <a:schemeClr val="accent2">
                      <a:lumMod val="75000"/>
                    </a:schemeClr>
                  </a:solidFill>
                  <a:latin typeface="Chalkboard"/>
                  <a:cs typeface="Chalkboard"/>
                </a:rPr>
                <a:t>no assumption</a:t>
              </a:r>
            </a:p>
          </p:txBody>
        </p:sp>
      </p:grpSp>
    </p:spTree>
    <p:extLst>
      <p:ext uri="{BB962C8B-B14F-4D97-AF65-F5344CB8AC3E}">
        <p14:creationId xmlns:p14="http://schemas.microsoft.com/office/powerpoint/2010/main" val="1746695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 name="Content Placeholder 15"/>
          <p:cNvSpPr>
            <a:spLocks noGrp="1"/>
          </p:cNvSpPr>
          <p:nvPr>
            <p:ph idx="1"/>
          </p:nvPr>
        </p:nvSpPr>
        <p:spPr>
          <a:xfrm>
            <a:off x="1748122" y="1353182"/>
            <a:ext cx="8800608" cy="4809083"/>
          </a:xfrm>
        </p:spPr>
        <p:txBody>
          <a:bodyPr>
            <a:normAutofit/>
          </a:bodyPr>
          <a:lstStyle/>
          <a:p>
            <a:r>
              <a:rPr lang="en-US" dirty="0"/>
              <a:t>A</a:t>
            </a:r>
            <a:r>
              <a:rPr lang="en-US" dirty="0" smtClean="0"/>
              <a:t>fter assignment, anything can’t be assumed</a:t>
            </a:r>
          </a:p>
          <a:p>
            <a:pPr lvl="1"/>
            <a:r>
              <a:rPr lang="en-US" dirty="0"/>
              <a:t>b</a:t>
            </a:r>
            <a:r>
              <a:rPr lang="en-US" dirty="0" smtClean="0"/>
              <a:t>ecause assignment may invalidate </a:t>
            </a:r>
            <a:r>
              <a:rPr lang="en-US" dirty="0" err="1" smtClean="0"/>
              <a:t>precond</a:t>
            </a:r>
            <a:r>
              <a:rPr lang="en-US" dirty="0" smtClean="0"/>
              <a:t>.</a:t>
            </a:r>
          </a:p>
          <a:p>
            <a:pPr lvl="1"/>
            <a:endParaRPr lang="en-US" dirty="0"/>
          </a:p>
          <a:p>
            <a:pPr lvl="1"/>
            <a:endParaRPr lang="en-US" dirty="0" smtClean="0"/>
          </a:p>
          <a:p>
            <a:pPr lvl="1"/>
            <a:endParaRPr lang="en-US" dirty="0"/>
          </a:p>
          <a:p>
            <a:pPr lvl="1"/>
            <a:endParaRPr lang="en-US" dirty="0" smtClean="0"/>
          </a:p>
          <a:p>
            <a:pPr lvl="1"/>
            <a:r>
              <a:rPr lang="en-US" dirty="0" err="1" smtClean="0"/>
              <a:t>Precond</a:t>
            </a:r>
            <a:r>
              <a:rPr lang="en-US" dirty="0" smtClean="0"/>
              <a:t>. </a:t>
            </a:r>
            <a:r>
              <a:rPr lang="en-US" dirty="0"/>
              <a:t>i</a:t>
            </a:r>
            <a:r>
              <a:rPr lang="en-US" dirty="0" smtClean="0"/>
              <a:t>nformation could be recovered if the </a:t>
            </a:r>
            <a:r>
              <a:rPr lang="en-US" dirty="0" err="1" smtClean="0"/>
              <a:t>precond</a:t>
            </a:r>
            <a:r>
              <a:rPr lang="en-US" dirty="0" smtClean="0"/>
              <a:t>. doesn’t refer to assigned references</a:t>
            </a:r>
          </a:p>
          <a:p>
            <a:pPr lvl="2"/>
            <a:r>
              <a:rPr lang="en-US" dirty="0" smtClean="0"/>
              <a:t>See the paper for the details</a:t>
            </a:r>
            <a:endParaRPr lang="en-US" dirty="0"/>
          </a:p>
          <a:p>
            <a:pPr lvl="1"/>
            <a:endParaRPr lang="en-US" dirty="0"/>
          </a:p>
        </p:txBody>
      </p:sp>
      <p:sp>
        <p:nvSpPr>
          <p:cNvPr id="2" name="Title 1"/>
          <p:cNvSpPr>
            <a:spLocks noGrp="1"/>
          </p:cNvSpPr>
          <p:nvPr>
            <p:ph type="title"/>
          </p:nvPr>
        </p:nvSpPr>
        <p:spPr/>
        <p:txBody>
          <a:bodyPr/>
          <a:lstStyle/>
          <a:p>
            <a:r>
              <a:rPr lang="en-US" dirty="0" smtClean="0"/>
              <a:t>Flow-sensitive type system</a:t>
            </a:r>
            <a:endParaRPr lang="en-US" dirty="0"/>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55</a:t>
            </a:fld>
            <a:endParaRPr kumimoji="1" lang="ja-JP" altLang="en-US"/>
          </a:p>
        </p:txBody>
      </p:sp>
      <p:sp>
        <p:nvSpPr>
          <p:cNvPr id="7" name="Rectangle 6"/>
          <p:cNvSpPr/>
          <p:nvPr/>
        </p:nvSpPr>
        <p:spPr>
          <a:xfrm>
            <a:off x="3564840" y="3404067"/>
            <a:ext cx="5261113" cy="584775"/>
          </a:xfrm>
          <a:prstGeom prst="rect">
            <a:avLst/>
          </a:prstGeom>
        </p:spPr>
        <p:txBody>
          <a:bodyPr wrap="square">
            <a:spAutoFit/>
          </a:bodyPr>
          <a:lstStyle/>
          <a:p>
            <a:r>
              <a:rPr lang="en-US" altLang="ja-JP" sz="3200" b="1" dirty="0">
                <a:latin typeface="Chalkboard" charset="0"/>
                <a:ea typeface="Chalkboard" charset="0"/>
                <a:cs typeface="Chalkboard" charset="0"/>
              </a:rPr>
              <a:t>e</a:t>
            </a:r>
            <a:r>
              <a:rPr lang="en-US" altLang="ja-JP" sz="3200" b="1" baseline="-25000" dirty="0">
                <a:latin typeface="Chalkboard" charset="0"/>
                <a:ea typeface="Chalkboard" charset="0"/>
                <a:cs typeface="Chalkboard" charset="0"/>
              </a:rPr>
              <a:t>1</a:t>
            </a:r>
            <a:r>
              <a:rPr lang="en-US" altLang="ja-JP" sz="3200" b="1" dirty="0">
                <a:latin typeface="Chalkboard" charset="0"/>
                <a:ea typeface="Chalkboard" charset="0"/>
                <a:cs typeface="Chalkboard" charset="0"/>
              </a:rPr>
              <a:t> := e</a:t>
            </a:r>
            <a:r>
              <a:rPr lang="en-US" altLang="ja-JP" sz="3200" b="1" baseline="-25000" dirty="0">
                <a:latin typeface="Chalkboard" charset="0"/>
                <a:ea typeface="Chalkboard" charset="0"/>
                <a:cs typeface="Chalkboard" charset="0"/>
              </a:rPr>
              <a:t>2</a:t>
            </a:r>
            <a:r>
              <a:rPr lang="en-US" altLang="ja-JP" sz="3200" b="1" dirty="0">
                <a:latin typeface="Chalkboard" charset="0"/>
                <a:ea typeface="Chalkboard" charset="0"/>
                <a:cs typeface="Chalkboard" charset="0"/>
              </a:rPr>
              <a:t>; e</a:t>
            </a:r>
            <a:r>
              <a:rPr lang="en-US" altLang="ja-JP" sz="3200" b="1" baseline="-25000" dirty="0">
                <a:latin typeface="Chalkboard" charset="0"/>
                <a:ea typeface="Chalkboard" charset="0"/>
                <a:cs typeface="Chalkboard" charset="0"/>
              </a:rPr>
              <a:t>3</a:t>
            </a:r>
            <a:r>
              <a:rPr lang="en-US" altLang="ja-JP" sz="3200" b="1" dirty="0">
                <a:latin typeface="Chalkboard" charset="0"/>
                <a:ea typeface="Chalkboard" charset="0"/>
                <a:cs typeface="Chalkboard" charset="0"/>
              </a:rPr>
              <a:t> : {e</a:t>
            </a:r>
            <a:r>
              <a:rPr lang="en-US" altLang="ja-JP" sz="3200" b="1" baseline="-25000" dirty="0">
                <a:latin typeface="Chalkboard" charset="0"/>
                <a:ea typeface="Chalkboard" charset="0"/>
                <a:cs typeface="Chalkboard" charset="0"/>
              </a:rPr>
              <a:t>1</a:t>
            </a:r>
            <a:r>
              <a:rPr lang="en-US" altLang="ja-JP" sz="3200" b="1" dirty="0">
                <a:latin typeface="Chalkboard" charset="0"/>
                <a:ea typeface="Chalkboard" charset="0"/>
                <a:cs typeface="Chalkboard" charset="0"/>
              </a:rPr>
              <a:t>’}</a:t>
            </a:r>
            <a:r>
              <a:rPr lang="en-US" altLang="ja-JP" sz="3200" b="1" dirty="0" err="1">
                <a:latin typeface="Chalkboard" charset="0"/>
                <a:ea typeface="Chalkboard" charset="0"/>
                <a:cs typeface="Chalkboard" charset="0"/>
              </a:rPr>
              <a:t>x:T</a:t>
            </a:r>
            <a:r>
              <a:rPr lang="en-US" altLang="ja-JP" sz="3200" b="1" dirty="0">
                <a:latin typeface="Chalkboard" charset="0"/>
                <a:ea typeface="Chalkboard" charset="0"/>
                <a:cs typeface="Chalkboard" charset="0"/>
              </a:rPr>
              <a:t>{e</a:t>
            </a:r>
            <a:r>
              <a:rPr lang="en-US" altLang="ja-JP" sz="3200" b="1" baseline="-25000" dirty="0">
                <a:latin typeface="Chalkboard" charset="0"/>
                <a:ea typeface="Chalkboard" charset="0"/>
                <a:cs typeface="Chalkboard" charset="0"/>
              </a:rPr>
              <a:t>2</a:t>
            </a:r>
            <a:r>
              <a:rPr lang="en-US" altLang="ja-JP" sz="3200" b="1" dirty="0">
                <a:latin typeface="Chalkboard" charset="0"/>
                <a:ea typeface="Chalkboard" charset="0"/>
                <a:cs typeface="Chalkboard" charset="0"/>
              </a:rPr>
              <a:t>’} </a:t>
            </a:r>
            <a:endParaRPr lang="en-US" altLang="ja-JP" sz="3200" b="1" dirty="0">
              <a:latin typeface="Chalkboard" charset="0"/>
              <a:ea typeface="Chalkboard" charset="0"/>
              <a:cs typeface="Chalkboard" charset="0"/>
            </a:endParaRPr>
          </a:p>
        </p:txBody>
      </p:sp>
      <p:cxnSp>
        <p:nvCxnSpPr>
          <p:cNvPr id="18" name="Straight Connector 17"/>
          <p:cNvCxnSpPr/>
          <p:nvPr/>
        </p:nvCxnSpPr>
        <p:spPr>
          <a:xfrm>
            <a:off x="1981200" y="3379305"/>
            <a:ext cx="8229600" cy="3606"/>
          </a:xfrm>
          <a:prstGeom prst="line">
            <a:avLst/>
          </a:prstGeom>
          <a:ln w="38100" cap="flat">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2433236" y="2724483"/>
            <a:ext cx="7524310" cy="584775"/>
          </a:xfrm>
          <a:prstGeom prst="rect">
            <a:avLst/>
          </a:prstGeom>
        </p:spPr>
        <p:txBody>
          <a:bodyPr wrap="square">
            <a:spAutoFit/>
          </a:bodyPr>
          <a:lstStyle/>
          <a:p>
            <a:r>
              <a:rPr lang="en-US" altLang="ja-JP" sz="3200" b="1" dirty="0">
                <a:latin typeface="Chalkboard" charset="0"/>
                <a:ea typeface="Chalkboard" charset="0"/>
                <a:cs typeface="Chalkboard" charset="0"/>
              </a:rPr>
              <a:t>e</a:t>
            </a:r>
            <a:r>
              <a:rPr lang="en-US" altLang="ja-JP" sz="3200" b="1" baseline="-25000" dirty="0">
                <a:latin typeface="Chalkboard" charset="0"/>
                <a:ea typeface="Chalkboard" charset="0"/>
                <a:cs typeface="Chalkboard" charset="0"/>
              </a:rPr>
              <a:t>1</a:t>
            </a:r>
            <a:r>
              <a:rPr lang="en-US" altLang="ja-JP" sz="3200" b="1" dirty="0">
                <a:latin typeface="Chalkboard" charset="0"/>
                <a:ea typeface="Chalkboard" charset="0"/>
                <a:cs typeface="Chalkboard" charset="0"/>
              </a:rPr>
              <a:t> : ref T’  e</a:t>
            </a:r>
            <a:r>
              <a:rPr lang="en-US" altLang="ja-JP" sz="3200" b="1" baseline="-25000" dirty="0">
                <a:latin typeface="Chalkboard" charset="0"/>
                <a:ea typeface="Chalkboard" charset="0"/>
                <a:cs typeface="Chalkboard" charset="0"/>
              </a:rPr>
              <a:t>2</a:t>
            </a:r>
            <a:r>
              <a:rPr lang="en-US" altLang="ja-JP" sz="3200" b="1" dirty="0">
                <a:latin typeface="Chalkboard" charset="0"/>
                <a:ea typeface="Chalkboard" charset="0"/>
                <a:cs typeface="Chalkboard" charset="0"/>
              </a:rPr>
              <a:t> : T’  e</a:t>
            </a:r>
            <a:r>
              <a:rPr lang="en-US" altLang="ja-JP" sz="3200" b="1" baseline="-25000" dirty="0">
                <a:latin typeface="Chalkboard" charset="0"/>
                <a:ea typeface="Chalkboard" charset="0"/>
                <a:cs typeface="Chalkboard" charset="0"/>
              </a:rPr>
              <a:t>3</a:t>
            </a:r>
            <a:r>
              <a:rPr lang="en-US" altLang="ja-JP" sz="3200" b="1" dirty="0">
                <a:latin typeface="Chalkboard" charset="0"/>
                <a:ea typeface="Chalkboard" charset="0"/>
                <a:cs typeface="Chalkboard" charset="0"/>
              </a:rPr>
              <a:t> : {</a:t>
            </a:r>
            <a:r>
              <a:rPr lang="en-US" altLang="ja-JP" sz="3200" b="1" dirty="0">
                <a:solidFill>
                  <a:schemeClr val="accent2">
                    <a:lumMod val="75000"/>
                  </a:schemeClr>
                </a:solidFill>
                <a:latin typeface="Chalkboard" charset="0"/>
                <a:ea typeface="Chalkboard" charset="0"/>
                <a:cs typeface="Chalkboard" charset="0"/>
              </a:rPr>
              <a:t>true</a:t>
            </a:r>
            <a:r>
              <a:rPr lang="en-US" altLang="ja-JP" sz="3200" b="1" dirty="0">
                <a:latin typeface="Chalkboard" charset="0"/>
                <a:ea typeface="Chalkboard" charset="0"/>
                <a:cs typeface="Chalkboard" charset="0"/>
              </a:rPr>
              <a:t>}</a:t>
            </a:r>
            <a:r>
              <a:rPr lang="en-US" altLang="ja-JP" sz="3200" b="1" dirty="0" err="1">
                <a:latin typeface="Chalkboard" charset="0"/>
                <a:ea typeface="Chalkboard" charset="0"/>
                <a:cs typeface="Chalkboard" charset="0"/>
              </a:rPr>
              <a:t>x:T</a:t>
            </a:r>
            <a:r>
              <a:rPr lang="en-US" altLang="ja-JP" sz="3200" b="1" dirty="0">
                <a:latin typeface="Chalkboard" charset="0"/>
                <a:ea typeface="Chalkboard" charset="0"/>
                <a:cs typeface="Chalkboard" charset="0"/>
              </a:rPr>
              <a:t>{e</a:t>
            </a:r>
            <a:r>
              <a:rPr lang="en-US" altLang="ja-JP" sz="3200" b="1" baseline="-25000" dirty="0">
                <a:latin typeface="Chalkboard" charset="0"/>
                <a:ea typeface="Chalkboard" charset="0"/>
                <a:cs typeface="Chalkboard" charset="0"/>
              </a:rPr>
              <a:t>2</a:t>
            </a:r>
            <a:r>
              <a:rPr lang="en-US" altLang="ja-JP" sz="3200" b="1" dirty="0">
                <a:latin typeface="Chalkboard" charset="0"/>
                <a:ea typeface="Chalkboard" charset="0"/>
                <a:cs typeface="Chalkboard" charset="0"/>
              </a:rPr>
              <a:t>’} </a:t>
            </a:r>
            <a:endParaRPr lang="en-US" altLang="ja-JP" sz="3200" b="1" dirty="0">
              <a:latin typeface="Chalkboard" charset="0"/>
              <a:ea typeface="Chalkboard" charset="0"/>
              <a:cs typeface="Chalkboard" charset="0"/>
            </a:endParaRPr>
          </a:p>
        </p:txBody>
      </p:sp>
    </p:spTree>
    <p:extLst>
      <p:ext uri="{BB962C8B-B14F-4D97-AF65-F5344CB8AC3E}">
        <p14:creationId xmlns:p14="http://schemas.microsoft.com/office/powerpoint/2010/main" val="129931082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 name="Content Placeholder 2"/>
          <p:cNvSpPr>
            <a:spLocks noGrp="1"/>
          </p:cNvSpPr>
          <p:nvPr>
            <p:ph idx="1"/>
          </p:nvPr>
        </p:nvSpPr>
        <p:spPr>
          <a:xfrm>
            <a:off x="1748122" y="1353178"/>
            <a:ext cx="8728500" cy="1071970"/>
          </a:xfrm>
        </p:spPr>
        <p:txBody>
          <a:bodyPr>
            <a:normAutofit fontScale="92500"/>
          </a:bodyPr>
          <a:lstStyle/>
          <a:p>
            <a:pPr marL="0" indent="0">
              <a:buNone/>
            </a:pPr>
            <a:r>
              <a:rPr lang="en-US" dirty="0" smtClean="0"/>
              <a:t>Track what state-dependent contracts hold and what may be invalidated after imperative ops. </a:t>
            </a:r>
            <a:endParaRPr lang="en-US" b="1" dirty="0"/>
          </a:p>
        </p:txBody>
      </p:sp>
      <p:sp>
        <p:nvSpPr>
          <p:cNvPr id="2" name="Title 1"/>
          <p:cNvSpPr>
            <a:spLocks noGrp="1"/>
          </p:cNvSpPr>
          <p:nvPr>
            <p:ph type="title"/>
          </p:nvPr>
        </p:nvSpPr>
        <p:spPr/>
        <p:txBody>
          <a:bodyPr/>
          <a:lstStyle/>
          <a:p>
            <a:r>
              <a:rPr lang="en-US" dirty="0" smtClean="0"/>
              <a:t>Flow-sensitive type system</a:t>
            </a:r>
            <a:endParaRPr lang="en-US" dirty="0"/>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56</a:t>
            </a:fld>
            <a:endParaRPr kumimoji="1" lang="ja-JP" altLang="en-US"/>
          </a:p>
        </p:txBody>
      </p:sp>
      <p:sp>
        <p:nvSpPr>
          <p:cNvPr id="7" name="Rectangle 6"/>
          <p:cNvSpPr/>
          <p:nvPr/>
        </p:nvSpPr>
        <p:spPr>
          <a:xfrm>
            <a:off x="3631095" y="3806858"/>
            <a:ext cx="4055166" cy="2523768"/>
          </a:xfrm>
          <a:prstGeom prst="rect">
            <a:avLst/>
          </a:prstGeom>
        </p:spPr>
        <p:txBody>
          <a:bodyPr wrap="square">
            <a:spAutoFit/>
          </a:bodyPr>
          <a:lstStyle/>
          <a:p>
            <a:r>
              <a:rPr lang="en-US" altLang="ja-JP" sz="3200" b="1" dirty="0" err="1">
                <a:latin typeface="Chalkboard" charset="0"/>
                <a:ea typeface="Chalkboard" charset="0"/>
                <a:cs typeface="Chalkboard" charset="0"/>
              </a:rPr>
              <a:t>λ</a:t>
            </a:r>
            <a:r>
              <a:rPr lang="en-US" sz="3200" b="1" dirty="0" err="1">
                <a:latin typeface="Chalkboard" charset="0"/>
                <a:ea typeface="Chalkboard" charset="0"/>
                <a:cs typeface="Chalkboard" charset="0"/>
              </a:rPr>
              <a:t>t:int</a:t>
            </a:r>
            <a:r>
              <a:rPr lang="en-US" sz="3200" b="1" dirty="0">
                <a:latin typeface="Chalkboard" charset="0"/>
                <a:ea typeface="Chalkboard" charset="0"/>
                <a:cs typeface="Chalkboard" charset="0"/>
              </a:rPr>
              <a:t> list ref. </a:t>
            </a:r>
            <a:r>
              <a:rPr lang="en-US" altLang="ja-JP" sz="3200" b="1" dirty="0" err="1">
                <a:latin typeface="Chalkboard" charset="0"/>
                <a:ea typeface="Chalkboard" charset="0"/>
                <a:cs typeface="Chalkboard" charset="0"/>
              </a:rPr>
              <a:t>λi:int</a:t>
            </a:r>
            <a:r>
              <a:rPr lang="en-US" altLang="ja-JP" sz="3200" b="1" dirty="0">
                <a:latin typeface="Chalkboard" charset="0"/>
                <a:ea typeface="Chalkboard" charset="0"/>
                <a:cs typeface="Chalkboard" charset="0"/>
              </a:rPr>
              <a:t>.</a:t>
            </a:r>
            <a:endParaRPr lang="en-US" sz="3200" b="1" dirty="0">
              <a:latin typeface="Chalkboard" charset="0"/>
              <a:ea typeface="Chalkboard" charset="0"/>
              <a:cs typeface="Chalkboard" charset="0"/>
            </a:endParaRPr>
          </a:p>
          <a:p>
            <a:endParaRPr lang="en-US" sz="1000" b="1" dirty="0">
              <a:latin typeface="Chalkboard" charset="0"/>
              <a:ea typeface="Chalkboard" charset="0"/>
              <a:cs typeface="Chalkboard" charset="0"/>
            </a:endParaRPr>
          </a:p>
          <a:p>
            <a:r>
              <a:rPr lang="en-US" sz="3200" b="1" dirty="0">
                <a:latin typeface="Chalkboard" charset="0"/>
                <a:ea typeface="Chalkboard" charset="0"/>
                <a:cs typeface="Chalkboard" charset="0"/>
              </a:rPr>
              <a:t> </a:t>
            </a:r>
            <a:r>
              <a:rPr lang="en-US" sz="3200" b="1" dirty="0">
                <a:latin typeface="Chalkboard" charset="0"/>
                <a:ea typeface="Chalkboard" charset="0"/>
                <a:cs typeface="Chalkboard" charset="0"/>
              </a:rPr>
              <a:t>   let l = !t in</a:t>
            </a:r>
          </a:p>
          <a:p>
            <a:endParaRPr lang="en-US" sz="1000" b="1" dirty="0">
              <a:latin typeface="Chalkboard" charset="0"/>
              <a:ea typeface="Chalkboard" charset="0"/>
              <a:cs typeface="Chalkboard" charset="0"/>
            </a:endParaRPr>
          </a:p>
          <a:p>
            <a:r>
              <a:rPr lang="en-US" sz="3200" b="1" dirty="0">
                <a:latin typeface="Chalkboard" charset="0"/>
                <a:ea typeface="Chalkboard" charset="0"/>
                <a:cs typeface="Chalkboard" charset="0"/>
              </a:rPr>
              <a:t> </a:t>
            </a:r>
            <a:r>
              <a:rPr lang="en-US" sz="3200" b="1" dirty="0">
                <a:latin typeface="Chalkboard" charset="0"/>
                <a:ea typeface="Chalkboard" charset="0"/>
                <a:cs typeface="Chalkboard" charset="0"/>
              </a:rPr>
              <a:t>   t := l :: </a:t>
            </a:r>
            <a:r>
              <a:rPr lang="en-US" sz="3200" b="1" dirty="0" err="1">
                <a:latin typeface="Chalkboard" charset="0"/>
                <a:ea typeface="Chalkboard" charset="0"/>
                <a:cs typeface="Chalkboard" charset="0"/>
              </a:rPr>
              <a:t>i</a:t>
            </a:r>
            <a:r>
              <a:rPr lang="en-US" sz="3200" b="1" dirty="0">
                <a:latin typeface="Chalkboard" charset="0"/>
                <a:ea typeface="Chalkboard" charset="0"/>
                <a:cs typeface="Chalkboard" charset="0"/>
              </a:rPr>
              <a:t>;</a:t>
            </a:r>
          </a:p>
          <a:p>
            <a:endParaRPr lang="en-US" sz="1000" b="1" dirty="0">
              <a:latin typeface="Chalkboard" charset="0"/>
              <a:ea typeface="Chalkboard" charset="0"/>
              <a:cs typeface="Chalkboard" charset="0"/>
            </a:endParaRPr>
          </a:p>
          <a:p>
            <a:r>
              <a:rPr lang="en-US" sz="3200" b="1" dirty="0">
                <a:latin typeface="Chalkboard" charset="0"/>
                <a:ea typeface="Chalkboard" charset="0"/>
                <a:cs typeface="Chalkboard" charset="0"/>
              </a:rPr>
              <a:t> </a:t>
            </a:r>
            <a:r>
              <a:rPr lang="en-US" sz="3200" b="1" dirty="0">
                <a:latin typeface="Chalkboard" charset="0"/>
                <a:ea typeface="Chalkboard" charset="0"/>
                <a:cs typeface="Chalkboard" charset="0"/>
              </a:rPr>
              <a:t>   length !t</a:t>
            </a:r>
            <a:endParaRPr lang="en-US" altLang="ja-JP" sz="3200" b="1" dirty="0">
              <a:latin typeface="Chalkboard" charset="0"/>
              <a:ea typeface="Chalkboard" charset="0"/>
              <a:cs typeface="Chalkboard" charset="0"/>
            </a:endParaRPr>
          </a:p>
        </p:txBody>
      </p:sp>
      <p:sp>
        <p:nvSpPr>
          <p:cNvPr id="8" name="Rectangle 7"/>
          <p:cNvSpPr/>
          <p:nvPr/>
        </p:nvSpPr>
        <p:spPr>
          <a:xfrm>
            <a:off x="3299093" y="2414688"/>
            <a:ext cx="7151028" cy="1384995"/>
          </a:xfrm>
          <a:prstGeom prst="rect">
            <a:avLst/>
          </a:prstGeom>
        </p:spPr>
        <p:txBody>
          <a:bodyPr wrap="square">
            <a:spAutoFit/>
          </a:bodyPr>
          <a:lstStyle/>
          <a:p>
            <a:r>
              <a:rPr lang="en-US" sz="2800" b="1" dirty="0" err="1">
                <a:latin typeface="Chalkboard" charset="0"/>
                <a:ea typeface="Chalkboard" charset="0"/>
                <a:cs typeface="Chalkboard" charset="0"/>
              </a:rPr>
              <a:t>t:int</a:t>
            </a:r>
            <a:r>
              <a:rPr lang="en-US" sz="2800" b="1" dirty="0">
                <a:latin typeface="Chalkboard" charset="0"/>
                <a:ea typeface="Chalkboard" charset="0"/>
                <a:cs typeface="Chalkboard" charset="0"/>
              </a:rPr>
              <a:t> list </a:t>
            </a:r>
            <a:r>
              <a:rPr lang="en-US" sz="2800" b="1" dirty="0">
                <a:latin typeface="Chalkboard" charset="0"/>
                <a:ea typeface="Chalkboard" charset="0"/>
                <a:cs typeface="Chalkboard" charset="0"/>
              </a:rPr>
              <a:t>ref </a:t>
            </a:r>
            <a:r>
              <a:rPr lang="en-US" altLang="ja-JP" sz="2800" b="1" dirty="0">
                <a:latin typeface="Chalkboard" charset="0"/>
                <a:ea typeface="Chalkboard" charset="0"/>
                <a:cs typeface="Chalkboard" charset="0"/>
              </a:rPr>
              <a:t>→ </a:t>
            </a:r>
            <a:r>
              <a:rPr lang="en-US" altLang="ja-JP" sz="2800" b="1" dirty="0" err="1">
                <a:latin typeface="Chalkboard" charset="0"/>
                <a:ea typeface="Chalkboard" charset="0"/>
                <a:cs typeface="Chalkboard" charset="0"/>
              </a:rPr>
              <a:t>i:int</a:t>
            </a:r>
            <a:r>
              <a:rPr lang="en-US" altLang="ja-JP" sz="2800" b="1" dirty="0">
                <a:latin typeface="Chalkboard" charset="0"/>
                <a:ea typeface="Chalkboard" charset="0"/>
                <a:cs typeface="Chalkboard" charset="0"/>
              </a:rPr>
              <a:t> →</a:t>
            </a:r>
            <a:br>
              <a:rPr lang="en-US" altLang="ja-JP" sz="2800" b="1" dirty="0">
                <a:latin typeface="Chalkboard" charset="0"/>
                <a:ea typeface="Chalkboard" charset="0"/>
                <a:cs typeface="Chalkboard" charset="0"/>
              </a:rPr>
            </a:br>
            <a:r>
              <a:rPr lang="en-US" altLang="ja-JP" sz="2800" b="1" dirty="0">
                <a:latin typeface="Chalkboard" charset="0"/>
                <a:ea typeface="Chalkboard" charset="0"/>
                <a:cs typeface="Chalkboard" charset="0"/>
              </a:rPr>
              <a:t>{ not (mem !t </a:t>
            </a:r>
            <a:r>
              <a:rPr lang="en-US" altLang="ja-JP" sz="2800" b="1" dirty="0" err="1">
                <a:latin typeface="Chalkboard" charset="0"/>
                <a:ea typeface="Chalkboard" charset="0"/>
                <a:cs typeface="Chalkboard" charset="0"/>
              </a:rPr>
              <a:t>i</a:t>
            </a:r>
            <a:r>
              <a:rPr lang="en-US" altLang="ja-JP" sz="2800" b="1" dirty="0">
                <a:latin typeface="Chalkboard" charset="0"/>
                <a:ea typeface="Chalkboard" charset="0"/>
                <a:cs typeface="Chalkboard" charset="0"/>
              </a:rPr>
              <a:t>) } </a:t>
            </a:r>
            <a:r>
              <a:rPr lang="en-US" altLang="ja-JP" sz="2800" b="1" dirty="0" err="1">
                <a:latin typeface="Chalkboard" charset="0"/>
                <a:ea typeface="Chalkboard" charset="0"/>
                <a:cs typeface="Chalkboard" charset="0"/>
              </a:rPr>
              <a:t>x:int</a:t>
            </a:r>
            <a:r>
              <a:rPr lang="en-US" altLang="ja-JP" sz="2800" b="1" dirty="0">
                <a:latin typeface="Chalkboard" charset="0"/>
                <a:ea typeface="Chalkboard" charset="0"/>
                <a:cs typeface="Chalkboard" charset="0"/>
              </a:rPr>
              <a:t> { (mem !t </a:t>
            </a:r>
            <a:r>
              <a:rPr lang="en-US" altLang="ja-JP" sz="2800" b="1" dirty="0" err="1">
                <a:latin typeface="Chalkboard" charset="0"/>
                <a:ea typeface="Chalkboard" charset="0"/>
                <a:cs typeface="Chalkboard" charset="0"/>
              </a:rPr>
              <a:t>i</a:t>
            </a:r>
            <a:r>
              <a:rPr lang="en-US" altLang="ja-JP" sz="2800" b="1" dirty="0">
                <a:latin typeface="Chalkboard" charset="0"/>
                <a:ea typeface="Chalkboard" charset="0"/>
                <a:cs typeface="Chalkboard" charset="0"/>
              </a:rPr>
              <a:t>) &amp; </a:t>
            </a:r>
          </a:p>
          <a:p>
            <a:r>
              <a:rPr lang="en-US" altLang="ja-JP" sz="2800" b="1" dirty="0">
                <a:latin typeface="Chalkboard" charset="0"/>
                <a:ea typeface="Chalkboard" charset="0"/>
                <a:cs typeface="Chalkboard" charset="0"/>
              </a:rPr>
              <a:t> </a:t>
            </a:r>
            <a:r>
              <a:rPr lang="en-US" altLang="ja-JP" sz="2800" b="1" dirty="0">
                <a:latin typeface="Chalkboard" charset="0"/>
                <a:ea typeface="Chalkboard" charset="0"/>
                <a:cs typeface="Chalkboard" charset="0"/>
              </a:rPr>
              <a:t>                            (x = length !t) }</a:t>
            </a:r>
            <a:endParaRPr lang="en-US" altLang="ja-JP" sz="2800" b="1" dirty="0">
              <a:latin typeface="Chalkboard" charset="0"/>
              <a:ea typeface="Chalkboard" charset="0"/>
              <a:cs typeface="Chalkboard" charset="0"/>
            </a:endParaRPr>
          </a:p>
        </p:txBody>
      </p:sp>
      <p:sp>
        <p:nvSpPr>
          <p:cNvPr id="9" name="TextBox 8"/>
          <p:cNvSpPr txBox="1"/>
          <p:nvPr/>
        </p:nvSpPr>
        <p:spPr>
          <a:xfrm>
            <a:off x="1748127" y="2388184"/>
            <a:ext cx="1169231" cy="584775"/>
          </a:xfrm>
          <a:prstGeom prst="rect">
            <a:avLst/>
          </a:prstGeom>
          <a:noFill/>
        </p:spPr>
        <p:txBody>
          <a:bodyPr wrap="none" rtlCol="0">
            <a:spAutoFit/>
          </a:bodyPr>
          <a:lstStyle/>
          <a:p>
            <a:r>
              <a:rPr lang="en-US" sz="3200">
                <a:latin typeface="Chalkboard"/>
                <a:cs typeface="Chalkboard"/>
              </a:rPr>
              <a:t>Type:</a:t>
            </a:r>
            <a:endParaRPr lang="en-US" sz="3200" dirty="0">
              <a:latin typeface="Chalkboard"/>
              <a:cs typeface="Chalkboard"/>
            </a:endParaRPr>
          </a:p>
        </p:txBody>
      </p:sp>
      <p:sp>
        <p:nvSpPr>
          <p:cNvPr id="10" name="TextBox 9"/>
          <p:cNvSpPr txBox="1"/>
          <p:nvPr/>
        </p:nvSpPr>
        <p:spPr>
          <a:xfrm>
            <a:off x="1748122" y="3779946"/>
            <a:ext cx="1816010" cy="584775"/>
          </a:xfrm>
          <a:prstGeom prst="rect">
            <a:avLst/>
          </a:prstGeom>
          <a:noFill/>
        </p:spPr>
        <p:txBody>
          <a:bodyPr wrap="none" rtlCol="0">
            <a:spAutoFit/>
          </a:bodyPr>
          <a:lstStyle/>
          <a:p>
            <a:r>
              <a:rPr lang="en-US" sz="3200" dirty="0">
                <a:latin typeface="Chalkboard"/>
                <a:cs typeface="Chalkboard"/>
              </a:rPr>
              <a:t>Program:</a:t>
            </a:r>
          </a:p>
        </p:txBody>
      </p:sp>
      <p:sp>
        <p:nvSpPr>
          <p:cNvPr id="12" name="Oval Callout 11"/>
          <p:cNvSpPr/>
          <p:nvPr/>
        </p:nvSpPr>
        <p:spPr>
          <a:xfrm>
            <a:off x="2080595" y="4403015"/>
            <a:ext cx="2278209" cy="533436"/>
          </a:xfrm>
          <a:prstGeom prst="wedgeEllipseCallout">
            <a:avLst>
              <a:gd name="adj1" fmla="val 54259"/>
              <a:gd name="adj2" fmla="val -41815"/>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13" name="TextBox 12"/>
          <p:cNvSpPr txBox="1"/>
          <p:nvPr/>
        </p:nvSpPr>
        <p:spPr>
          <a:xfrm>
            <a:off x="2228006" y="4459218"/>
            <a:ext cx="1886799" cy="400110"/>
          </a:xfrm>
          <a:prstGeom prst="rect">
            <a:avLst/>
          </a:prstGeom>
          <a:noFill/>
        </p:spPr>
        <p:txBody>
          <a:bodyPr wrap="none" rtlCol="0">
            <a:spAutoFit/>
          </a:bodyPr>
          <a:lstStyle/>
          <a:p>
            <a:r>
              <a:rPr lang="en-US" sz="2000" b="1" dirty="0">
                <a:latin typeface="Chalkboard"/>
                <a:cs typeface="Chalkboard"/>
              </a:rPr>
              <a:t>n</a:t>
            </a:r>
            <a:r>
              <a:rPr lang="en-US" sz="2000" b="1" dirty="0">
                <a:latin typeface="Chalkboard"/>
                <a:cs typeface="Chalkboard"/>
              </a:rPr>
              <a:t>ot (mem !t </a:t>
            </a:r>
            <a:r>
              <a:rPr lang="en-US" sz="2000" b="1" dirty="0" err="1">
                <a:latin typeface="Chalkboard"/>
                <a:cs typeface="Chalkboard"/>
              </a:rPr>
              <a:t>i</a:t>
            </a:r>
            <a:r>
              <a:rPr lang="en-US" sz="2000" b="1" dirty="0">
                <a:latin typeface="Chalkboard"/>
                <a:cs typeface="Chalkboard"/>
              </a:rPr>
              <a:t>)</a:t>
            </a:r>
          </a:p>
        </p:txBody>
      </p:sp>
      <p:sp>
        <p:nvSpPr>
          <p:cNvPr id="20" name="Oval Callout 19"/>
          <p:cNvSpPr/>
          <p:nvPr/>
        </p:nvSpPr>
        <p:spPr>
          <a:xfrm>
            <a:off x="2080595" y="5040149"/>
            <a:ext cx="2278209" cy="533436"/>
          </a:xfrm>
          <a:prstGeom prst="wedgeEllipseCallout">
            <a:avLst>
              <a:gd name="adj1" fmla="val 54259"/>
              <a:gd name="adj2" fmla="val -36846"/>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21" name="TextBox 20"/>
          <p:cNvSpPr txBox="1"/>
          <p:nvPr/>
        </p:nvSpPr>
        <p:spPr>
          <a:xfrm>
            <a:off x="2228006" y="5096352"/>
            <a:ext cx="1886799" cy="400110"/>
          </a:xfrm>
          <a:prstGeom prst="rect">
            <a:avLst/>
          </a:prstGeom>
          <a:noFill/>
        </p:spPr>
        <p:txBody>
          <a:bodyPr wrap="none" rtlCol="0">
            <a:spAutoFit/>
          </a:bodyPr>
          <a:lstStyle/>
          <a:p>
            <a:r>
              <a:rPr lang="en-US" sz="2000" b="1" dirty="0">
                <a:latin typeface="Chalkboard"/>
                <a:cs typeface="Chalkboard"/>
              </a:rPr>
              <a:t>n</a:t>
            </a:r>
            <a:r>
              <a:rPr lang="en-US" sz="2000" b="1" dirty="0">
                <a:latin typeface="Chalkboard"/>
                <a:cs typeface="Chalkboard"/>
              </a:rPr>
              <a:t>ot (mem !t </a:t>
            </a:r>
            <a:r>
              <a:rPr lang="en-US" sz="2000" b="1" dirty="0" err="1">
                <a:latin typeface="Chalkboard"/>
                <a:cs typeface="Chalkboard"/>
              </a:rPr>
              <a:t>i</a:t>
            </a:r>
            <a:r>
              <a:rPr lang="en-US" sz="2000" b="1" dirty="0">
                <a:latin typeface="Chalkboard"/>
                <a:cs typeface="Chalkboard"/>
              </a:rPr>
              <a:t>)</a:t>
            </a:r>
          </a:p>
        </p:txBody>
      </p:sp>
      <p:sp>
        <p:nvSpPr>
          <p:cNvPr id="22" name="Oval Callout 21"/>
          <p:cNvSpPr/>
          <p:nvPr/>
        </p:nvSpPr>
        <p:spPr>
          <a:xfrm>
            <a:off x="2080593" y="5683681"/>
            <a:ext cx="2278209" cy="533436"/>
          </a:xfrm>
          <a:prstGeom prst="wedgeEllipseCallout">
            <a:avLst>
              <a:gd name="adj1" fmla="val 53096"/>
              <a:gd name="adj2" fmla="val -36848"/>
            </a:avLst>
          </a:prstGeom>
          <a:solidFill>
            <a:schemeClr val="bg1"/>
          </a:solidFill>
          <a:ln w="76200" cmpd="sng">
            <a:solidFill>
              <a:schemeClr val="accent2">
                <a:lumMod val="7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23" name="TextBox 22"/>
          <p:cNvSpPr txBox="1"/>
          <p:nvPr/>
        </p:nvSpPr>
        <p:spPr>
          <a:xfrm>
            <a:off x="2306233" y="5719509"/>
            <a:ext cx="1875000" cy="400110"/>
          </a:xfrm>
          <a:prstGeom prst="rect">
            <a:avLst/>
          </a:prstGeom>
          <a:noFill/>
        </p:spPr>
        <p:txBody>
          <a:bodyPr wrap="none" rtlCol="0">
            <a:spAutoFit/>
          </a:bodyPr>
          <a:lstStyle/>
          <a:p>
            <a:r>
              <a:rPr lang="en-US" sz="2000" b="1">
                <a:solidFill>
                  <a:schemeClr val="accent2">
                    <a:lumMod val="75000"/>
                  </a:schemeClr>
                </a:solidFill>
                <a:latin typeface="Chalkboard"/>
                <a:cs typeface="Chalkboard"/>
              </a:rPr>
              <a:t>no assumption</a:t>
            </a:r>
            <a:endParaRPr lang="en-US" sz="2000" b="1" dirty="0">
              <a:solidFill>
                <a:schemeClr val="accent2">
                  <a:lumMod val="75000"/>
                </a:schemeClr>
              </a:solidFill>
              <a:latin typeface="Chalkboard"/>
              <a:cs typeface="Chalkboard"/>
            </a:endParaRPr>
          </a:p>
        </p:txBody>
      </p:sp>
      <p:sp>
        <p:nvSpPr>
          <p:cNvPr id="25" name="Oval Callout 24"/>
          <p:cNvSpPr/>
          <p:nvPr/>
        </p:nvSpPr>
        <p:spPr>
          <a:xfrm>
            <a:off x="6338440" y="5314127"/>
            <a:ext cx="4071927" cy="963995"/>
          </a:xfrm>
          <a:prstGeom prst="wedgeEllipseCallout">
            <a:avLst>
              <a:gd name="adj1" fmla="val -58914"/>
              <a:gd name="adj2" fmla="val 54758"/>
            </a:avLst>
          </a:prstGeom>
          <a:solidFill>
            <a:schemeClr val="bg1"/>
          </a:solidFill>
          <a:ln w="76200" cmpd="sng">
            <a:solidFill>
              <a:schemeClr val="accent4">
                <a:lumMod val="7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26" name="TextBox 25"/>
          <p:cNvSpPr txBox="1"/>
          <p:nvPr/>
        </p:nvSpPr>
        <p:spPr>
          <a:xfrm>
            <a:off x="6612125" y="5411733"/>
            <a:ext cx="3524555" cy="707886"/>
          </a:xfrm>
          <a:prstGeom prst="rect">
            <a:avLst/>
          </a:prstGeom>
          <a:noFill/>
        </p:spPr>
        <p:txBody>
          <a:bodyPr wrap="none" rtlCol="0">
            <a:spAutoFit/>
          </a:bodyPr>
          <a:lstStyle/>
          <a:p>
            <a:r>
              <a:rPr lang="en-US" sz="2000" b="1" dirty="0">
                <a:latin typeface="Chalkboard"/>
                <a:cs typeface="Chalkboard"/>
              </a:rPr>
              <a:t>        Must ensure: </a:t>
            </a:r>
            <a:br>
              <a:rPr lang="en-US" sz="2000" b="1" dirty="0">
                <a:latin typeface="Chalkboard"/>
                <a:cs typeface="Chalkboard"/>
              </a:rPr>
            </a:br>
            <a:r>
              <a:rPr lang="en-US" sz="2000" b="1" dirty="0">
                <a:latin typeface="Chalkboard"/>
                <a:cs typeface="Chalkboard"/>
              </a:rPr>
              <a:t>(mem !t </a:t>
            </a:r>
            <a:r>
              <a:rPr lang="en-US" sz="2000" b="1" dirty="0" err="1">
                <a:latin typeface="Chalkboard"/>
                <a:cs typeface="Chalkboard"/>
              </a:rPr>
              <a:t>i</a:t>
            </a:r>
            <a:r>
              <a:rPr lang="en-US" sz="2000" b="1" dirty="0">
                <a:latin typeface="Chalkboard"/>
                <a:cs typeface="Chalkboard"/>
              </a:rPr>
              <a:t>) &amp; (x = length !t)</a:t>
            </a:r>
          </a:p>
        </p:txBody>
      </p:sp>
      <p:sp>
        <p:nvSpPr>
          <p:cNvPr id="3" name="Rounded Rectangle 2"/>
          <p:cNvSpPr/>
          <p:nvPr/>
        </p:nvSpPr>
        <p:spPr>
          <a:xfrm>
            <a:off x="6307585" y="3563343"/>
            <a:ext cx="4133622" cy="939493"/>
          </a:xfrm>
          <a:prstGeom prst="roundRect">
            <a:avLst/>
          </a:prstGeom>
          <a:solidFill>
            <a:schemeClr val="bg1"/>
          </a:solidFill>
          <a:ln w="76200" cmpd="sng">
            <a:solidFill>
              <a:schemeClr val="accent2">
                <a:lumMod val="7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42875" algn="ctr">
              <a:tabLst>
                <a:tab pos="660400" algn="l"/>
              </a:tabLst>
            </a:pPr>
            <a:r>
              <a:rPr lang="en-US" sz="2400" dirty="0">
                <a:solidFill>
                  <a:schemeClr val="tx1"/>
                </a:solidFill>
                <a:latin typeface="Chalkboard"/>
                <a:cs typeface="Chalkboard"/>
              </a:rPr>
              <a:t>Checked by dynamic check </a:t>
            </a:r>
            <a:r>
              <a:rPr lang="en-US" sz="2800" b="1" i="1" dirty="0">
                <a:solidFill>
                  <a:schemeClr val="accent2">
                    <a:lumMod val="75000"/>
                  </a:schemeClr>
                </a:solidFill>
                <a:latin typeface="Chalkboard"/>
                <a:cs typeface="Chalkboard"/>
              </a:rPr>
              <a:t>assert</a:t>
            </a:r>
            <a:endParaRPr lang="en-US" sz="2800" b="1" i="1" dirty="0">
              <a:solidFill>
                <a:schemeClr val="accent2">
                  <a:lumMod val="75000"/>
                </a:schemeClr>
              </a:solidFill>
              <a:latin typeface="Chalkboard"/>
              <a:cs typeface="Chalkboard"/>
            </a:endParaRPr>
          </a:p>
        </p:txBody>
      </p:sp>
      <p:sp>
        <p:nvSpPr>
          <p:cNvPr id="14" name="Down Arrow 13"/>
          <p:cNvSpPr/>
          <p:nvPr/>
        </p:nvSpPr>
        <p:spPr>
          <a:xfrm rot="12141884">
            <a:off x="7911548" y="4618332"/>
            <a:ext cx="331304" cy="551638"/>
          </a:xfrm>
          <a:prstGeom prst="downArrow">
            <a:avLst/>
          </a:prstGeom>
          <a:solidFill>
            <a:schemeClr val="accent2">
              <a:lumMod val="75000"/>
            </a:schemeClr>
          </a:solidFill>
          <a:ln w="76200" cmpd="sng">
            <a:solidFill>
              <a:schemeClr val="accent2">
                <a:lumMod val="7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accent2">
                  <a:lumMod val="75000"/>
                </a:schemeClr>
              </a:solidFill>
              <a:latin typeface="Chalkboard"/>
              <a:cs typeface="Chalkboard"/>
            </a:endParaRPr>
          </a:p>
        </p:txBody>
      </p:sp>
      <p:sp>
        <p:nvSpPr>
          <p:cNvPr id="15" name="TextBox 14"/>
          <p:cNvSpPr txBox="1"/>
          <p:nvPr/>
        </p:nvSpPr>
        <p:spPr>
          <a:xfrm>
            <a:off x="8386305" y="4540208"/>
            <a:ext cx="1914021" cy="707886"/>
          </a:xfrm>
          <a:prstGeom prst="rect">
            <a:avLst/>
          </a:prstGeom>
          <a:noFill/>
        </p:spPr>
        <p:txBody>
          <a:bodyPr wrap="square" rtlCol="0">
            <a:spAutoFit/>
          </a:bodyPr>
          <a:lstStyle/>
          <a:p>
            <a:r>
              <a:rPr lang="en-US" sz="2000" dirty="0">
                <a:latin typeface="Chalkboard"/>
                <a:cs typeface="Chalkboard"/>
              </a:rPr>
              <a:t>If unsolved statically</a:t>
            </a:r>
          </a:p>
        </p:txBody>
      </p:sp>
      <p:grpSp>
        <p:nvGrpSpPr>
          <p:cNvPr id="29" name="Group 28"/>
          <p:cNvGrpSpPr/>
          <p:nvPr/>
        </p:nvGrpSpPr>
        <p:grpSpPr>
          <a:xfrm>
            <a:off x="7169894" y="3825430"/>
            <a:ext cx="2823700" cy="1439039"/>
            <a:chOff x="5645894" y="3825425"/>
            <a:chExt cx="2823700" cy="1439039"/>
          </a:xfrm>
        </p:grpSpPr>
        <p:sp>
          <p:nvSpPr>
            <p:cNvPr id="24" name="Down Arrow 23"/>
            <p:cNvSpPr/>
            <p:nvPr/>
          </p:nvSpPr>
          <p:spPr>
            <a:xfrm rot="9466222">
              <a:off x="6121582" y="4648255"/>
              <a:ext cx="331304" cy="551638"/>
            </a:xfrm>
            <a:prstGeom prst="downArrow">
              <a:avLst/>
            </a:prstGeom>
            <a:solidFill>
              <a:schemeClr val="accent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27" name="TextBox 26"/>
            <p:cNvSpPr txBox="1"/>
            <p:nvPr/>
          </p:nvSpPr>
          <p:spPr>
            <a:xfrm>
              <a:off x="6555573" y="4556578"/>
              <a:ext cx="1914021" cy="707886"/>
            </a:xfrm>
            <a:prstGeom prst="rect">
              <a:avLst/>
            </a:prstGeom>
            <a:noFill/>
          </p:spPr>
          <p:txBody>
            <a:bodyPr wrap="square" rtlCol="0">
              <a:spAutoFit/>
            </a:bodyPr>
            <a:lstStyle/>
            <a:p>
              <a:r>
                <a:rPr lang="en-US" sz="2000" dirty="0">
                  <a:latin typeface="Chalkboard"/>
                  <a:cs typeface="Chalkboard"/>
                </a:rPr>
                <a:t>If solved statically</a:t>
              </a:r>
            </a:p>
          </p:txBody>
        </p:sp>
        <p:sp>
          <p:nvSpPr>
            <p:cNvPr id="28" name="Rounded Rectangle 27"/>
            <p:cNvSpPr/>
            <p:nvPr/>
          </p:nvSpPr>
          <p:spPr>
            <a:xfrm>
              <a:off x="5645894" y="3825425"/>
              <a:ext cx="907306" cy="684586"/>
            </a:xfrm>
            <a:prstGeom prst="roundRect">
              <a:avLst/>
            </a:prstGeom>
            <a:solidFill>
              <a:schemeClr val="bg1"/>
            </a:solidFill>
            <a:ln w="76200" cmpd="sng">
              <a:solidFill>
                <a:schemeClr val="accent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46800" rIns="0" bIns="45720" numCol="1" spcCol="0" rtlCol="0" fromWordArt="0" anchor="ctr" anchorCtr="0" forceAA="0" compatLnSpc="1">
              <a:prstTxWarp prst="textNoShape">
                <a:avLst/>
              </a:prstTxWarp>
              <a:noAutofit/>
            </a:bodyPr>
            <a:lstStyle/>
            <a:p>
              <a:pPr marL="142875">
                <a:tabLst>
                  <a:tab pos="660400" algn="l"/>
                </a:tabLst>
              </a:pPr>
              <a:r>
                <a:rPr lang="en-US" sz="3200" b="1">
                  <a:solidFill>
                    <a:schemeClr val="accent1">
                      <a:lumMod val="75000"/>
                    </a:schemeClr>
                  </a:solidFill>
                  <a:latin typeface="Chalkboard"/>
                  <a:cs typeface="Chalkboard"/>
                </a:rPr>
                <a:t>OK</a:t>
              </a:r>
              <a:endParaRPr lang="en-US" sz="3200" b="1" dirty="0">
                <a:solidFill>
                  <a:schemeClr val="accent1">
                    <a:lumMod val="75000"/>
                  </a:schemeClr>
                </a:solidFill>
                <a:latin typeface="Chalkboard"/>
                <a:cs typeface="Chalkboard"/>
              </a:endParaRPr>
            </a:p>
          </p:txBody>
        </p:sp>
      </p:grpSp>
    </p:spTree>
    <p:extLst>
      <p:ext uri="{BB962C8B-B14F-4D97-AF65-F5344CB8AC3E}">
        <p14:creationId xmlns:p14="http://schemas.microsoft.com/office/powerpoint/2010/main" val="154379103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nodeType="clickEffect">
                                  <p:stCondLst>
                                    <p:cond delay="0"/>
                                  </p:stCondLst>
                                  <p:childTnLst>
                                    <p:set>
                                      <p:cBhvr>
                                        <p:cTn id="16" dur="1" fill="hold">
                                          <p:stCondLst>
                                            <p:cond delay="0"/>
                                          </p:stCondLst>
                                        </p:cTn>
                                        <p:tgtEl>
                                          <p:spTgt spid="29"/>
                                        </p:tgtEl>
                                        <p:attrNameLst>
                                          <p:attrName>style.visibility</p:attrName>
                                        </p:attrNameLst>
                                      </p:cBhvr>
                                      <p:to>
                                        <p:strVal val="hidden"/>
                                      </p:to>
                                    </p:set>
                                  </p:childTnLst>
                                </p:cTn>
                              </p:par>
                              <p:par>
                                <p:cTn id="17" presetID="1" presetClass="entr"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p:bldP spid="3" grpId="0" animBg="1"/>
      <p:bldP spid="14" grpId="0" animBg="1"/>
      <p:bldP spid="15" grpId="0"/>
    </p:bldLst>
  </p:timing>
</p:sld>
</file>

<file path=ppt/slides/slide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Manually inserted assertion</a:t>
            </a:r>
            <a:endParaRPr lang="en-US" dirty="0"/>
          </a:p>
        </p:txBody>
      </p:sp>
      <p:sp>
        <p:nvSpPr>
          <p:cNvPr id="3" name="Content Placeholder 2"/>
          <p:cNvSpPr>
            <a:spLocks noGrp="1"/>
          </p:cNvSpPr>
          <p:nvPr>
            <p:ph idx="1"/>
          </p:nvPr>
        </p:nvSpPr>
        <p:spPr>
          <a:xfrm>
            <a:off x="1748127" y="1643277"/>
            <a:ext cx="8668865" cy="4965169"/>
          </a:xfrm>
        </p:spPr>
        <p:txBody>
          <a:bodyPr>
            <a:normAutofit/>
          </a:bodyPr>
          <a:lstStyle/>
          <a:p>
            <a:r>
              <a:rPr lang="en-US" dirty="0" smtClean="0"/>
              <a:t>Check state-dependent contract </a:t>
            </a:r>
            <a:r>
              <a:rPr lang="en-US" b="1" dirty="0" smtClean="0"/>
              <a:t>e</a:t>
            </a:r>
            <a:r>
              <a:rPr lang="en-US" b="1" baseline="-25000" dirty="0" smtClean="0"/>
              <a:t>1</a:t>
            </a:r>
            <a:r>
              <a:rPr lang="en-US" dirty="0" smtClean="0"/>
              <a:t> holds</a:t>
            </a:r>
          </a:p>
          <a:p>
            <a:pPr lvl="1"/>
            <a:r>
              <a:rPr lang="en-US" dirty="0" smtClean="0"/>
              <a:t>If it holds, </a:t>
            </a:r>
            <a:r>
              <a:rPr lang="en-US" b="1" dirty="0" smtClean="0"/>
              <a:t>e</a:t>
            </a:r>
            <a:r>
              <a:rPr lang="en-US" b="1" baseline="-25000" dirty="0" smtClean="0"/>
              <a:t>2</a:t>
            </a:r>
            <a:r>
              <a:rPr lang="en-US" b="1" dirty="0" smtClean="0"/>
              <a:t> </a:t>
            </a:r>
            <a:r>
              <a:rPr lang="en-US" dirty="0" smtClean="0"/>
              <a:t>is executed</a:t>
            </a:r>
          </a:p>
          <a:p>
            <a:pPr lvl="1"/>
            <a:r>
              <a:rPr lang="en-US" sz="500" dirty="0"/>
              <a:t> </a:t>
            </a:r>
            <a:r>
              <a:rPr lang="en-US" dirty="0" smtClean="0"/>
              <a:t/>
            </a:r>
            <a:br>
              <a:rPr lang="en-US" dirty="0" smtClean="0"/>
            </a:br>
            <a:r>
              <a:rPr lang="en-US" dirty="0" smtClean="0"/>
              <a:t>Ex</a:t>
            </a:r>
            <a:r>
              <a:rPr lang="en-US" dirty="0"/>
              <a:t>: </a:t>
            </a:r>
            <a:r>
              <a:rPr lang="en-US" b="1" dirty="0"/>
              <a:t>x := 1; assert(!x = </a:t>
            </a:r>
            <a:r>
              <a:rPr lang="en-US" b="1" dirty="0" smtClean="0"/>
              <a:t>1); </a:t>
            </a:r>
            <a:r>
              <a:rPr lang="en-US" b="1" dirty="0"/>
              <a:t>!</a:t>
            </a:r>
            <a:r>
              <a:rPr lang="en-US" b="1" dirty="0" smtClean="0"/>
              <a:t>x          1 </a:t>
            </a:r>
            <a:endParaRPr lang="en-US" dirty="0" smtClean="0"/>
          </a:p>
          <a:p>
            <a:pPr lvl="1"/>
            <a:r>
              <a:rPr lang="en-US" dirty="0" smtClean="0"/>
              <a:t>Otherwise, run-time error is triggered</a:t>
            </a:r>
          </a:p>
          <a:p>
            <a:pPr lvl="1"/>
            <a:r>
              <a:rPr lang="en-US" sz="500" dirty="0"/>
              <a:t> </a:t>
            </a:r>
            <a:r>
              <a:rPr lang="en-US" dirty="0" smtClean="0"/>
              <a:t/>
            </a:r>
            <a:br>
              <a:rPr lang="en-US" dirty="0" smtClean="0"/>
            </a:br>
            <a:r>
              <a:rPr lang="en-US" dirty="0" smtClean="0"/>
              <a:t>Ex: </a:t>
            </a:r>
            <a:r>
              <a:rPr lang="en-US" b="1" dirty="0" smtClean="0"/>
              <a:t>x := 1; assert(!x = 2); !x </a:t>
            </a:r>
            <a:endParaRPr lang="en-US" dirty="0" smtClean="0"/>
          </a:p>
          <a:p>
            <a:r>
              <a:rPr lang="en-US" dirty="0" smtClean="0"/>
              <a:t>Typing rule:</a:t>
            </a:r>
          </a:p>
          <a:p>
            <a:pPr lvl="1"/>
            <a:endParaRPr lang="en-US" dirty="0"/>
          </a:p>
          <a:p>
            <a:pPr lvl="1"/>
            <a:endParaRPr lang="en-US" dirty="0" smtClean="0"/>
          </a:p>
          <a:p>
            <a:pPr lvl="1"/>
            <a:r>
              <a:rPr lang="en-US" dirty="0" smtClean="0"/>
              <a:t>Succeeding expression </a:t>
            </a:r>
            <a:r>
              <a:rPr lang="en-US" b="1" dirty="0" smtClean="0"/>
              <a:t>e</a:t>
            </a:r>
            <a:r>
              <a:rPr lang="en-US" b="1" baseline="-25000" dirty="0" smtClean="0"/>
              <a:t>2</a:t>
            </a:r>
            <a:r>
              <a:rPr lang="en-US" dirty="0" smtClean="0"/>
              <a:t> can assume </a:t>
            </a:r>
            <a:r>
              <a:rPr lang="en-US" b="1" dirty="0" smtClean="0"/>
              <a:t>e</a:t>
            </a:r>
            <a:r>
              <a:rPr lang="en-US" b="1" baseline="-25000" dirty="0" smtClean="0"/>
              <a:t>1</a:t>
            </a:r>
            <a:r>
              <a:rPr lang="en-US" dirty="0" smtClean="0"/>
              <a:t> holds</a:t>
            </a:r>
            <a:endParaRPr lang="en-US" dirty="0"/>
          </a:p>
        </p:txBody>
      </p:sp>
      <p:sp>
        <p:nvSpPr>
          <p:cNvPr id="4" name="Date Placeholder 3"/>
          <p:cNvSpPr>
            <a:spLocks noGrp="1"/>
          </p:cNvSpPr>
          <p:nvPr>
            <p:ph type="dt" sz="half" idx="10"/>
          </p:nvPr>
        </p:nvSpPr>
        <p:spPr>
          <a:xfrm>
            <a:off x="1981200" y="6455354"/>
            <a:ext cx="2133600" cy="365125"/>
          </a:xfrm>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a:xfrm>
            <a:off x="4648200" y="6455354"/>
            <a:ext cx="2895600" cy="365125"/>
          </a:xfrm>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a:xfrm>
            <a:off x="8077200" y="6455354"/>
            <a:ext cx="2133600" cy="365125"/>
          </a:xfrm>
        </p:spPr>
        <p:txBody>
          <a:bodyPr/>
          <a:lstStyle/>
          <a:p>
            <a:fld id="{09349E47-A5BC-7F4E-83AA-C534E58E3742}" type="slidenum">
              <a:rPr kumimoji="1" lang="ja-JP" altLang="en-US" smtClean="0"/>
              <a:t>57</a:t>
            </a:fld>
            <a:endParaRPr kumimoji="1" lang="ja-JP" altLang="en-US"/>
          </a:p>
        </p:txBody>
      </p:sp>
      <p:sp>
        <p:nvSpPr>
          <p:cNvPr id="7" name="TextBox 6"/>
          <p:cNvSpPr txBox="1"/>
          <p:nvPr/>
        </p:nvSpPr>
        <p:spPr>
          <a:xfrm>
            <a:off x="4714487" y="928329"/>
            <a:ext cx="2736134" cy="584775"/>
          </a:xfrm>
          <a:prstGeom prst="rect">
            <a:avLst/>
          </a:prstGeom>
          <a:noFill/>
        </p:spPr>
        <p:txBody>
          <a:bodyPr wrap="none" rtlCol="0">
            <a:spAutoFit/>
          </a:bodyPr>
          <a:lstStyle/>
          <a:p>
            <a:r>
              <a:rPr lang="en-US" sz="3200" b="1" dirty="0">
                <a:latin typeface="Chalkboard"/>
                <a:cs typeface="Chalkboard"/>
              </a:rPr>
              <a:t>assert(e</a:t>
            </a:r>
            <a:r>
              <a:rPr lang="en-US" sz="3200" b="1" baseline="-25000" dirty="0">
                <a:latin typeface="Chalkboard"/>
                <a:cs typeface="Chalkboard"/>
              </a:rPr>
              <a:t>1</a:t>
            </a:r>
            <a:r>
              <a:rPr lang="en-US" sz="3200" b="1" dirty="0">
                <a:latin typeface="Chalkboard"/>
                <a:cs typeface="Chalkboard"/>
              </a:rPr>
              <a:t>); e</a:t>
            </a:r>
            <a:r>
              <a:rPr lang="en-US" sz="3200" b="1" baseline="-25000" dirty="0">
                <a:latin typeface="Chalkboard"/>
                <a:cs typeface="Chalkboard"/>
              </a:rPr>
              <a:t>2</a:t>
            </a:r>
            <a:endParaRPr lang="en-US" sz="3200" b="1" dirty="0">
              <a:latin typeface="Chalkboard"/>
              <a:cs typeface="Chalkboard"/>
            </a:endParaRPr>
          </a:p>
        </p:txBody>
      </p:sp>
      <p:sp>
        <p:nvSpPr>
          <p:cNvPr id="8" name="Rectangle 7"/>
          <p:cNvSpPr/>
          <p:nvPr/>
        </p:nvSpPr>
        <p:spPr>
          <a:xfrm>
            <a:off x="3445571" y="5352129"/>
            <a:ext cx="5433391" cy="523220"/>
          </a:xfrm>
          <a:prstGeom prst="rect">
            <a:avLst/>
          </a:prstGeom>
        </p:spPr>
        <p:txBody>
          <a:bodyPr wrap="square">
            <a:spAutoFit/>
          </a:bodyPr>
          <a:lstStyle/>
          <a:p>
            <a:r>
              <a:rPr lang="en-US" sz="2800" b="1" dirty="0">
                <a:latin typeface="Chalkboard"/>
                <a:cs typeface="Chalkboard"/>
              </a:rPr>
              <a:t>assert(e</a:t>
            </a:r>
            <a:r>
              <a:rPr lang="en-US" sz="2800" b="1" baseline="-25000" dirty="0">
                <a:latin typeface="Chalkboard"/>
                <a:cs typeface="Chalkboard"/>
              </a:rPr>
              <a:t>1</a:t>
            </a:r>
            <a:r>
              <a:rPr lang="en-US" sz="2800" b="1" dirty="0">
                <a:latin typeface="Chalkboard"/>
                <a:cs typeface="Chalkboard"/>
              </a:rPr>
              <a:t>); </a:t>
            </a:r>
            <a:r>
              <a:rPr lang="en-US" sz="2800" b="1" dirty="0">
                <a:latin typeface="Chalkboard"/>
                <a:cs typeface="Chalkboard"/>
              </a:rPr>
              <a:t>e</a:t>
            </a:r>
            <a:r>
              <a:rPr lang="en-US" sz="2800" b="1" baseline="-25000" dirty="0">
                <a:latin typeface="Chalkboard"/>
                <a:cs typeface="Chalkboard"/>
              </a:rPr>
              <a:t>2</a:t>
            </a:r>
            <a:r>
              <a:rPr lang="en-US" sz="2800" b="1" dirty="0">
                <a:latin typeface="Chalkboard" charset="0"/>
                <a:ea typeface="Chalkboard" charset="0"/>
                <a:cs typeface="Chalkboard" charset="0"/>
              </a:rPr>
              <a:t> </a:t>
            </a:r>
            <a:r>
              <a:rPr lang="en-US" altLang="ja-JP" sz="2800" b="1" dirty="0">
                <a:latin typeface="Chalkboard" charset="0"/>
                <a:ea typeface="Chalkboard" charset="0"/>
                <a:cs typeface="Chalkboard" charset="0"/>
              </a:rPr>
              <a:t>: {e</a:t>
            </a:r>
            <a:r>
              <a:rPr lang="en-US" altLang="ja-JP" sz="2800" b="1" baseline="-25000" dirty="0">
                <a:latin typeface="Chalkboard" charset="0"/>
                <a:ea typeface="Chalkboard" charset="0"/>
                <a:cs typeface="Chalkboard" charset="0"/>
              </a:rPr>
              <a:t>1</a:t>
            </a:r>
            <a:r>
              <a:rPr lang="en-US" altLang="ja-JP" sz="2800" b="1" dirty="0">
                <a:latin typeface="Chalkboard" charset="0"/>
                <a:ea typeface="Chalkboard" charset="0"/>
                <a:cs typeface="Chalkboard" charset="0"/>
              </a:rPr>
              <a:t>’}</a:t>
            </a:r>
            <a:r>
              <a:rPr lang="en-US" altLang="ja-JP" sz="2800" b="1" dirty="0" err="1">
                <a:latin typeface="Chalkboard" charset="0"/>
                <a:ea typeface="Chalkboard" charset="0"/>
                <a:cs typeface="Chalkboard" charset="0"/>
              </a:rPr>
              <a:t>x:T</a:t>
            </a:r>
            <a:r>
              <a:rPr lang="en-US" altLang="ja-JP" sz="2800" b="1" dirty="0">
                <a:latin typeface="Chalkboard" charset="0"/>
                <a:ea typeface="Chalkboard" charset="0"/>
                <a:cs typeface="Chalkboard" charset="0"/>
              </a:rPr>
              <a:t>{e</a:t>
            </a:r>
            <a:r>
              <a:rPr lang="en-US" altLang="ja-JP" sz="2800" b="1" baseline="-25000" dirty="0">
                <a:latin typeface="Chalkboard" charset="0"/>
                <a:ea typeface="Chalkboard" charset="0"/>
                <a:cs typeface="Chalkboard" charset="0"/>
              </a:rPr>
              <a:t>2</a:t>
            </a:r>
            <a:r>
              <a:rPr lang="en-US" altLang="ja-JP" sz="2800" b="1" dirty="0">
                <a:latin typeface="Chalkboard" charset="0"/>
                <a:ea typeface="Chalkboard" charset="0"/>
                <a:cs typeface="Chalkboard" charset="0"/>
              </a:rPr>
              <a:t>’} </a:t>
            </a:r>
            <a:endParaRPr lang="en-US" altLang="ja-JP" sz="2800" b="1" dirty="0">
              <a:latin typeface="Chalkboard" charset="0"/>
              <a:ea typeface="Chalkboard" charset="0"/>
              <a:cs typeface="Chalkboard" charset="0"/>
            </a:endParaRPr>
          </a:p>
        </p:txBody>
      </p:sp>
      <p:cxnSp>
        <p:nvCxnSpPr>
          <p:cNvPr id="9" name="Straight Connector 8"/>
          <p:cNvCxnSpPr/>
          <p:nvPr/>
        </p:nvCxnSpPr>
        <p:spPr>
          <a:xfrm flipV="1">
            <a:off x="2864856" y="5330983"/>
            <a:ext cx="6656830" cy="21151"/>
          </a:xfrm>
          <a:prstGeom prst="line">
            <a:avLst/>
          </a:prstGeom>
          <a:ln w="38100" cap="flat">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0" name="Rectangle 9"/>
          <p:cNvSpPr/>
          <p:nvPr/>
        </p:nvSpPr>
        <p:spPr>
          <a:xfrm>
            <a:off x="3230557" y="4808931"/>
            <a:ext cx="6167278" cy="523220"/>
          </a:xfrm>
          <a:prstGeom prst="rect">
            <a:avLst/>
          </a:prstGeom>
        </p:spPr>
        <p:txBody>
          <a:bodyPr wrap="square">
            <a:spAutoFit/>
          </a:bodyPr>
          <a:lstStyle/>
          <a:p>
            <a:pPr algn="ctr"/>
            <a:r>
              <a:rPr lang="en-US" altLang="ja-JP" sz="2800" b="1" dirty="0">
                <a:latin typeface="Chalkboard" charset="0"/>
                <a:ea typeface="Chalkboard" charset="0"/>
                <a:cs typeface="Chalkboard" charset="0"/>
              </a:rPr>
              <a:t>e</a:t>
            </a:r>
            <a:r>
              <a:rPr lang="en-US" altLang="ja-JP" sz="2800" b="1" baseline="-25000" dirty="0">
                <a:latin typeface="Chalkboard" charset="0"/>
                <a:ea typeface="Chalkboard" charset="0"/>
                <a:cs typeface="Chalkboard" charset="0"/>
              </a:rPr>
              <a:t>1</a:t>
            </a:r>
            <a:r>
              <a:rPr lang="en-US" altLang="ja-JP" sz="2800" b="1" dirty="0">
                <a:latin typeface="Chalkboard" charset="0"/>
                <a:ea typeface="Chalkboard" charset="0"/>
                <a:cs typeface="Chalkboard" charset="0"/>
              </a:rPr>
              <a:t> : Bool  e</a:t>
            </a:r>
            <a:r>
              <a:rPr lang="en-US" altLang="ja-JP" sz="2800" b="1" baseline="-25000" dirty="0">
                <a:latin typeface="Chalkboard" charset="0"/>
                <a:ea typeface="Chalkboard" charset="0"/>
                <a:cs typeface="Chalkboard" charset="0"/>
              </a:rPr>
              <a:t>2</a:t>
            </a:r>
            <a:r>
              <a:rPr lang="en-US" altLang="ja-JP" sz="2800" b="1" dirty="0">
                <a:latin typeface="Chalkboard" charset="0"/>
                <a:ea typeface="Chalkboard" charset="0"/>
                <a:cs typeface="Chalkboard" charset="0"/>
              </a:rPr>
              <a:t> : {</a:t>
            </a:r>
            <a:r>
              <a:rPr lang="en-US" altLang="ja-JP" sz="2800" b="1" dirty="0">
                <a:solidFill>
                  <a:schemeClr val="accent2">
                    <a:lumMod val="75000"/>
                  </a:schemeClr>
                </a:solidFill>
                <a:latin typeface="Chalkboard" charset="0"/>
                <a:ea typeface="Chalkboard" charset="0"/>
                <a:cs typeface="Chalkboard" charset="0"/>
              </a:rPr>
              <a:t>e</a:t>
            </a:r>
            <a:r>
              <a:rPr lang="en-US" altLang="ja-JP" sz="2800" b="1" baseline="-25000" dirty="0">
                <a:solidFill>
                  <a:schemeClr val="accent2">
                    <a:lumMod val="75000"/>
                  </a:schemeClr>
                </a:solidFill>
                <a:latin typeface="Chalkboard" charset="0"/>
                <a:ea typeface="Chalkboard" charset="0"/>
                <a:cs typeface="Chalkboard" charset="0"/>
              </a:rPr>
              <a:t>1 </a:t>
            </a:r>
            <a:r>
              <a:rPr lang="en-US" altLang="ja-JP" sz="2800" b="1" dirty="0">
                <a:latin typeface="Chalkboard" charset="0"/>
                <a:ea typeface="Chalkboard" charset="0"/>
                <a:cs typeface="Chalkboard" charset="0"/>
              </a:rPr>
              <a:t>&amp; e</a:t>
            </a:r>
            <a:r>
              <a:rPr lang="en-US" altLang="ja-JP" sz="2800" b="1" baseline="-25000" dirty="0">
                <a:latin typeface="Chalkboard" charset="0"/>
                <a:ea typeface="Chalkboard" charset="0"/>
                <a:cs typeface="Chalkboard" charset="0"/>
              </a:rPr>
              <a:t>1</a:t>
            </a:r>
            <a:r>
              <a:rPr lang="en-US" altLang="ja-JP" sz="2800" b="1" dirty="0">
                <a:latin typeface="Chalkboard" charset="0"/>
                <a:ea typeface="Chalkboard" charset="0"/>
                <a:cs typeface="Chalkboard" charset="0"/>
              </a:rPr>
              <a:t>’}</a:t>
            </a:r>
            <a:r>
              <a:rPr lang="en-US" altLang="ja-JP" sz="2800" b="1" dirty="0" err="1">
                <a:latin typeface="Chalkboard" charset="0"/>
                <a:ea typeface="Chalkboard" charset="0"/>
                <a:cs typeface="Chalkboard" charset="0"/>
              </a:rPr>
              <a:t>x:T</a:t>
            </a:r>
            <a:r>
              <a:rPr lang="en-US" altLang="ja-JP" sz="2800" b="1" dirty="0">
                <a:latin typeface="Chalkboard" charset="0"/>
                <a:ea typeface="Chalkboard" charset="0"/>
                <a:cs typeface="Chalkboard" charset="0"/>
              </a:rPr>
              <a:t>{e</a:t>
            </a:r>
            <a:r>
              <a:rPr lang="en-US" altLang="ja-JP" sz="2800" b="1" baseline="-25000" dirty="0">
                <a:latin typeface="Chalkboard" charset="0"/>
                <a:ea typeface="Chalkboard" charset="0"/>
                <a:cs typeface="Chalkboard" charset="0"/>
              </a:rPr>
              <a:t>2</a:t>
            </a:r>
            <a:r>
              <a:rPr lang="en-US" altLang="ja-JP" sz="2800" b="1" dirty="0">
                <a:latin typeface="Chalkboard" charset="0"/>
                <a:ea typeface="Chalkboard" charset="0"/>
                <a:cs typeface="Chalkboard" charset="0"/>
              </a:rPr>
              <a:t>’} </a:t>
            </a:r>
            <a:endParaRPr lang="en-US" altLang="ja-JP" sz="2800" b="1" dirty="0">
              <a:latin typeface="Chalkboard" charset="0"/>
              <a:ea typeface="Chalkboard" charset="0"/>
              <a:cs typeface="Chalkboard" charset="0"/>
            </a:endParaRPr>
          </a:p>
        </p:txBody>
      </p:sp>
      <p:sp>
        <p:nvSpPr>
          <p:cNvPr id="13" name="爆発 1 17"/>
          <p:cNvSpPr/>
          <p:nvPr/>
        </p:nvSpPr>
        <p:spPr>
          <a:xfrm>
            <a:off x="8656216" y="3839492"/>
            <a:ext cx="516834" cy="462584"/>
          </a:xfrm>
          <a:prstGeom prst="irregularSeal1">
            <a:avLst/>
          </a:prstGeom>
          <a:solidFill>
            <a:srgbClr val="FFFF00"/>
          </a:solidFill>
          <a:ln w="38100" cmpd="sng">
            <a:solidFill>
              <a:srgbClr val="FF0000"/>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342000" indent="-342000" algn="ctr">
              <a:buFont typeface="Arial"/>
              <a:buChar char="•"/>
            </a:pPr>
            <a:endParaRPr lang="ja-JP" altLang="en-US" sz="3200" dirty="0">
              <a:solidFill>
                <a:srgbClr val="000000"/>
              </a:solidFill>
            </a:endParaRPr>
          </a:p>
        </p:txBody>
      </p:sp>
      <p:cxnSp>
        <p:nvCxnSpPr>
          <p:cNvPr id="15" name="Straight Arrow Connector 14"/>
          <p:cNvCxnSpPr/>
          <p:nvPr/>
        </p:nvCxnSpPr>
        <p:spPr>
          <a:xfrm>
            <a:off x="7463518" y="4036193"/>
            <a:ext cx="1099930" cy="0"/>
          </a:xfrm>
          <a:prstGeom prst="straightConnector1">
            <a:avLst/>
          </a:prstGeom>
          <a:ln w="38100" cap="flat">
            <a:solidFill>
              <a:schemeClr val="tx1"/>
            </a:solidFill>
            <a:prstDash val="solid"/>
            <a:round/>
            <a:tailEnd type="triangle"/>
          </a:ln>
          <a:effectLst/>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9239314" y="3726284"/>
            <a:ext cx="931730" cy="646331"/>
          </a:xfrm>
          <a:prstGeom prst="rect">
            <a:avLst/>
          </a:prstGeom>
          <a:noFill/>
        </p:spPr>
        <p:txBody>
          <a:bodyPr wrap="none" rtlCol="0">
            <a:spAutoFit/>
          </a:bodyPr>
          <a:lstStyle/>
          <a:p>
            <a:r>
              <a:rPr lang="en-US">
                <a:solidFill>
                  <a:schemeClr val="accent2">
                    <a:lumMod val="75000"/>
                  </a:schemeClr>
                </a:solidFill>
                <a:latin typeface="Chalkboard"/>
                <a:cs typeface="Chalkboard"/>
              </a:rPr>
              <a:t>a</a:t>
            </a:r>
            <a:r>
              <a:rPr lang="en-US">
                <a:solidFill>
                  <a:schemeClr val="accent2">
                    <a:lumMod val="75000"/>
                  </a:schemeClr>
                </a:solidFill>
                <a:latin typeface="Chalkboard"/>
                <a:cs typeface="Chalkboard"/>
              </a:rPr>
              <a:t>ssert </a:t>
            </a:r>
            <a:br>
              <a:rPr lang="en-US">
                <a:solidFill>
                  <a:schemeClr val="accent2">
                    <a:lumMod val="75000"/>
                  </a:schemeClr>
                </a:solidFill>
                <a:latin typeface="Chalkboard"/>
                <a:cs typeface="Chalkboard"/>
              </a:rPr>
            </a:br>
            <a:r>
              <a:rPr lang="en-US">
                <a:solidFill>
                  <a:schemeClr val="accent2">
                    <a:lumMod val="75000"/>
                  </a:schemeClr>
                </a:solidFill>
                <a:latin typeface="Chalkboard"/>
                <a:cs typeface="Chalkboard"/>
              </a:rPr>
              <a:t>error</a:t>
            </a:r>
            <a:endParaRPr lang="en-US" dirty="0">
              <a:solidFill>
                <a:schemeClr val="accent2">
                  <a:lumMod val="75000"/>
                </a:schemeClr>
              </a:solidFill>
              <a:latin typeface="Chalkboard"/>
              <a:cs typeface="Chalkboard"/>
            </a:endParaRPr>
          </a:p>
        </p:txBody>
      </p:sp>
      <p:cxnSp>
        <p:nvCxnSpPr>
          <p:cNvPr id="20" name="Straight Arrow Connector 19"/>
          <p:cNvCxnSpPr/>
          <p:nvPr/>
        </p:nvCxnSpPr>
        <p:spPr>
          <a:xfrm>
            <a:off x="7437369" y="3019232"/>
            <a:ext cx="1099930" cy="0"/>
          </a:xfrm>
          <a:prstGeom prst="straightConnector1">
            <a:avLst/>
          </a:prstGeom>
          <a:ln w="38100" cap="flat">
            <a:solidFill>
              <a:schemeClr val="tx1"/>
            </a:solidFill>
            <a:prstDash val="solid"/>
            <a:round/>
            <a:tailEnd type="triangle"/>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247441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 name="Content Placeholder 2"/>
          <p:cNvSpPr>
            <a:spLocks noGrp="1"/>
          </p:cNvSpPr>
          <p:nvPr>
            <p:ph idx="1"/>
          </p:nvPr>
        </p:nvSpPr>
        <p:spPr>
          <a:xfrm>
            <a:off x="1748122" y="1353178"/>
            <a:ext cx="8728500" cy="1071970"/>
          </a:xfrm>
        </p:spPr>
        <p:txBody>
          <a:bodyPr>
            <a:normAutofit fontScale="92500"/>
          </a:bodyPr>
          <a:lstStyle/>
          <a:p>
            <a:pPr marL="0" indent="0">
              <a:buNone/>
            </a:pPr>
            <a:r>
              <a:rPr lang="en-US" dirty="0" smtClean="0"/>
              <a:t>Track what state-dependent contracts hold and what may be invalidated after imperative ops. </a:t>
            </a:r>
            <a:endParaRPr lang="en-US" b="1" dirty="0"/>
          </a:p>
        </p:txBody>
      </p:sp>
      <p:sp>
        <p:nvSpPr>
          <p:cNvPr id="2" name="Title 1"/>
          <p:cNvSpPr>
            <a:spLocks noGrp="1"/>
          </p:cNvSpPr>
          <p:nvPr>
            <p:ph type="title"/>
          </p:nvPr>
        </p:nvSpPr>
        <p:spPr/>
        <p:txBody>
          <a:bodyPr/>
          <a:lstStyle/>
          <a:p>
            <a:r>
              <a:rPr lang="en-US" dirty="0" smtClean="0"/>
              <a:t>Flow-sensitive type system</a:t>
            </a:r>
            <a:endParaRPr lang="en-US" dirty="0"/>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58</a:t>
            </a:fld>
            <a:endParaRPr kumimoji="1" lang="ja-JP" altLang="en-US" dirty="0"/>
          </a:p>
        </p:txBody>
      </p:sp>
      <p:sp>
        <p:nvSpPr>
          <p:cNvPr id="7" name="Rectangle 6"/>
          <p:cNvSpPr/>
          <p:nvPr/>
        </p:nvSpPr>
        <p:spPr>
          <a:xfrm>
            <a:off x="3631094" y="3806858"/>
            <a:ext cx="7036906" cy="2677656"/>
          </a:xfrm>
          <a:prstGeom prst="rect">
            <a:avLst/>
          </a:prstGeom>
        </p:spPr>
        <p:txBody>
          <a:bodyPr wrap="square">
            <a:spAutoFit/>
          </a:bodyPr>
          <a:lstStyle/>
          <a:p>
            <a:r>
              <a:rPr lang="en-US" altLang="ja-JP" sz="2800" b="1" dirty="0" err="1">
                <a:solidFill>
                  <a:schemeClr val="accent3">
                    <a:lumMod val="50000"/>
                  </a:schemeClr>
                </a:solidFill>
                <a:latin typeface="Chalkboard" charset="0"/>
                <a:ea typeface="Chalkboard" charset="0"/>
                <a:cs typeface="Chalkboard" charset="0"/>
              </a:rPr>
              <a:t>λ</a:t>
            </a:r>
            <a:r>
              <a:rPr lang="en-US" sz="2800" b="1" dirty="0" err="1">
                <a:solidFill>
                  <a:schemeClr val="accent3">
                    <a:lumMod val="50000"/>
                  </a:schemeClr>
                </a:solidFill>
                <a:latin typeface="Chalkboard" charset="0"/>
                <a:ea typeface="Chalkboard" charset="0"/>
                <a:cs typeface="Chalkboard" charset="0"/>
              </a:rPr>
              <a:t>t:int</a:t>
            </a:r>
            <a:r>
              <a:rPr lang="en-US" sz="2800" b="1" dirty="0">
                <a:solidFill>
                  <a:schemeClr val="accent3">
                    <a:lumMod val="50000"/>
                  </a:schemeClr>
                </a:solidFill>
                <a:latin typeface="Chalkboard" charset="0"/>
                <a:ea typeface="Chalkboard" charset="0"/>
                <a:cs typeface="Chalkboard" charset="0"/>
              </a:rPr>
              <a:t> list ref. </a:t>
            </a:r>
            <a:r>
              <a:rPr lang="en-US" altLang="ja-JP" sz="2800" b="1" dirty="0" err="1">
                <a:solidFill>
                  <a:schemeClr val="accent3">
                    <a:lumMod val="50000"/>
                  </a:schemeClr>
                </a:solidFill>
                <a:latin typeface="Chalkboard" charset="0"/>
                <a:ea typeface="Chalkboard" charset="0"/>
                <a:cs typeface="Chalkboard" charset="0"/>
              </a:rPr>
              <a:t>λi:int</a:t>
            </a:r>
            <a:r>
              <a:rPr lang="en-US" altLang="ja-JP" sz="2800" b="1" dirty="0">
                <a:solidFill>
                  <a:schemeClr val="accent3">
                    <a:lumMod val="50000"/>
                  </a:schemeClr>
                </a:solidFill>
                <a:latin typeface="Chalkboard" charset="0"/>
                <a:ea typeface="Chalkboard" charset="0"/>
                <a:cs typeface="Chalkboard" charset="0"/>
              </a:rPr>
              <a:t>.</a:t>
            </a:r>
            <a:endParaRPr lang="en-US" sz="2800" b="1" dirty="0">
              <a:solidFill>
                <a:schemeClr val="accent3">
                  <a:lumMod val="50000"/>
                </a:schemeClr>
              </a:solidFill>
              <a:latin typeface="Chalkboard" charset="0"/>
              <a:ea typeface="Chalkboard" charset="0"/>
              <a:cs typeface="Chalkboard" charset="0"/>
            </a:endParaRPr>
          </a:p>
          <a:p>
            <a:r>
              <a:rPr lang="en-US" sz="2800" b="1" dirty="0">
                <a:solidFill>
                  <a:schemeClr val="accent3">
                    <a:lumMod val="50000"/>
                  </a:schemeClr>
                </a:solidFill>
                <a:latin typeface="Chalkboard" charset="0"/>
                <a:ea typeface="Chalkboard" charset="0"/>
                <a:cs typeface="Chalkboard" charset="0"/>
              </a:rPr>
              <a:t> </a:t>
            </a:r>
            <a:r>
              <a:rPr lang="en-US" sz="2800" b="1" dirty="0">
                <a:solidFill>
                  <a:schemeClr val="accent3">
                    <a:lumMod val="50000"/>
                  </a:schemeClr>
                </a:solidFill>
                <a:latin typeface="Chalkboard" charset="0"/>
                <a:ea typeface="Chalkboard" charset="0"/>
                <a:cs typeface="Chalkboard" charset="0"/>
              </a:rPr>
              <a:t>   let l = !t in</a:t>
            </a:r>
          </a:p>
          <a:p>
            <a:r>
              <a:rPr lang="en-US" sz="2800" b="1" dirty="0">
                <a:solidFill>
                  <a:schemeClr val="accent3">
                    <a:lumMod val="50000"/>
                  </a:schemeClr>
                </a:solidFill>
                <a:latin typeface="Chalkboard" charset="0"/>
                <a:ea typeface="Chalkboard" charset="0"/>
                <a:cs typeface="Chalkboard" charset="0"/>
              </a:rPr>
              <a:t> </a:t>
            </a:r>
            <a:r>
              <a:rPr lang="en-US" sz="2800" b="1" dirty="0">
                <a:solidFill>
                  <a:schemeClr val="accent3">
                    <a:lumMod val="50000"/>
                  </a:schemeClr>
                </a:solidFill>
                <a:latin typeface="Chalkboard" charset="0"/>
                <a:ea typeface="Chalkboard" charset="0"/>
                <a:cs typeface="Chalkboard" charset="0"/>
              </a:rPr>
              <a:t>   t := l :: </a:t>
            </a:r>
            <a:r>
              <a:rPr lang="en-US" sz="2800" b="1" dirty="0" err="1">
                <a:solidFill>
                  <a:schemeClr val="accent3">
                    <a:lumMod val="50000"/>
                  </a:schemeClr>
                </a:solidFill>
                <a:latin typeface="Chalkboard" charset="0"/>
                <a:ea typeface="Chalkboard" charset="0"/>
                <a:cs typeface="Chalkboard" charset="0"/>
              </a:rPr>
              <a:t>i</a:t>
            </a:r>
            <a:r>
              <a:rPr lang="en-US" sz="2800" b="1" dirty="0">
                <a:solidFill>
                  <a:schemeClr val="accent3">
                    <a:lumMod val="50000"/>
                  </a:schemeClr>
                </a:solidFill>
                <a:latin typeface="Chalkboard" charset="0"/>
                <a:ea typeface="Chalkboard" charset="0"/>
                <a:cs typeface="Chalkboard" charset="0"/>
              </a:rPr>
              <a:t>;</a:t>
            </a:r>
          </a:p>
          <a:p>
            <a:r>
              <a:rPr lang="en-US" sz="2800" b="1" dirty="0">
                <a:solidFill>
                  <a:schemeClr val="accent3">
                    <a:lumMod val="50000"/>
                  </a:schemeClr>
                </a:solidFill>
                <a:latin typeface="Chalkboard" charset="0"/>
                <a:ea typeface="Chalkboard" charset="0"/>
                <a:cs typeface="Chalkboard" charset="0"/>
              </a:rPr>
              <a:t> </a:t>
            </a:r>
            <a:r>
              <a:rPr lang="en-US" sz="2800" b="1" dirty="0">
                <a:solidFill>
                  <a:schemeClr val="accent3">
                    <a:lumMod val="50000"/>
                  </a:schemeClr>
                </a:solidFill>
                <a:latin typeface="Chalkboard" charset="0"/>
                <a:ea typeface="Chalkboard" charset="0"/>
                <a:cs typeface="Chalkboard" charset="0"/>
              </a:rPr>
              <a:t>   let x = length !t in</a:t>
            </a:r>
          </a:p>
          <a:p>
            <a:r>
              <a:rPr lang="en-US" altLang="ja-JP" sz="2800" b="1" dirty="0">
                <a:solidFill>
                  <a:schemeClr val="accent3">
                    <a:lumMod val="50000"/>
                  </a:schemeClr>
                </a:solidFill>
                <a:latin typeface="Chalkboard" charset="0"/>
                <a:ea typeface="Chalkboard" charset="0"/>
                <a:cs typeface="Chalkboard" charset="0"/>
              </a:rPr>
              <a:t> </a:t>
            </a:r>
            <a:r>
              <a:rPr lang="en-US" altLang="ja-JP" sz="2800" b="1" dirty="0">
                <a:solidFill>
                  <a:schemeClr val="accent3">
                    <a:lumMod val="50000"/>
                  </a:schemeClr>
                </a:solidFill>
                <a:latin typeface="Chalkboard" charset="0"/>
                <a:ea typeface="Chalkboard" charset="0"/>
                <a:cs typeface="Chalkboard" charset="0"/>
              </a:rPr>
              <a:t>   </a:t>
            </a:r>
            <a:r>
              <a:rPr lang="en-US" altLang="ja-JP" sz="2800" b="1" i="1" dirty="0">
                <a:solidFill>
                  <a:schemeClr val="accent3">
                    <a:lumMod val="50000"/>
                  </a:schemeClr>
                </a:solidFill>
                <a:latin typeface="Chalkboard" charset="0"/>
                <a:ea typeface="Chalkboard" charset="0"/>
                <a:cs typeface="Chalkboard" charset="0"/>
              </a:rPr>
              <a:t>assert( mem !t </a:t>
            </a:r>
            <a:r>
              <a:rPr lang="en-US" altLang="ja-JP" sz="2800" b="1" i="1" dirty="0" err="1">
                <a:solidFill>
                  <a:schemeClr val="accent3">
                    <a:lumMod val="50000"/>
                  </a:schemeClr>
                </a:solidFill>
                <a:latin typeface="Chalkboard" charset="0"/>
                <a:ea typeface="Chalkboard" charset="0"/>
                <a:cs typeface="Chalkboard" charset="0"/>
              </a:rPr>
              <a:t>i</a:t>
            </a:r>
            <a:r>
              <a:rPr lang="en-US" altLang="ja-JP" sz="2800" b="1" i="1" dirty="0">
                <a:solidFill>
                  <a:schemeClr val="accent3">
                    <a:lumMod val="50000"/>
                  </a:schemeClr>
                </a:solidFill>
                <a:latin typeface="Chalkboard" charset="0"/>
                <a:ea typeface="Chalkboard" charset="0"/>
                <a:cs typeface="Chalkboard" charset="0"/>
              </a:rPr>
              <a:t> &amp; x = length !t );</a:t>
            </a:r>
          </a:p>
          <a:p>
            <a:r>
              <a:rPr lang="en-US" altLang="ja-JP" sz="2800" b="1" dirty="0">
                <a:solidFill>
                  <a:schemeClr val="accent3">
                    <a:lumMod val="50000"/>
                  </a:schemeClr>
                </a:solidFill>
                <a:latin typeface="Chalkboard" charset="0"/>
                <a:ea typeface="Chalkboard" charset="0"/>
                <a:cs typeface="Chalkboard" charset="0"/>
              </a:rPr>
              <a:t> </a:t>
            </a:r>
            <a:r>
              <a:rPr lang="en-US" altLang="ja-JP" sz="2800" b="1" dirty="0">
                <a:solidFill>
                  <a:schemeClr val="accent3">
                    <a:lumMod val="50000"/>
                  </a:schemeClr>
                </a:solidFill>
                <a:latin typeface="Chalkboard" charset="0"/>
                <a:ea typeface="Chalkboard" charset="0"/>
                <a:cs typeface="Chalkboard" charset="0"/>
              </a:rPr>
              <a:t>   x</a:t>
            </a:r>
            <a:endParaRPr lang="en-US" altLang="ja-JP" sz="2800" b="1" dirty="0">
              <a:solidFill>
                <a:schemeClr val="accent3">
                  <a:lumMod val="50000"/>
                </a:schemeClr>
              </a:solidFill>
              <a:latin typeface="Chalkboard" charset="0"/>
              <a:ea typeface="Chalkboard" charset="0"/>
              <a:cs typeface="Chalkboard" charset="0"/>
            </a:endParaRPr>
          </a:p>
        </p:txBody>
      </p:sp>
      <p:sp>
        <p:nvSpPr>
          <p:cNvPr id="8" name="Rectangle 7"/>
          <p:cNvSpPr/>
          <p:nvPr/>
        </p:nvSpPr>
        <p:spPr>
          <a:xfrm>
            <a:off x="3299093" y="2414688"/>
            <a:ext cx="7151028" cy="1384995"/>
          </a:xfrm>
          <a:prstGeom prst="rect">
            <a:avLst/>
          </a:prstGeom>
        </p:spPr>
        <p:txBody>
          <a:bodyPr wrap="square">
            <a:spAutoFit/>
          </a:bodyPr>
          <a:lstStyle/>
          <a:p>
            <a:r>
              <a:rPr lang="en-US" sz="2800" b="1" dirty="0" err="1">
                <a:latin typeface="Chalkboard" charset="0"/>
                <a:ea typeface="Chalkboard" charset="0"/>
                <a:cs typeface="Chalkboard" charset="0"/>
              </a:rPr>
              <a:t>t:int</a:t>
            </a:r>
            <a:r>
              <a:rPr lang="en-US" sz="2800" b="1" dirty="0">
                <a:latin typeface="Chalkboard" charset="0"/>
                <a:ea typeface="Chalkboard" charset="0"/>
                <a:cs typeface="Chalkboard" charset="0"/>
              </a:rPr>
              <a:t> list </a:t>
            </a:r>
            <a:r>
              <a:rPr lang="en-US" sz="2800" b="1" dirty="0">
                <a:latin typeface="Chalkboard" charset="0"/>
                <a:ea typeface="Chalkboard" charset="0"/>
                <a:cs typeface="Chalkboard" charset="0"/>
              </a:rPr>
              <a:t>ref </a:t>
            </a:r>
            <a:r>
              <a:rPr lang="en-US" altLang="ja-JP" sz="2800" b="1" dirty="0">
                <a:latin typeface="Chalkboard" charset="0"/>
                <a:ea typeface="Chalkboard" charset="0"/>
                <a:cs typeface="Chalkboard" charset="0"/>
              </a:rPr>
              <a:t>→ </a:t>
            </a:r>
            <a:r>
              <a:rPr lang="en-US" altLang="ja-JP" sz="2800" b="1" dirty="0" err="1">
                <a:latin typeface="Chalkboard" charset="0"/>
                <a:ea typeface="Chalkboard" charset="0"/>
                <a:cs typeface="Chalkboard" charset="0"/>
              </a:rPr>
              <a:t>i:int</a:t>
            </a:r>
            <a:r>
              <a:rPr lang="en-US" altLang="ja-JP" sz="2800" b="1" dirty="0">
                <a:latin typeface="Chalkboard" charset="0"/>
                <a:ea typeface="Chalkboard" charset="0"/>
                <a:cs typeface="Chalkboard" charset="0"/>
              </a:rPr>
              <a:t> →</a:t>
            </a:r>
            <a:br>
              <a:rPr lang="en-US" altLang="ja-JP" sz="2800" b="1" dirty="0">
                <a:latin typeface="Chalkboard" charset="0"/>
                <a:ea typeface="Chalkboard" charset="0"/>
                <a:cs typeface="Chalkboard" charset="0"/>
              </a:rPr>
            </a:br>
            <a:r>
              <a:rPr lang="en-US" altLang="ja-JP" sz="2800" b="1" dirty="0">
                <a:latin typeface="Chalkboard" charset="0"/>
                <a:ea typeface="Chalkboard" charset="0"/>
                <a:cs typeface="Chalkboard" charset="0"/>
              </a:rPr>
              <a:t>{ not (mem !t </a:t>
            </a:r>
            <a:r>
              <a:rPr lang="en-US" altLang="ja-JP" sz="2800" b="1" dirty="0" err="1">
                <a:latin typeface="Chalkboard" charset="0"/>
                <a:ea typeface="Chalkboard" charset="0"/>
                <a:cs typeface="Chalkboard" charset="0"/>
              </a:rPr>
              <a:t>i</a:t>
            </a:r>
            <a:r>
              <a:rPr lang="en-US" altLang="ja-JP" sz="2800" b="1" dirty="0">
                <a:latin typeface="Chalkboard" charset="0"/>
                <a:ea typeface="Chalkboard" charset="0"/>
                <a:cs typeface="Chalkboard" charset="0"/>
              </a:rPr>
              <a:t>) } </a:t>
            </a:r>
            <a:r>
              <a:rPr lang="en-US" altLang="ja-JP" sz="2800" b="1" dirty="0" err="1">
                <a:latin typeface="Chalkboard" charset="0"/>
                <a:ea typeface="Chalkboard" charset="0"/>
                <a:cs typeface="Chalkboard" charset="0"/>
              </a:rPr>
              <a:t>x:int</a:t>
            </a:r>
            <a:r>
              <a:rPr lang="en-US" altLang="ja-JP" sz="2800" b="1" dirty="0">
                <a:latin typeface="Chalkboard" charset="0"/>
                <a:ea typeface="Chalkboard" charset="0"/>
                <a:cs typeface="Chalkboard" charset="0"/>
              </a:rPr>
              <a:t> { (mem !t </a:t>
            </a:r>
            <a:r>
              <a:rPr lang="en-US" altLang="ja-JP" sz="2800" b="1" dirty="0" err="1">
                <a:latin typeface="Chalkboard" charset="0"/>
                <a:ea typeface="Chalkboard" charset="0"/>
                <a:cs typeface="Chalkboard" charset="0"/>
              </a:rPr>
              <a:t>i</a:t>
            </a:r>
            <a:r>
              <a:rPr lang="en-US" altLang="ja-JP" sz="2800" b="1" dirty="0">
                <a:latin typeface="Chalkboard" charset="0"/>
                <a:ea typeface="Chalkboard" charset="0"/>
                <a:cs typeface="Chalkboard" charset="0"/>
              </a:rPr>
              <a:t>) &amp; </a:t>
            </a:r>
          </a:p>
          <a:p>
            <a:r>
              <a:rPr lang="en-US" altLang="ja-JP" sz="2800" b="1" dirty="0">
                <a:latin typeface="Chalkboard" charset="0"/>
                <a:ea typeface="Chalkboard" charset="0"/>
                <a:cs typeface="Chalkboard" charset="0"/>
              </a:rPr>
              <a:t> </a:t>
            </a:r>
            <a:r>
              <a:rPr lang="en-US" altLang="ja-JP" sz="2800" b="1" dirty="0">
                <a:latin typeface="Chalkboard" charset="0"/>
                <a:ea typeface="Chalkboard" charset="0"/>
                <a:cs typeface="Chalkboard" charset="0"/>
              </a:rPr>
              <a:t>                            (x = length !t) }</a:t>
            </a:r>
            <a:endParaRPr lang="en-US" altLang="ja-JP" sz="2800" b="1" dirty="0">
              <a:latin typeface="Chalkboard" charset="0"/>
              <a:ea typeface="Chalkboard" charset="0"/>
              <a:cs typeface="Chalkboard" charset="0"/>
            </a:endParaRPr>
          </a:p>
        </p:txBody>
      </p:sp>
      <p:sp>
        <p:nvSpPr>
          <p:cNvPr id="9" name="TextBox 8"/>
          <p:cNvSpPr txBox="1"/>
          <p:nvPr/>
        </p:nvSpPr>
        <p:spPr>
          <a:xfrm>
            <a:off x="1748127" y="2388184"/>
            <a:ext cx="1169231" cy="584775"/>
          </a:xfrm>
          <a:prstGeom prst="rect">
            <a:avLst/>
          </a:prstGeom>
          <a:noFill/>
        </p:spPr>
        <p:txBody>
          <a:bodyPr wrap="none" rtlCol="0">
            <a:spAutoFit/>
          </a:bodyPr>
          <a:lstStyle/>
          <a:p>
            <a:r>
              <a:rPr lang="en-US" sz="3200">
                <a:latin typeface="Chalkboard"/>
                <a:cs typeface="Chalkboard"/>
              </a:rPr>
              <a:t>Type:</a:t>
            </a:r>
            <a:endParaRPr lang="en-US" sz="3200" dirty="0">
              <a:latin typeface="Chalkboard"/>
              <a:cs typeface="Chalkboard"/>
            </a:endParaRPr>
          </a:p>
        </p:txBody>
      </p:sp>
      <p:sp>
        <p:nvSpPr>
          <p:cNvPr id="10" name="TextBox 9"/>
          <p:cNvSpPr txBox="1"/>
          <p:nvPr/>
        </p:nvSpPr>
        <p:spPr>
          <a:xfrm>
            <a:off x="1748122" y="3779946"/>
            <a:ext cx="1816010" cy="584775"/>
          </a:xfrm>
          <a:prstGeom prst="rect">
            <a:avLst/>
          </a:prstGeom>
          <a:noFill/>
        </p:spPr>
        <p:txBody>
          <a:bodyPr wrap="none" rtlCol="0">
            <a:spAutoFit/>
          </a:bodyPr>
          <a:lstStyle/>
          <a:p>
            <a:r>
              <a:rPr lang="en-US" sz="3200" dirty="0">
                <a:latin typeface="Chalkboard"/>
                <a:cs typeface="Chalkboard"/>
              </a:rPr>
              <a:t>Program:</a:t>
            </a:r>
          </a:p>
        </p:txBody>
      </p:sp>
      <p:sp>
        <p:nvSpPr>
          <p:cNvPr id="17" name="Oval Callout 16"/>
          <p:cNvSpPr/>
          <p:nvPr/>
        </p:nvSpPr>
        <p:spPr>
          <a:xfrm>
            <a:off x="1689657" y="3125210"/>
            <a:ext cx="2232991" cy="717012"/>
          </a:xfrm>
          <a:prstGeom prst="wedgeEllipseCallout">
            <a:avLst/>
          </a:prstGeom>
          <a:solidFill>
            <a:schemeClr val="bg1"/>
          </a:solidFill>
          <a:ln w="76200" cmpd="sng">
            <a:solidFill>
              <a:schemeClr val="accent3">
                <a:lumMod val="7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18" name="TextBox 17"/>
          <p:cNvSpPr txBox="1"/>
          <p:nvPr/>
        </p:nvSpPr>
        <p:spPr>
          <a:xfrm>
            <a:off x="1893397" y="3269405"/>
            <a:ext cx="1825500" cy="461665"/>
          </a:xfrm>
          <a:prstGeom prst="rect">
            <a:avLst/>
          </a:prstGeom>
          <a:noFill/>
        </p:spPr>
        <p:txBody>
          <a:bodyPr wrap="none" rtlCol="0">
            <a:spAutoFit/>
          </a:bodyPr>
          <a:lstStyle/>
          <a:p>
            <a:r>
              <a:rPr lang="en-US" sz="2400" b="1" i="1">
                <a:solidFill>
                  <a:schemeClr val="accent3">
                    <a:lumMod val="50000"/>
                  </a:schemeClr>
                </a:solidFill>
                <a:latin typeface="Chalkboard"/>
                <a:cs typeface="Chalkboard"/>
              </a:rPr>
              <a:t>Well typed</a:t>
            </a:r>
            <a:endParaRPr lang="en-US" sz="2400" b="1" i="1" dirty="0">
              <a:solidFill>
                <a:schemeClr val="accent3">
                  <a:lumMod val="50000"/>
                </a:schemeClr>
              </a:solidFill>
              <a:latin typeface="Chalkboard"/>
              <a:cs typeface="Chalkboard"/>
            </a:endParaRPr>
          </a:p>
        </p:txBody>
      </p:sp>
    </p:spTree>
    <p:extLst>
      <p:ext uri="{BB962C8B-B14F-4D97-AF65-F5344CB8AC3E}">
        <p14:creationId xmlns:p14="http://schemas.microsoft.com/office/powerpoint/2010/main" val="20157650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dirty="0" smtClean="0"/>
              <a:t>Introduction</a:t>
            </a:r>
          </a:p>
          <a:p>
            <a:pPr marL="514350" indent="-514350">
              <a:buFont typeface="+mj-lt"/>
              <a:buAutoNum type="arabicPeriod"/>
            </a:pPr>
            <a:r>
              <a:rPr lang="en-US" dirty="0" smtClean="0"/>
              <a:t>Background</a:t>
            </a:r>
          </a:p>
          <a:p>
            <a:pPr marL="514350" indent="-514350">
              <a:buFont typeface="+mj-lt"/>
              <a:buAutoNum type="arabicPeriod"/>
            </a:pPr>
            <a:r>
              <a:rPr lang="en-US" dirty="0" smtClean="0"/>
              <a:t>Our work</a:t>
            </a:r>
          </a:p>
          <a:p>
            <a:pPr marL="765175" lvl="1" indent="-354013"/>
            <a:r>
              <a:rPr lang="en-US" dirty="0" smtClean="0"/>
              <a:t>Introduce state-dependent contracts</a:t>
            </a:r>
          </a:p>
          <a:p>
            <a:pPr marL="1165225" lvl="2" indent="-354013"/>
            <a:r>
              <a:rPr lang="en-US" dirty="0" smtClean="0"/>
              <a:t>Computational Hoare types</a:t>
            </a:r>
          </a:p>
          <a:p>
            <a:pPr marL="1165225" lvl="2" indent="-354013"/>
            <a:r>
              <a:rPr lang="en-US" dirty="0" smtClean="0"/>
              <a:t>Flow-sensitive type system</a:t>
            </a:r>
          </a:p>
          <a:p>
            <a:pPr marL="1165225" lvl="2" indent="-354013"/>
            <a:r>
              <a:rPr lang="en-US" dirty="0" smtClean="0"/>
              <a:t>Dynamic checking by assert</a:t>
            </a:r>
          </a:p>
          <a:p>
            <a:pPr marL="765175" lvl="1" indent="-354013"/>
            <a:r>
              <a:rPr lang="en-US" dirty="0" smtClean="0"/>
              <a:t>Effect system</a:t>
            </a:r>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59</a:t>
            </a:fld>
            <a:endParaRPr kumimoji="1" lang="ja-JP" altLang="en-US"/>
          </a:p>
        </p:txBody>
      </p:sp>
    </p:spTree>
    <p:extLst>
      <p:ext uri="{BB962C8B-B14F-4D97-AF65-F5344CB8AC3E}">
        <p14:creationId xmlns:p14="http://schemas.microsoft.com/office/powerpoint/2010/main" val="194409481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Alternate Process 16"/>
          <p:cNvSpPr/>
          <p:nvPr/>
        </p:nvSpPr>
        <p:spPr>
          <a:xfrm>
            <a:off x="3100388" y="4752564"/>
            <a:ext cx="345319" cy="385767"/>
          </a:xfrm>
          <a:prstGeom prst="flowChartAlternateProcess">
            <a:avLst/>
          </a:prstGeom>
          <a:solidFill>
            <a:schemeClr val="tx2">
              <a:lumMod val="20000"/>
              <a:lumOff val="80000"/>
            </a:schemeClr>
          </a:solidFill>
          <a:ln w="76200" cmpd="sng">
            <a:solidFill>
              <a:schemeClr val="accent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18" name="Alternate Process 17"/>
          <p:cNvSpPr/>
          <p:nvPr/>
        </p:nvSpPr>
        <p:spPr>
          <a:xfrm>
            <a:off x="2857500" y="5215231"/>
            <a:ext cx="1052028" cy="428332"/>
          </a:xfrm>
          <a:prstGeom prst="flowChartAlternateProcess">
            <a:avLst/>
          </a:prstGeom>
          <a:solidFill>
            <a:schemeClr val="accent2">
              <a:lumMod val="20000"/>
              <a:lumOff val="80000"/>
            </a:schemeClr>
          </a:solidFill>
          <a:ln w="76200" cmpd="sng">
            <a:solidFill>
              <a:schemeClr val="accent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7" name="Content Placeholder 2"/>
          <p:cNvSpPr txBox="1">
            <a:spLocks/>
          </p:cNvSpPr>
          <p:nvPr/>
        </p:nvSpPr>
        <p:spPr>
          <a:xfrm>
            <a:off x="1262352" y="1473993"/>
            <a:ext cx="8668865" cy="500786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kumimoji="1" sz="3200" kern="1200">
                <a:solidFill>
                  <a:schemeClr val="tx1"/>
                </a:solidFill>
                <a:latin typeface="Chalkboard"/>
                <a:ea typeface="+mn-ea"/>
                <a:cs typeface="Chalkboard"/>
              </a:defRPr>
            </a:lvl1pPr>
            <a:lvl2pPr marL="742950" indent="-285750" algn="l" defTabSz="457200" rtl="0" eaLnBrk="1" latinLnBrk="0" hangingPunct="1">
              <a:spcBef>
                <a:spcPct val="20000"/>
              </a:spcBef>
              <a:buFont typeface="Arial"/>
              <a:buChar char="–"/>
              <a:defRPr kumimoji="1" sz="2800" kern="1200">
                <a:solidFill>
                  <a:schemeClr val="tx1"/>
                </a:solidFill>
                <a:latin typeface="Chalkboard"/>
                <a:ea typeface="+mn-ea"/>
                <a:cs typeface="Chalkboard"/>
              </a:defRPr>
            </a:lvl2pPr>
            <a:lvl3pPr marL="1143000" indent="-228600" algn="l" defTabSz="457200" rtl="0" eaLnBrk="1" latinLnBrk="0" hangingPunct="1">
              <a:spcBef>
                <a:spcPct val="20000"/>
              </a:spcBef>
              <a:buFont typeface="Arial"/>
              <a:buChar char="•"/>
              <a:defRPr kumimoji="1" sz="2800" kern="1200">
                <a:solidFill>
                  <a:schemeClr val="tx1"/>
                </a:solidFill>
                <a:latin typeface="Chalkboard"/>
                <a:ea typeface="+mn-ea"/>
                <a:cs typeface="Chalkboard"/>
              </a:defRPr>
            </a:lvl3pPr>
            <a:lvl4pPr marL="1600200" indent="-228600" algn="l" defTabSz="457200" rtl="0" eaLnBrk="1" latinLnBrk="0" hangingPunct="1">
              <a:spcBef>
                <a:spcPct val="20000"/>
              </a:spcBef>
              <a:buFont typeface="Arial"/>
              <a:buChar char="–"/>
              <a:defRPr kumimoji="1" sz="2800" kern="1200">
                <a:solidFill>
                  <a:schemeClr val="tx1"/>
                </a:solidFill>
                <a:latin typeface="Chalkboard"/>
                <a:ea typeface="+mn-ea"/>
                <a:cs typeface="Chalkboard"/>
              </a:defRPr>
            </a:lvl4pPr>
            <a:lvl5pPr marL="2057400" indent="-228600" algn="l" defTabSz="457200" rtl="0" eaLnBrk="1" latinLnBrk="0" hangingPunct="1">
              <a:spcBef>
                <a:spcPct val="20000"/>
              </a:spcBef>
              <a:buFont typeface="Arial"/>
              <a:buChar char="»"/>
              <a:defRPr kumimoji="1" sz="2800" kern="1200">
                <a:solidFill>
                  <a:schemeClr val="tx1"/>
                </a:solidFill>
                <a:latin typeface="Chalkboard"/>
                <a:ea typeface="+mn-ea"/>
                <a:cs typeface="Chalkboard"/>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defTabSz="914400">
              <a:spcBef>
                <a:spcPts val="0"/>
              </a:spcBef>
              <a:buFont typeface="Arial"/>
              <a:buNone/>
              <a:defRPr/>
            </a:pPr>
            <a:r>
              <a:rPr lang="en-US" sz="2800" b="1" dirty="0" smtClean="0"/>
              <a:t>type set</a:t>
            </a:r>
          </a:p>
          <a:p>
            <a:pPr marL="0" indent="0" defTabSz="914400">
              <a:spcBef>
                <a:spcPts val="0"/>
              </a:spcBef>
              <a:buFont typeface="Arial"/>
              <a:buNone/>
              <a:defRPr/>
            </a:pPr>
            <a:r>
              <a:rPr lang="en-US" sz="2800" b="1" dirty="0" err="1" smtClean="0"/>
              <a:t>val</a:t>
            </a:r>
            <a:r>
              <a:rPr lang="en-US" sz="2800" b="1" dirty="0" smtClean="0"/>
              <a:t> create : unit </a:t>
            </a:r>
            <a:r>
              <a:rPr lang="en-US" altLang="ja-JP" sz="2800" b="1" dirty="0" smtClean="0"/>
              <a:t>→ set</a:t>
            </a:r>
            <a:endParaRPr lang="en-US" sz="2800" b="1" dirty="0" smtClean="0"/>
          </a:p>
          <a:p>
            <a:pPr marL="0" indent="0" defTabSz="914400">
              <a:spcBef>
                <a:spcPts val="0"/>
              </a:spcBef>
              <a:buFont typeface="Arial"/>
              <a:buNone/>
              <a:defRPr/>
            </a:pPr>
            <a:r>
              <a:rPr lang="en-US" sz="2800" b="1" dirty="0" err="1" smtClean="0"/>
              <a:t>val</a:t>
            </a:r>
            <a:r>
              <a:rPr lang="en-US" sz="2800" b="1" dirty="0" smtClean="0"/>
              <a:t> mem : set </a:t>
            </a:r>
            <a:r>
              <a:rPr lang="en-US" altLang="ja-JP" sz="2800" b="1" dirty="0" smtClean="0"/>
              <a:t>→ </a:t>
            </a:r>
            <a:r>
              <a:rPr lang="en-US" altLang="ja-JP" sz="2800" b="1" dirty="0" err="1" smtClean="0">
                <a:solidFill>
                  <a:schemeClr val="accent1">
                    <a:lumMod val="75000"/>
                  </a:schemeClr>
                </a:solidFill>
              </a:rPr>
              <a:t>Pos</a:t>
            </a:r>
            <a:r>
              <a:rPr lang="en-US" altLang="ja-JP" sz="2800" b="1" dirty="0" smtClean="0"/>
              <a:t> → Bool</a:t>
            </a:r>
            <a:endParaRPr lang="en-US" sz="2800" b="1" dirty="0" smtClean="0"/>
          </a:p>
          <a:p>
            <a:pPr marL="0" indent="0" defTabSz="914400">
              <a:spcBef>
                <a:spcPts val="0"/>
              </a:spcBef>
              <a:buFont typeface="Arial"/>
              <a:buNone/>
              <a:defRPr/>
            </a:pPr>
            <a:r>
              <a:rPr lang="en-US" sz="2800" b="1" dirty="0" err="1" smtClean="0"/>
              <a:t>val</a:t>
            </a:r>
            <a:r>
              <a:rPr lang="en-US" sz="2800" b="1" dirty="0" smtClean="0"/>
              <a:t> add : set </a:t>
            </a:r>
            <a:r>
              <a:rPr lang="en-US" altLang="ja-JP" sz="2800" b="1" dirty="0" smtClean="0"/>
              <a:t>→ </a:t>
            </a:r>
            <a:r>
              <a:rPr lang="en-US" altLang="ja-JP" sz="2800" b="1" dirty="0" err="1" smtClean="0">
                <a:solidFill>
                  <a:schemeClr val="accent1">
                    <a:lumMod val="75000"/>
                  </a:schemeClr>
                </a:solidFill>
              </a:rPr>
              <a:t>Pos</a:t>
            </a:r>
            <a:r>
              <a:rPr lang="en-US" altLang="ja-JP" sz="2800" b="1" dirty="0" smtClean="0"/>
              <a:t> → set</a:t>
            </a:r>
          </a:p>
          <a:p>
            <a:pPr marL="0" indent="0" defTabSz="914400">
              <a:spcBef>
                <a:spcPts val="0"/>
              </a:spcBef>
              <a:buFont typeface="Arial"/>
              <a:buNone/>
              <a:defRPr/>
            </a:pPr>
            <a:endParaRPr lang="en-US" b="1" dirty="0" smtClean="0"/>
          </a:p>
          <a:p>
            <a:pPr marL="0" indent="0" defTabSz="914400">
              <a:spcBef>
                <a:spcPts val="0"/>
              </a:spcBef>
              <a:buFont typeface="Arial"/>
              <a:buNone/>
              <a:defRPr/>
            </a:pPr>
            <a:r>
              <a:rPr lang="en-US" b="1" dirty="0" smtClean="0"/>
              <a:t>let s = create ()</a:t>
            </a:r>
          </a:p>
          <a:p>
            <a:pPr marL="0" indent="0" defTabSz="914400">
              <a:spcBef>
                <a:spcPts val="0"/>
              </a:spcBef>
              <a:buFont typeface="Arial"/>
              <a:buNone/>
              <a:defRPr/>
            </a:pPr>
            <a:r>
              <a:rPr lang="en-US" b="1" dirty="0" smtClean="0"/>
              <a:t>let x = 1</a:t>
            </a:r>
          </a:p>
          <a:p>
            <a:pPr marL="0" indent="0" defTabSz="914400">
              <a:spcBef>
                <a:spcPts val="0"/>
              </a:spcBef>
              <a:buFont typeface="Arial"/>
              <a:buNone/>
              <a:defRPr/>
            </a:pPr>
            <a:r>
              <a:rPr lang="en-US" b="1" dirty="0" smtClean="0"/>
              <a:t>if mem s x then</a:t>
            </a:r>
          </a:p>
          <a:p>
            <a:pPr marL="0" indent="0" defTabSz="914400">
              <a:spcBef>
                <a:spcPts val="0"/>
              </a:spcBef>
              <a:buFont typeface="Arial"/>
              <a:buNone/>
              <a:defRPr/>
            </a:pPr>
            <a:r>
              <a:rPr lang="en-US" b="1" dirty="0" smtClean="0"/>
              <a:t>  add s (x-1)</a:t>
            </a:r>
            <a:endParaRPr lang="en-US" b="1" dirty="0"/>
          </a:p>
        </p:txBody>
      </p:sp>
      <p:sp>
        <p:nvSpPr>
          <p:cNvPr id="2" name="Title 1"/>
          <p:cNvSpPr>
            <a:spLocks noGrp="1"/>
          </p:cNvSpPr>
          <p:nvPr>
            <p:ph type="title"/>
          </p:nvPr>
        </p:nvSpPr>
        <p:spPr/>
        <p:txBody>
          <a:bodyPr/>
          <a:lstStyle/>
          <a:p>
            <a:r>
              <a:rPr lang="en-US" dirty="0" smtClean="0">
                <a:solidFill>
                  <a:schemeClr val="accent4">
                    <a:lumMod val="75000"/>
                  </a:schemeClr>
                </a:solidFill>
              </a:rPr>
              <a:t>Hybrid</a:t>
            </a:r>
            <a:r>
              <a:rPr lang="en-US" dirty="0" smtClean="0"/>
              <a:t> verification</a:t>
            </a:r>
            <a:endParaRPr lang="en-US" dirty="0"/>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6</a:t>
            </a:fld>
            <a:endParaRPr kumimoji="1" lang="ja-JP" altLang="en-US"/>
          </a:p>
        </p:txBody>
      </p:sp>
      <p:grpSp>
        <p:nvGrpSpPr>
          <p:cNvPr id="10" name="Group 9"/>
          <p:cNvGrpSpPr/>
          <p:nvPr/>
        </p:nvGrpSpPr>
        <p:grpSpPr>
          <a:xfrm>
            <a:off x="5397862" y="1189770"/>
            <a:ext cx="3786187" cy="1022931"/>
            <a:chOff x="4359632" y="1068954"/>
            <a:chExt cx="3786187" cy="1022931"/>
          </a:xfrm>
        </p:grpSpPr>
        <p:sp>
          <p:nvSpPr>
            <p:cNvPr id="11" name="Oval Callout 10"/>
            <p:cNvSpPr/>
            <p:nvPr/>
          </p:nvSpPr>
          <p:spPr>
            <a:xfrm>
              <a:off x="4359632" y="1068954"/>
              <a:ext cx="3786187" cy="1022931"/>
            </a:xfrm>
            <a:prstGeom prst="wedgeEllipseCallout">
              <a:avLst>
                <a:gd name="adj1" fmla="val -64229"/>
                <a:gd name="adj2" fmla="val 76467"/>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12" name="TextBox 11"/>
            <p:cNvSpPr txBox="1"/>
            <p:nvPr/>
          </p:nvSpPr>
          <p:spPr>
            <a:xfrm>
              <a:off x="4655485" y="1353175"/>
              <a:ext cx="3350276" cy="461665"/>
            </a:xfrm>
            <a:prstGeom prst="rect">
              <a:avLst/>
            </a:prstGeom>
            <a:noFill/>
          </p:spPr>
          <p:txBody>
            <a:bodyPr wrap="none" rtlCol="0">
              <a:spAutoFit/>
            </a:bodyPr>
            <a:lstStyle/>
            <a:p>
              <a:r>
                <a:rPr lang="en-US" sz="2400" b="1" dirty="0" err="1">
                  <a:latin typeface="Chalkboard"/>
                  <a:cs typeface="Chalkboard"/>
                </a:rPr>
                <a:t>Pos</a:t>
              </a:r>
              <a:r>
                <a:rPr lang="en-US" sz="2400" b="1" dirty="0">
                  <a:latin typeface="Chalkboard"/>
                  <a:cs typeface="Chalkboard"/>
                </a:rPr>
                <a:t> </a:t>
              </a:r>
              <a:r>
                <a:rPr lang="en-US" altLang="ja-JP" sz="2400" b="1" dirty="0">
                  <a:latin typeface="Chalkboard"/>
                  <a:cs typeface="Chalkboard"/>
                </a:rPr>
                <a:t>≡ </a:t>
              </a:r>
              <a:r>
                <a:rPr lang="en-US" sz="2400" b="1" dirty="0">
                  <a:latin typeface="Chalkboard"/>
                  <a:cs typeface="Chalkboard"/>
                </a:rPr>
                <a:t>{ </a:t>
              </a:r>
              <a:r>
                <a:rPr lang="en-US" sz="2400" b="1" dirty="0" err="1">
                  <a:latin typeface="Chalkboard"/>
                  <a:cs typeface="Chalkboard"/>
                </a:rPr>
                <a:t>x:int</a:t>
              </a:r>
              <a:r>
                <a:rPr lang="en-US" sz="2400" b="1" dirty="0">
                  <a:latin typeface="Chalkboard"/>
                  <a:cs typeface="Chalkboard"/>
                </a:rPr>
                <a:t> | x &gt; 0 }</a:t>
              </a:r>
            </a:p>
          </p:txBody>
        </p:sp>
      </p:grpSp>
      <p:sp>
        <p:nvSpPr>
          <p:cNvPr id="13" name="Rounded Rectangular Callout 12"/>
          <p:cNvSpPr/>
          <p:nvPr/>
        </p:nvSpPr>
        <p:spPr>
          <a:xfrm>
            <a:off x="5133147" y="3487594"/>
            <a:ext cx="3710608" cy="980661"/>
          </a:xfrm>
          <a:prstGeom prst="wedgeRoundRectCallout">
            <a:avLst>
              <a:gd name="adj1" fmla="val -91553"/>
              <a:gd name="adj2" fmla="val 76837"/>
              <a:gd name="adj3" fmla="val 16667"/>
            </a:avLst>
          </a:prstGeom>
          <a:solidFill>
            <a:schemeClr val="accent1">
              <a:lumMod val="20000"/>
              <a:lumOff val="80000"/>
            </a:schemeClr>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tabLst>
                <a:tab pos="130175" algn="l"/>
                <a:tab pos="660400" algn="l"/>
              </a:tabLst>
            </a:pPr>
            <a:r>
              <a:rPr lang="en-US" sz="2800" dirty="0" smtClean="0">
                <a:solidFill>
                  <a:schemeClr val="tx1"/>
                </a:solidFill>
                <a:latin typeface="Chalkboard"/>
                <a:cs typeface="Chalkboard"/>
              </a:rPr>
              <a:t>Statically checked</a:t>
            </a:r>
            <a:endParaRPr lang="en-US" sz="2800" dirty="0">
              <a:solidFill>
                <a:schemeClr val="tx1"/>
              </a:solidFill>
              <a:latin typeface="Chalkboard"/>
              <a:cs typeface="Chalkboard"/>
            </a:endParaRPr>
          </a:p>
        </p:txBody>
      </p:sp>
      <p:sp>
        <p:nvSpPr>
          <p:cNvPr id="14" name="Rounded Rectangular Callout 13"/>
          <p:cNvSpPr/>
          <p:nvPr/>
        </p:nvSpPr>
        <p:spPr>
          <a:xfrm>
            <a:off x="5331934" y="5090381"/>
            <a:ext cx="3852115" cy="980661"/>
          </a:xfrm>
          <a:prstGeom prst="wedgeRoundRectCallout">
            <a:avLst>
              <a:gd name="adj1" fmla="val -82834"/>
              <a:gd name="adj2" fmla="val -14632"/>
              <a:gd name="adj3" fmla="val 16667"/>
            </a:avLst>
          </a:prstGeom>
          <a:solidFill>
            <a:schemeClr val="accent2">
              <a:lumMod val="20000"/>
              <a:lumOff val="80000"/>
            </a:schemeClr>
          </a:solidFill>
          <a:ln w="76200" cmpd="sng">
            <a:solidFill>
              <a:schemeClr val="accent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46800" rIns="144000" bIns="45720" numCol="1" spcCol="0" rtlCol="0" fromWordArt="0" anchor="ctr" anchorCtr="0" forceAA="0" compatLnSpc="1">
            <a:prstTxWarp prst="textNoShape">
              <a:avLst/>
            </a:prstTxWarp>
            <a:noAutofit/>
          </a:bodyPr>
          <a:lstStyle/>
          <a:p>
            <a:pPr algn="ctr">
              <a:tabLst>
                <a:tab pos="660400" algn="l"/>
              </a:tabLst>
            </a:pPr>
            <a:r>
              <a:rPr lang="en-US" sz="2800" dirty="0" smtClean="0">
                <a:solidFill>
                  <a:schemeClr val="tx1"/>
                </a:solidFill>
                <a:latin typeface="Chalkboard"/>
                <a:cs typeface="Chalkboard"/>
              </a:rPr>
              <a:t>Dynamically checked</a:t>
            </a:r>
            <a:endParaRPr lang="en-US" sz="2800" dirty="0">
              <a:solidFill>
                <a:schemeClr val="tx1"/>
              </a:solidFill>
              <a:latin typeface="Chalkboard"/>
              <a:cs typeface="Chalkboard"/>
            </a:endParaRPr>
          </a:p>
        </p:txBody>
      </p:sp>
    </p:spTree>
    <p:extLst>
      <p:ext uri="{BB962C8B-B14F-4D97-AF65-F5344CB8AC3E}">
        <p14:creationId xmlns:p14="http://schemas.microsoft.com/office/powerpoint/2010/main" val="90363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3" grpId="0" animBg="1"/>
      <p:bldP spid="14" grpId="0" animBg="1"/>
    </p:bldLst>
  </p:timing>
</p:sld>
</file>

<file path=ppt/slides/slide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Want to allow/disallow contracts</a:t>
            </a:r>
            <a:endParaRPr lang="en-US" dirty="0"/>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60</a:t>
            </a:fld>
            <a:endParaRPr kumimoji="1" lang="ja-JP" altLang="en-US"/>
          </a:p>
        </p:txBody>
      </p:sp>
      <p:sp>
        <p:nvSpPr>
          <p:cNvPr id="12" name="Rounded Rectangle 11"/>
          <p:cNvSpPr/>
          <p:nvPr/>
        </p:nvSpPr>
        <p:spPr>
          <a:xfrm>
            <a:off x="1981200" y="1630017"/>
            <a:ext cx="8229600" cy="2014330"/>
          </a:xfrm>
          <a:prstGeom prst="roundRect">
            <a:avLst/>
          </a:prstGeom>
          <a:solidFill>
            <a:schemeClr val="bg1"/>
          </a:solidFill>
          <a:ln w="76200" cmpd="sng">
            <a:solidFill>
              <a:schemeClr val="accent2">
                <a:lumMod val="7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13" name="TextBox 12"/>
          <p:cNvSpPr txBox="1"/>
          <p:nvPr/>
        </p:nvSpPr>
        <p:spPr>
          <a:xfrm>
            <a:off x="2218293" y="1350759"/>
            <a:ext cx="7686261" cy="523220"/>
          </a:xfrm>
          <a:prstGeom prst="rect">
            <a:avLst/>
          </a:prstGeom>
          <a:solidFill>
            <a:schemeClr val="bg1"/>
          </a:solidFill>
        </p:spPr>
        <p:txBody>
          <a:bodyPr wrap="square" rtlCol="0">
            <a:spAutoFit/>
          </a:bodyPr>
          <a:lstStyle/>
          <a:p>
            <a:pPr algn="ctr"/>
            <a:r>
              <a:rPr lang="en-US" sz="2800" dirty="0">
                <a:latin typeface="Chalkboard"/>
                <a:cs typeface="Chalkboard"/>
              </a:rPr>
              <a:t>Disallow contracts </a:t>
            </a:r>
            <a:r>
              <a:rPr lang="en-US" sz="2800">
                <a:latin typeface="Chalkboard"/>
                <a:cs typeface="Chalkboard"/>
              </a:rPr>
              <a:t>abusing program references</a:t>
            </a:r>
            <a:endParaRPr lang="en-US" sz="2800" dirty="0">
              <a:latin typeface="Chalkboard"/>
              <a:cs typeface="Chalkboard"/>
            </a:endParaRPr>
          </a:p>
        </p:txBody>
      </p:sp>
      <p:sp>
        <p:nvSpPr>
          <p:cNvPr id="14" name="Rounded Rectangle 13"/>
          <p:cNvSpPr/>
          <p:nvPr/>
        </p:nvSpPr>
        <p:spPr>
          <a:xfrm>
            <a:off x="1981200" y="4177972"/>
            <a:ext cx="8229600" cy="2071734"/>
          </a:xfrm>
          <a:prstGeom prst="roundRect">
            <a:avLst/>
          </a:prstGeom>
          <a:solidFill>
            <a:schemeClr val="bg1"/>
          </a:solidFill>
          <a:ln w="76200" cmpd="sng">
            <a:solidFill>
              <a:schemeClr val="accent3">
                <a:lumMod val="7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15" name="TextBox 14"/>
          <p:cNvSpPr txBox="1"/>
          <p:nvPr/>
        </p:nvSpPr>
        <p:spPr>
          <a:xfrm>
            <a:off x="2297805" y="3895496"/>
            <a:ext cx="7455799" cy="523220"/>
          </a:xfrm>
          <a:prstGeom prst="rect">
            <a:avLst/>
          </a:prstGeom>
          <a:solidFill>
            <a:schemeClr val="bg1"/>
          </a:solidFill>
        </p:spPr>
        <p:txBody>
          <a:bodyPr wrap="square" rtlCol="0">
            <a:spAutoFit/>
          </a:bodyPr>
          <a:lstStyle/>
          <a:p>
            <a:r>
              <a:rPr lang="en-US" sz="2800" dirty="0">
                <a:latin typeface="Chalkboard"/>
                <a:cs typeface="Chalkboard"/>
              </a:rPr>
              <a:t>Allow contracts using refs. allocated by them</a:t>
            </a:r>
          </a:p>
        </p:txBody>
      </p:sp>
      <p:sp>
        <p:nvSpPr>
          <p:cNvPr id="16" name="TextBox 15"/>
          <p:cNvSpPr txBox="1"/>
          <p:nvPr/>
        </p:nvSpPr>
        <p:spPr>
          <a:xfrm>
            <a:off x="2948032" y="2096117"/>
            <a:ext cx="3555204" cy="523220"/>
          </a:xfrm>
          <a:prstGeom prst="rect">
            <a:avLst/>
          </a:prstGeom>
          <a:noFill/>
        </p:spPr>
        <p:txBody>
          <a:bodyPr wrap="none" rtlCol="0">
            <a:spAutoFit/>
          </a:bodyPr>
          <a:lstStyle/>
          <a:p>
            <a:r>
              <a:rPr lang="en-US" sz="2800" b="1" dirty="0">
                <a:latin typeface="Chalkboard"/>
                <a:cs typeface="Chalkboard"/>
              </a:rPr>
              <a:t>{ </a:t>
            </a:r>
            <a:r>
              <a:rPr lang="en-US" sz="2800" b="1" dirty="0" err="1">
                <a:latin typeface="Chalkboard"/>
                <a:cs typeface="Chalkboard"/>
              </a:rPr>
              <a:t>x:int</a:t>
            </a:r>
            <a:r>
              <a:rPr lang="en-US" sz="2800" b="1" dirty="0">
                <a:latin typeface="Chalkboard"/>
                <a:cs typeface="Chalkboard"/>
              </a:rPr>
              <a:t> ref | !x = 1 }</a:t>
            </a:r>
          </a:p>
        </p:txBody>
      </p:sp>
      <p:sp>
        <p:nvSpPr>
          <p:cNvPr id="17" name="TextBox 16"/>
          <p:cNvSpPr txBox="1"/>
          <p:nvPr/>
        </p:nvSpPr>
        <p:spPr>
          <a:xfrm>
            <a:off x="2948032" y="2740586"/>
            <a:ext cx="5798126" cy="523220"/>
          </a:xfrm>
          <a:prstGeom prst="rect">
            <a:avLst/>
          </a:prstGeom>
          <a:noFill/>
        </p:spPr>
        <p:txBody>
          <a:bodyPr wrap="none" rtlCol="0">
            <a:spAutoFit/>
          </a:bodyPr>
          <a:lstStyle/>
          <a:p>
            <a:r>
              <a:rPr lang="en-US" sz="2800" b="1" dirty="0">
                <a:latin typeface="Chalkboard"/>
                <a:cs typeface="Chalkboard"/>
              </a:rPr>
              <a:t>{ true } </a:t>
            </a:r>
            <a:r>
              <a:rPr lang="en-US" sz="2800" b="1" dirty="0" err="1">
                <a:latin typeface="Chalkboard"/>
                <a:cs typeface="Chalkboard"/>
              </a:rPr>
              <a:t>x:int</a:t>
            </a:r>
            <a:r>
              <a:rPr lang="en-US" sz="2800" b="1" dirty="0">
                <a:latin typeface="Chalkboard"/>
                <a:cs typeface="Chalkboard"/>
              </a:rPr>
              <a:t> ref { x := 1; true }</a:t>
            </a:r>
          </a:p>
        </p:txBody>
      </p:sp>
      <p:sp>
        <p:nvSpPr>
          <p:cNvPr id="18" name="TextBox 17"/>
          <p:cNvSpPr txBox="1"/>
          <p:nvPr/>
        </p:nvSpPr>
        <p:spPr>
          <a:xfrm>
            <a:off x="2297807" y="1962494"/>
            <a:ext cx="748923" cy="769441"/>
          </a:xfrm>
          <a:prstGeom prst="rect">
            <a:avLst/>
          </a:prstGeom>
          <a:noFill/>
        </p:spPr>
        <p:txBody>
          <a:bodyPr wrap="none" rtlCol="0">
            <a:spAutoFit/>
          </a:bodyPr>
          <a:lstStyle/>
          <a:p>
            <a:r>
              <a:rPr lang="en-US" sz="4400" b="1" dirty="0">
                <a:solidFill>
                  <a:schemeClr val="accent2">
                    <a:lumMod val="75000"/>
                  </a:schemeClr>
                </a:solidFill>
                <a:latin typeface="Chalkboard"/>
                <a:cs typeface="Chalkboard"/>
              </a:rPr>
              <a:t>✘</a:t>
            </a:r>
          </a:p>
        </p:txBody>
      </p:sp>
      <p:sp>
        <p:nvSpPr>
          <p:cNvPr id="19" name="TextBox 18"/>
          <p:cNvSpPr txBox="1"/>
          <p:nvPr/>
        </p:nvSpPr>
        <p:spPr>
          <a:xfrm>
            <a:off x="2297806" y="2642764"/>
            <a:ext cx="748923" cy="769441"/>
          </a:xfrm>
          <a:prstGeom prst="rect">
            <a:avLst/>
          </a:prstGeom>
          <a:noFill/>
        </p:spPr>
        <p:txBody>
          <a:bodyPr wrap="none" rtlCol="0">
            <a:spAutoFit/>
          </a:bodyPr>
          <a:lstStyle/>
          <a:p>
            <a:r>
              <a:rPr lang="en-US" sz="4400" b="1" dirty="0">
                <a:solidFill>
                  <a:schemeClr val="accent2">
                    <a:lumMod val="75000"/>
                  </a:schemeClr>
                </a:solidFill>
                <a:latin typeface="Chalkboard"/>
                <a:cs typeface="Chalkboard"/>
              </a:rPr>
              <a:t>✘</a:t>
            </a:r>
          </a:p>
        </p:txBody>
      </p:sp>
      <p:sp>
        <p:nvSpPr>
          <p:cNvPr id="20" name="TextBox 19"/>
          <p:cNvSpPr txBox="1"/>
          <p:nvPr/>
        </p:nvSpPr>
        <p:spPr>
          <a:xfrm>
            <a:off x="3046724" y="4650863"/>
            <a:ext cx="6350456" cy="523220"/>
          </a:xfrm>
          <a:prstGeom prst="rect">
            <a:avLst/>
          </a:prstGeom>
          <a:noFill/>
        </p:spPr>
        <p:txBody>
          <a:bodyPr wrap="none" rtlCol="0">
            <a:spAutoFit/>
          </a:bodyPr>
          <a:lstStyle/>
          <a:p>
            <a:r>
              <a:rPr lang="en-US" sz="2800" b="1" dirty="0">
                <a:latin typeface="Chalkboard"/>
                <a:cs typeface="Chalkboard"/>
              </a:rPr>
              <a:t>{ </a:t>
            </a:r>
            <a:r>
              <a:rPr lang="en-US" sz="2800" b="1" dirty="0" err="1">
                <a:latin typeface="Chalkboard"/>
                <a:cs typeface="Chalkboard"/>
              </a:rPr>
              <a:t>x:str</a:t>
            </a:r>
            <a:r>
              <a:rPr lang="en-US" sz="2800" b="1" dirty="0">
                <a:latin typeface="Chalkboard"/>
                <a:cs typeface="Chalkboard"/>
              </a:rPr>
              <a:t> | </a:t>
            </a:r>
            <a:r>
              <a:rPr lang="en-US" sz="2800" b="1" dirty="0" err="1">
                <a:latin typeface="Chalkboard"/>
                <a:cs typeface="Chalkboard"/>
              </a:rPr>
              <a:t>re.match</a:t>
            </a:r>
            <a:r>
              <a:rPr lang="en-US" sz="2800" b="1" dirty="0">
                <a:latin typeface="Chalkboard"/>
                <a:cs typeface="Chalkboard"/>
              </a:rPr>
              <a:t> “~</a:t>
            </a:r>
            <a:r>
              <a:rPr lang="en-US" sz="2800" b="1" dirty="0" err="1">
                <a:latin typeface="Chalkboard"/>
                <a:cs typeface="Chalkboard"/>
              </a:rPr>
              <a:t>http|ssh|ftp</a:t>
            </a:r>
            <a:r>
              <a:rPr lang="en-US" sz="2800" b="1" dirty="0">
                <a:latin typeface="Chalkboard"/>
                <a:cs typeface="Chalkboard"/>
              </a:rPr>
              <a:t>” s }</a:t>
            </a:r>
          </a:p>
        </p:txBody>
      </p:sp>
      <p:sp>
        <p:nvSpPr>
          <p:cNvPr id="21" name="TextBox 20"/>
          <p:cNvSpPr txBox="1"/>
          <p:nvPr/>
        </p:nvSpPr>
        <p:spPr>
          <a:xfrm>
            <a:off x="3046724" y="5431576"/>
            <a:ext cx="6885988" cy="461665"/>
          </a:xfrm>
          <a:prstGeom prst="rect">
            <a:avLst/>
          </a:prstGeom>
          <a:noFill/>
        </p:spPr>
        <p:txBody>
          <a:bodyPr wrap="none" rtlCol="0">
            <a:spAutoFit/>
          </a:bodyPr>
          <a:lstStyle/>
          <a:p>
            <a:r>
              <a:rPr lang="en-US" sz="2400" b="1" dirty="0">
                <a:latin typeface="Chalkboard"/>
                <a:cs typeface="Chalkboard"/>
              </a:rPr>
              <a:t>{ true } </a:t>
            </a:r>
            <a:r>
              <a:rPr lang="en-US" sz="2400" b="1" dirty="0" err="1">
                <a:latin typeface="Chalkboard"/>
                <a:cs typeface="Chalkboard"/>
              </a:rPr>
              <a:t>x:int</a:t>
            </a:r>
            <a:r>
              <a:rPr lang="en-US" sz="2400" b="1" dirty="0">
                <a:latin typeface="Chalkboard"/>
                <a:cs typeface="Chalkboard"/>
              </a:rPr>
              <a:t> ref { y = ref 1; y := 2; !x = !y }</a:t>
            </a:r>
          </a:p>
        </p:txBody>
      </p:sp>
      <p:sp>
        <p:nvSpPr>
          <p:cNvPr id="23" name="TextBox 22"/>
          <p:cNvSpPr txBox="1"/>
          <p:nvPr/>
        </p:nvSpPr>
        <p:spPr>
          <a:xfrm>
            <a:off x="2297806" y="4584553"/>
            <a:ext cx="748923" cy="769441"/>
          </a:xfrm>
          <a:prstGeom prst="rect">
            <a:avLst/>
          </a:prstGeom>
          <a:noFill/>
        </p:spPr>
        <p:txBody>
          <a:bodyPr wrap="none" rtlCol="0">
            <a:spAutoFit/>
          </a:bodyPr>
          <a:lstStyle/>
          <a:p>
            <a:r>
              <a:rPr lang="en-US" sz="4400" b="1">
                <a:solidFill>
                  <a:schemeClr val="accent3">
                    <a:lumMod val="75000"/>
                  </a:schemeClr>
                </a:solidFill>
                <a:latin typeface="Chalkboard"/>
                <a:cs typeface="Chalkboard"/>
              </a:rPr>
              <a:t>✔</a:t>
            </a:r>
            <a:endParaRPr lang="en-US" sz="4400" b="1" dirty="0">
              <a:solidFill>
                <a:schemeClr val="accent3">
                  <a:lumMod val="75000"/>
                </a:schemeClr>
              </a:solidFill>
              <a:latin typeface="Chalkboard"/>
              <a:cs typeface="Chalkboard"/>
            </a:endParaRPr>
          </a:p>
        </p:txBody>
      </p:sp>
      <p:sp>
        <p:nvSpPr>
          <p:cNvPr id="24" name="TextBox 23"/>
          <p:cNvSpPr txBox="1"/>
          <p:nvPr/>
        </p:nvSpPr>
        <p:spPr>
          <a:xfrm>
            <a:off x="2297805" y="5278653"/>
            <a:ext cx="748923" cy="769441"/>
          </a:xfrm>
          <a:prstGeom prst="rect">
            <a:avLst/>
          </a:prstGeom>
          <a:noFill/>
        </p:spPr>
        <p:txBody>
          <a:bodyPr wrap="none" rtlCol="0">
            <a:spAutoFit/>
          </a:bodyPr>
          <a:lstStyle/>
          <a:p>
            <a:r>
              <a:rPr lang="en-US" sz="4400" b="1">
                <a:solidFill>
                  <a:schemeClr val="accent3">
                    <a:lumMod val="75000"/>
                  </a:schemeClr>
                </a:solidFill>
                <a:latin typeface="Chalkboard"/>
                <a:cs typeface="Chalkboard"/>
              </a:rPr>
              <a:t>✔</a:t>
            </a:r>
            <a:endParaRPr lang="en-US" sz="4400" b="1" dirty="0">
              <a:solidFill>
                <a:schemeClr val="accent3">
                  <a:lumMod val="75000"/>
                </a:schemeClr>
              </a:solidFill>
              <a:latin typeface="Chalkboard"/>
              <a:cs typeface="Chalkboard"/>
            </a:endParaRPr>
          </a:p>
        </p:txBody>
      </p:sp>
      <p:sp>
        <p:nvSpPr>
          <p:cNvPr id="30" name="Oval Callout 29"/>
          <p:cNvSpPr/>
          <p:nvPr/>
        </p:nvSpPr>
        <p:spPr>
          <a:xfrm>
            <a:off x="6308040" y="1030133"/>
            <a:ext cx="4280453" cy="1474528"/>
          </a:xfrm>
          <a:prstGeom prst="wedgeEllipseCallout">
            <a:avLst>
              <a:gd name="adj1" fmla="val -46766"/>
              <a:gd name="adj2" fmla="val 40931"/>
            </a:avLst>
          </a:prstGeom>
          <a:solidFill>
            <a:schemeClr val="bg1"/>
          </a:solidFill>
          <a:ln w="76200" cmpd="sng">
            <a:solidFill>
              <a:schemeClr val="accent2">
                <a:lumMod val="7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accent2">
                  <a:lumMod val="75000"/>
                </a:schemeClr>
              </a:solidFill>
              <a:latin typeface="Chalkboard"/>
              <a:cs typeface="Chalkboard"/>
            </a:endParaRPr>
          </a:p>
        </p:txBody>
      </p:sp>
      <p:sp>
        <p:nvSpPr>
          <p:cNvPr id="26" name="TextBox 25"/>
          <p:cNvSpPr txBox="1"/>
          <p:nvPr/>
        </p:nvSpPr>
        <p:spPr>
          <a:xfrm>
            <a:off x="6343535" y="1335597"/>
            <a:ext cx="4201279" cy="830997"/>
          </a:xfrm>
          <a:prstGeom prst="rect">
            <a:avLst/>
          </a:prstGeom>
          <a:noFill/>
        </p:spPr>
        <p:txBody>
          <a:bodyPr wrap="square" rtlCol="0">
            <a:spAutoFit/>
          </a:bodyPr>
          <a:lstStyle/>
          <a:p>
            <a:pPr algn="ctr"/>
            <a:r>
              <a:rPr lang="en-US" sz="2400" dirty="0">
                <a:solidFill>
                  <a:schemeClr val="accent2">
                    <a:lumMod val="75000"/>
                  </a:schemeClr>
                </a:solidFill>
                <a:latin typeface="Chalkboard"/>
                <a:cs typeface="Chalkboard"/>
              </a:rPr>
              <a:t>State-</a:t>
            </a:r>
            <a:r>
              <a:rPr lang="en-US" sz="2400" dirty="0" err="1">
                <a:solidFill>
                  <a:schemeClr val="accent2">
                    <a:lumMod val="75000"/>
                  </a:schemeClr>
                </a:solidFill>
                <a:latin typeface="Chalkboard"/>
                <a:cs typeface="Chalkboard"/>
              </a:rPr>
              <a:t>independ</a:t>
            </a:r>
            <a:r>
              <a:rPr lang="en-US" sz="2400" dirty="0">
                <a:solidFill>
                  <a:schemeClr val="accent2">
                    <a:lumMod val="75000"/>
                  </a:schemeClr>
                </a:solidFill>
                <a:latin typeface="Chalkboard"/>
                <a:cs typeface="Chalkboard"/>
              </a:rPr>
              <a:t>. contracts must not be state-depend.</a:t>
            </a:r>
          </a:p>
        </p:txBody>
      </p:sp>
    </p:spTree>
    <p:extLst>
      <p:ext uri="{BB962C8B-B14F-4D97-AF65-F5344CB8AC3E}">
        <p14:creationId xmlns:p14="http://schemas.microsoft.com/office/powerpoint/2010/main" val="14453841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Allow/disallow contracts</a:t>
            </a:r>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61</a:t>
            </a:fld>
            <a:endParaRPr kumimoji="1" lang="ja-JP" altLang="en-US"/>
          </a:p>
        </p:txBody>
      </p:sp>
      <p:sp>
        <p:nvSpPr>
          <p:cNvPr id="12" name="Rounded Rectangle 11"/>
          <p:cNvSpPr/>
          <p:nvPr/>
        </p:nvSpPr>
        <p:spPr>
          <a:xfrm>
            <a:off x="1981200" y="1630017"/>
            <a:ext cx="8229600" cy="2014330"/>
          </a:xfrm>
          <a:prstGeom prst="roundRect">
            <a:avLst/>
          </a:prstGeom>
          <a:solidFill>
            <a:schemeClr val="bg1"/>
          </a:solidFill>
          <a:ln w="76200" cmpd="sng">
            <a:solidFill>
              <a:schemeClr val="accent2">
                <a:lumMod val="7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13" name="TextBox 12"/>
          <p:cNvSpPr txBox="1"/>
          <p:nvPr/>
        </p:nvSpPr>
        <p:spPr>
          <a:xfrm>
            <a:off x="2218293" y="1350759"/>
            <a:ext cx="7686261" cy="523220"/>
          </a:xfrm>
          <a:prstGeom prst="rect">
            <a:avLst/>
          </a:prstGeom>
          <a:solidFill>
            <a:schemeClr val="bg1"/>
          </a:solidFill>
        </p:spPr>
        <p:txBody>
          <a:bodyPr wrap="square" rtlCol="0">
            <a:spAutoFit/>
          </a:bodyPr>
          <a:lstStyle/>
          <a:p>
            <a:pPr algn="ctr"/>
            <a:r>
              <a:rPr lang="en-US" sz="2800" dirty="0">
                <a:latin typeface="Chalkboard"/>
                <a:cs typeface="Chalkboard"/>
              </a:rPr>
              <a:t>Disallow contracts </a:t>
            </a:r>
            <a:r>
              <a:rPr lang="en-US" sz="2800">
                <a:latin typeface="Chalkboard"/>
                <a:cs typeface="Chalkboard"/>
              </a:rPr>
              <a:t>abusing program references</a:t>
            </a:r>
            <a:endParaRPr lang="en-US" sz="2800" dirty="0">
              <a:latin typeface="Chalkboard"/>
              <a:cs typeface="Chalkboard"/>
            </a:endParaRPr>
          </a:p>
        </p:txBody>
      </p:sp>
      <p:sp>
        <p:nvSpPr>
          <p:cNvPr id="14" name="Rounded Rectangle 13"/>
          <p:cNvSpPr/>
          <p:nvPr/>
        </p:nvSpPr>
        <p:spPr>
          <a:xfrm>
            <a:off x="1981200" y="4177972"/>
            <a:ext cx="8229600" cy="2071734"/>
          </a:xfrm>
          <a:prstGeom prst="roundRect">
            <a:avLst/>
          </a:prstGeom>
          <a:solidFill>
            <a:schemeClr val="bg1"/>
          </a:solidFill>
          <a:ln w="76200" cmpd="sng">
            <a:solidFill>
              <a:schemeClr val="accent3">
                <a:lumMod val="7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16" name="TextBox 15"/>
          <p:cNvSpPr txBox="1"/>
          <p:nvPr/>
        </p:nvSpPr>
        <p:spPr>
          <a:xfrm>
            <a:off x="2948032" y="2096117"/>
            <a:ext cx="3555204" cy="523220"/>
          </a:xfrm>
          <a:prstGeom prst="rect">
            <a:avLst/>
          </a:prstGeom>
          <a:noFill/>
        </p:spPr>
        <p:txBody>
          <a:bodyPr wrap="none" rtlCol="0">
            <a:spAutoFit/>
          </a:bodyPr>
          <a:lstStyle/>
          <a:p>
            <a:r>
              <a:rPr lang="en-US" sz="2800" b="1" dirty="0">
                <a:latin typeface="Chalkboard"/>
                <a:cs typeface="Chalkboard"/>
              </a:rPr>
              <a:t>{ </a:t>
            </a:r>
            <a:r>
              <a:rPr lang="en-US" sz="2800" b="1" dirty="0" err="1">
                <a:latin typeface="Chalkboard"/>
                <a:cs typeface="Chalkboard"/>
              </a:rPr>
              <a:t>x:int</a:t>
            </a:r>
            <a:r>
              <a:rPr lang="en-US" sz="2800" b="1" dirty="0">
                <a:latin typeface="Chalkboard"/>
                <a:cs typeface="Chalkboard"/>
              </a:rPr>
              <a:t> ref | !x = 1 }</a:t>
            </a:r>
          </a:p>
        </p:txBody>
      </p:sp>
      <p:sp>
        <p:nvSpPr>
          <p:cNvPr id="17" name="TextBox 16"/>
          <p:cNvSpPr txBox="1"/>
          <p:nvPr/>
        </p:nvSpPr>
        <p:spPr>
          <a:xfrm>
            <a:off x="2948032" y="2740586"/>
            <a:ext cx="5798126" cy="523220"/>
          </a:xfrm>
          <a:prstGeom prst="rect">
            <a:avLst/>
          </a:prstGeom>
          <a:noFill/>
        </p:spPr>
        <p:txBody>
          <a:bodyPr wrap="none" rtlCol="0">
            <a:spAutoFit/>
          </a:bodyPr>
          <a:lstStyle/>
          <a:p>
            <a:r>
              <a:rPr lang="en-US" sz="2800" b="1" dirty="0">
                <a:latin typeface="Chalkboard"/>
                <a:cs typeface="Chalkboard"/>
              </a:rPr>
              <a:t>{ true } </a:t>
            </a:r>
            <a:r>
              <a:rPr lang="en-US" sz="2800" b="1" dirty="0" err="1">
                <a:latin typeface="Chalkboard"/>
                <a:cs typeface="Chalkboard"/>
              </a:rPr>
              <a:t>x:int</a:t>
            </a:r>
            <a:r>
              <a:rPr lang="en-US" sz="2800" b="1" dirty="0">
                <a:latin typeface="Chalkboard"/>
                <a:cs typeface="Chalkboard"/>
              </a:rPr>
              <a:t> ref { x := 1; true }</a:t>
            </a:r>
          </a:p>
        </p:txBody>
      </p:sp>
      <p:sp>
        <p:nvSpPr>
          <p:cNvPr id="18" name="TextBox 17"/>
          <p:cNvSpPr txBox="1"/>
          <p:nvPr/>
        </p:nvSpPr>
        <p:spPr>
          <a:xfrm>
            <a:off x="2297807" y="1962494"/>
            <a:ext cx="748923" cy="769441"/>
          </a:xfrm>
          <a:prstGeom prst="rect">
            <a:avLst/>
          </a:prstGeom>
          <a:noFill/>
        </p:spPr>
        <p:txBody>
          <a:bodyPr wrap="none" rtlCol="0">
            <a:spAutoFit/>
          </a:bodyPr>
          <a:lstStyle/>
          <a:p>
            <a:r>
              <a:rPr lang="en-US" sz="4400" b="1" dirty="0">
                <a:solidFill>
                  <a:schemeClr val="accent2">
                    <a:lumMod val="75000"/>
                  </a:schemeClr>
                </a:solidFill>
                <a:latin typeface="Chalkboard"/>
                <a:cs typeface="Chalkboard"/>
              </a:rPr>
              <a:t>✘</a:t>
            </a:r>
          </a:p>
        </p:txBody>
      </p:sp>
      <p:sp>
        <p:nvSpPr>
          <p:cNvPr id="19" name="TextBox 18"/>
          <p:cNvSpPr txBox="1"/>
          <p:nvPr/>
        </p:nvSpPr>
        <p:spPr>
          <a:xfrm>
            <a:off x="2297806" y="2642764"/>
            <a:ext cx="748923" cy="769441"/>
          </a:xfrm>
          <a:prstGeom prst="rect">
            <a:avLst/>
          </a:prstGeom>
          <a:noFill/>
        </p:spPr>
        <p:txBody>
          <a:bodyPr wrap="none" rtlCol="0">
            <a:spAutoFit/>
          </a:bodyPr>
          <a:lstStyle/>
          <a:p>
            <a:r>
              <a:rPr lang="en-US" sz="4400" b="1">
                <a:solidFill>
                  <a:schemeClr val="accent2">
                    <a:lumMod val="75000"/>
                  </a:schemeClr>
                </a:solidFill>
                <a:latin typeface="Chalkboard"/>
                <a:cs typeface="Chalkboard"/>
              </a:rPr>
              <a:t>✘</a:t>
            </a:r>
            <a:endParaRPr lang="en-US" sz="4400" b="1" dirty="0">
              <a:solidFill>
                <a:schemeClr val="accent2">
                  <a:lumMod val="75000"/>
                </a:schemeClr>
              </a:solidFill>
              <a:latin typeface="Chalkboard"/>
              <a:cs typeface="Chalkboard"/>
            </a:endParaRPr>
          </a:p>
        </p:txBody>
      </p:sp>
      <p:sp>
        <p:nvSpPr>
          <p:cNvPr id="20" name="TextBox 19"/>
          <p:cNvSpPr txBox="1"/>
          <p:nvPr/>
        </p:nvSpPr>
        <p:spPr>
          <a:xfrm>
            <a:off x="3046724" y="4650863"/>
            <a:ext cx="6350456" cy="523220"/>
          </a:xfrm>
          <a:prstGeom prst="rect">
            <a:avLst/>
          </a:prstGeom>
          <a:noFill/>
        </p:spPr>
        <p:txBody>
          <a:bodyPr wrap="none" rtlCol="0">
            <a:spAutoFit/>
          </a:bodyPr>
          <a:lstStyle/>
          <a:p>
            <a:r>
              <a:rPr lang="en-US" sz="2800" b="1" dirty="0">
                <a:latin typeface="Chalkboard"/>
                <a:cs typeface="Chalkboard"/>
              </a:rPr>
              <a:t>{ </a:t>
            </a:r>
            <a:r>
              <a:rPr lang="en-US" sz="2800" b="1" dirty="0" err="1">
                <a:latin typeface="Chalkboard"/>
                <a:cs typeface="Chalkboard"/>
              </a:rPr>
              <a:t>x:str</a:t>
            </a:r>
            <a:r>
              <a:rPr lang="en-US" sz="2800" b="1" dirty="0">
                <a:latin typeface="Chalkboard"/>
                <a:cs typeface="Chalkboard"/>
              </a:rPr>
              <a:t> | </a:t>
            </a:r>
            <a:r>
              <a:rPr lang="en-US" sz="2800" b="1" dirty="0" err="1">
                <a:latin typeface="Chalkboard"/>
                <a:cs typeface="Chalkboard"/>
              </a:rPr>
              <a:t>re.match</a:t>
            </a:r>
            <a:r>
              <a:rPr lang="en-US" sz="2800" b="1" dirty="0">
                <a:latin typeface="Chalkboard"/>
                <a:cs typeface="Chalkboard"/>
              </a:rPr>
              <a:t> “~</a:t>
            </a:r>
            <a:r>
              <a:rPr lang="en-US" sz="2800" b="1" dirty="0" err="1">
                <a:latin typeface="Chalkboard"/>
                <a:cs typeface="Chalkboard"/>
              </a:rPr>
              <a:t>http|ssh|ftp</a:t>
            </a:r>
            <a:r>
              <a:rPr lang="en-US" sz="2800" b="1" dirty="0">
                <a:latin typeface="Chalkboard"/>
                <a:cs typeface="Chalkboard"/>
              </a:rPr>
              <a:t>” s }</a:t>
            </a:r>
          </a:p>
        </p:txBody>
      </p:sp>
      <p:sp>
        <p:nvSpPr>
          <p:cNvPr id="21" name="TextBox 20"/>
          <p:cNvSpPr txBox="1"/>
          <p:nvPr/>
        </p:nvSpPr>
        <p:spPr>
          <a:xfrm>
            <a:off x="3046724" y="5431576"/>
            <a:ext cx="6885988" cy="461665"/>
          </a:xfrm>
          <a:prstGeom prst="rect">
            <a:avLst/>
          </a:prstGeom>
          <a:noFill/>
        </p:spPr>
        <p:txBody>
          <a:bodyPr wrap="none" rtlCol="0">
            <a:spAutoFit/>
          </a:bodyPr>
          <a:lstStyle/>
          <a:p>
            <a:r>
              <a:rPr lang="en-US" sz="2400" b="1" dirty="0">
                <a:latin typeface="Chalkboard"/>
                <a:cs typeface="Chalkboard"/>
              </a:rPr>
              <a:t>{ true } </a:t>
            </a:r>
            <a:r>
              <a:rPr lang="en-US" sz="2400" b="1" dirty="0" err="1">
                <a:latin typeface="Chalkboard"/>
                <a:cs typeface="Chalkboard"/>
              </a:rPr>
              <a:t>x:int</a:t>
            </a:r>
            <a:r>
              <a:rPr lang="en-US" sz="2400" b="1" dirty="0">
                <a:latin typeface="Chalkboard"/>
                <a:cs typeface="Chalkboard"/>
              </a:rPr>
              <a:t> ref { y = ref 1; y := 2; !x = !y }</a:t>
            </a:r>
          </a:p>
        </p:txBody>
      </p:sp>
      <p:sp>
        <p:nvSpPr>
          <p:cNvPr id="23" name="TextBox 22"/>
          <p:cNvSpPr txBox="1"/>
          <p:nvPr/>
        </p:nvSpPr>
        <p:spPr>
          <a:xfrm>
            <a:off x="2297806" y="4584553"/>
            <a:ext cx="748923" cy="769441"/>
          </a:xfrm>
          <a:prstGeom prst="rect">
            <a:avLst/>
          </a:prstGeom>
          <a:noFill/>
        </p:spPr>
        <p:txBody>
          <a:bodyPr wrap="none" rtlCol="0">
            <a:spAutoFit/>
          </a:bodyPr>
          <a:lstStyle/>
          <a:p>
            <a:r>
              <a:rPr lang="en-US" sz="4400" b="1">
                <a:solidFill>
                  <a:schemeClr val="accent3">
                    <a:lumMod val="75000"/>
                  </a:schemeClr>
                </a:solidFill>
                <a:latin typeface="Chalkboard"/>
                <a:cs typeface="Chalkboard"/>
              </a:rPr>
              <a:t>✔</a:t>
            </a:r>
            <a:endParaRPr lang="en-US" sz="4400" b="1" dirty="0">
              <a:solidFill>
                <a:schemeClr val="accent3">
                  <a:lumMod val="75000"/>
                </a:schemeClr>
              </a:solidFill>
              <a:latin typeface="Chalkboard"/>
              <a:cs typeface="Chalkboard"/>
            </a:endParaRPr>
          </a:p>
        </p:txBody>
      </p:sp>
      <p:sp>
        <p:nvSpPr>
          <p:cNvPr id="24" name="TextBox 23"/>
          <p:cNvSpPr txBox="1"/>
          <p:nvPr/>
        </p:nvSpPr>
        <p:spPr>
          <a:xfrm>
            <a:off x="2297805" y="5278653"/>
            <a:ext cx="748923" cy="769441"/>
          </a:xfrm>
          <a:prstGeom prst="rect">
            <a:avLst/>
          </a:prstGeom>
          <a:noFill/>
        </p:spPr>
        <p:txBody>
          <a:bodyPr wrap="none" rtlCol="0">
            <a:spAutoFit/>
          </a:bodyPr>
          <a:lstStyle/>
          <a:p>
            <a:r>
              <a:rPr lang="en-US" sz="4400" b="1">
                <a:solidFill>
                  <a:schemeClr val="accent3">
                    <a:lumMod val="75000"/>
                  </a:schemeClr>
                </a:solidFill>
                <a:latin typeface="Chalkboard"/>
                <a:cs typeface="Chalkboard"/>
              </a:rPr>
              <a:t>✔</a:t>
            </a:r>
            <a:endParaRPr lang="en-US" sz="4400" b="1" dirty="0">
              <a:solidFill>
                <a:schemeClr val="accent3">
                  <a:lumMod val="75000"/>
                </a:schemeClr>
              </a:solidFill>
              <a:latin typeface="Chalkboard"/>
              <a:cs typeface="Chalkboard"/>
            </a:endParaRPr>
          </a:p>
        </p:txBody>
      </p:sp>
      <p:sp>
        <p:nvSpPr>
          <p:cNvPr id="25" name="Oval Callout 24"/>
          <p:cNvSpPr/>
          <p:nvPr/>
        </p:nvSpPr>
        <p:spPr>
          <a:xfrm>
            <a:off x="6308040" y="1030133"/>
            <a:ext cx="4280453" cy="1474528"/>
          </a:xfrm>
          <a:prstGeom prst="wedgeEllipseCallout">
            <a:avLst>
              <a:gd name="adj1" fmla="val -38097"/>
              <a:gd name="adj2" fmla="val 67893"/>
            </a:avLst>
          </a:prstGeom>
          <a:solidFill>
            <a:schemeClr val="bg1"/>
          </a:solidFill>
          <a:ln w="76200" cmpd="sng">
            <a:solidFill>
              <a:schemeClr val="accent2">
                <a:lumMod val="7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accent2">
                  <a:lumMod val="75000"/>
                </a:schemeClr>
              </a:solidFill>
              <a:latin typeface="Chalkboard"/>
              <a:cs typeface="Chalkboard"/>
            </a:endParaRPr>
          </a:p>
        </p:txBody>
      </p:sp>
      <p:sp>
        <p:nvSpPr>
          <p:cNvPr id="27" name="TextBox 26"/>
          <p:cNvSpPr txBox="1"/>
          <p:nvPr/>
        </p:nvSpPr>
        <p:spPr>
          <a:xfrm>
            <a:off x="6330283" y="1335597"/>
            <a:ext cx="4201279" cy="830997"/>
          </a:xfrm>
          <a:prstGeom prst="rect">
            <a:avLst/>
          </a:prstGeom>
          <a:noFill/>
        </p:spPr>
        <p:txBody>
          <a:bodyPr wrap="square" rtlCol="0">
            <a:spAutoFit/>
          </a:bodyPr>
          <a:lstStyle/>
          <a:p>
            <a:pPr algn="ctr"/>
            <a:r>
              <a:rPr lang="en-US" sz="2400" dirty="0">
                <a:solidFill>
                  <a:schemeClr val="accent2">
                    <a:lumMod val="75000"/>
                  </a:schemeClr>
                </a:solidFill>
                <a:latin typeface="Chalkboard"/>
                <a:cs typeface="Chalkboard"/>
              </a:rPr>
              <a:t>Any contracts must not write to program </a:t>
            </a:r>
            <a:r>
              <a:rPr lang="en-US" sz="2400" dirty="0">
                <a:solidFill>
                  <a:schemeClr val="accent2">
                    <a:lumMod val="75000"/>
                  </a:schemeClr>
                </a:solidFill>
                <a:latin typeface="Chalkboard"/>
                <a:cs typeface="Chalkboard"/>
              </a:rPr>
              <a:t>reference</a:t>
            </a:r>
            <a:endParaRPr lang="en-US" sz="2400" dirty="0">
              <a:solidFill>
                <a:schemeClr val="accent2">
                  <a:lumMod val="75000"/>
                </a:schemeClr>
              </a:solidFill>
              <a:latin typeface="Chalkboard"/>
              <a:cs typeface="Chalkboard"/>
            </a:endParaRPr>
          </a:p>
        </p:txBody>
      </p:sp>
      <p:sp>
        <p:nvSpPr>
          <p:cNvPr id="28" name="TextBox 27"/>
          <p:cNvSpPr txBox="1"/>
          <p:nvPr/>
        </p:nvSpPr>
        <p:spPr>
          <a:xfrm>
            <a:off x="2297805" y="3895496"/>
            <a:ext cx="7455799" cy="523220"/>
          </a:xfrm>
          <a:prstGeom prst="rect">
            <a:avLst/>
          </a:prstGeom>
          <a:solidFill>
            <a:schemeClr val="bg1"/>
          </a:solidFill>
        </p:spPr>
        <p:txBody>
          <a:bodyPr wrap="square" rtlCol="0">
            <a:spAutoFit/>
          </a:bodyPr>
          <a:lstStyle/>
          <a:p>
            <a:r>
              <a:rPr lang="en-US" sz="2800" dirty="0">
                <a:latin typeface="Chalkboard"/>
                <a:cs typeface="Chalkboard"/>
              </a:rPr>
              <a:t>Allow contracts using refs. allocated by them</a:t>
            </a:r>
          </a:p>
        </p:txBody>
      </p:sp>
    </p:spTree>
    <p:extLst>
      <p:ext uri="{BB962C8B-B14F-4D97-AF65-F5344CB8AC3E}">
        <p14:creationId xmlns:p14="http://schemas.microsoft.com/office/powerpoint/2010/main" val="126089841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Allow/disallow contracts</a:t>
            </a:r>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62</a:t>
            </a:fld>
            <a:endParaRPr kumimoji="1" lang="ja-JP" altLang="en-US"/>
          </a:p>
        </p:txBody>
      </p:sp>
      <p:sp>
        <p:nvSpPr>
          <p:cNvPr id="12" name="Rounded Rectangle 11"/>
          <p:cNvSpPr/>
          <p:nvPr/>
        </p:nvSpPr>
        <p:spPr>
          <a:xfrm>
            <a:off x="1981200" y="1630017"/>
            <a:ext cx="8229600" cy="2014330"/>
          </a:xfrm>
          <a:prstGeom prst="roundRect">
            <a:avLst/>
          </a:prstGeom>
          <a:solidFill>
            <a:schemeClr val="bg1"/>
          </a:solidFill>
          <a:ln w="76200" cmpd="sng">
            <a:solidFill>
              <a:schemeClr val="accent2">
                <a:lumMod val="7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13" name="TextBox 12"/>
          <p:cNvSpPr txBox="1"/>
          <p:nvPr/>
        </p:nvSpPr>
        <p:spPr>
          <a:xfrm>
            <a:off x="2218293" y="1350759"/>
            <a:ext cx="7686261" cy="523220"/>
          </a:xfrm>
          <a:prstGeom prst="rect">
            <a:avLst/>
          </a:prstGeom>
          <a:solidFill>
            <a:schemeClr val="bg1"/>
          </a:solidFill>
        </p:spPr>
        <p:txBody>
          <a:bodyPr wrap="square" rtlCol="0">
            <a:spAutoFit/>
          </a:bodyPr>
          <a:lstStyle/>
          <a:p>
            <a:pPr algn="ctr"/>
            <a:r>
              <a:rPr lang="en-US" sz="2800" dirty="0">
                <a:latin typeface="Chalkboard"/>
                <a:cs typeface="Chalkboard"/>
              </a:rPr>
              <a:t>Disallow contracts </a:t>
            </a:r>
            <a:r>
              <a:rPr lang="en-US" sz="2800">
                <a:latin typeface="Chalkboard"/>
                <a:cs typeface="Chalkboard"/>
              </a:rPr>
              <a:t>abusing program references</a:t>
            </a:r>
            <a:endParaRPr lang="en-US" sz="2800" dirty="0">
              <a:latin typeface="Chalkboard"/>
              <a:cs typeface="Chalkboard"/>
            </a:endParaRPr>
          </a:p>
        </p:txBody>
      </p:sp>
      <p:sp>
        <p:nvSpPr>
          <p:cNvPr id="14" name="Rounded Rectangle 13"/>
          <p:cNvSpPr/>
          <p:nvPr/>
        </p:nvSpPr>
        <p:spPr>
          <a:xfrm>
            <a:off x="1981200" y="4177972"/>
            <a:ext cx="8229600" cy="2071734"/>
          </a:xfrm>
          <a:prstGeom prst="roundRect">
            <a:avLst/>
          </a:prstGeom>
          <a:solidFill>
            <a:schemeClr val="bg1"/>
          </a:solidFill>
          <a:ln w="76200" cmpd="sng">
            <a:solidFill>
              <a:schemeClr val="accent3">
                <a:lumMod val="7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16" name="TextBox 15"/>
          <p:cNvSpPr txBox="1"/>
          <p:nvPr/>
        </p:nvSpPr>
        <p:spPr>
          <a:xfrm>
            <a:off x="2948032" y="2096117"/>
            <a:ext cx="3555204" cy="523220"/>
          </a:xfrm>
          <a:prstGeom prst="rect">
            <a:avLst/>
          </a:prstGeom>
          <a:noFill/>
        </p:spPr>
        <p:txBody>
          <a:bodyPr wrap="none" rtlCol="0">
            <a:spAutoFit/>
          </a:bodyPr>
          <a:lstStyle/>
          <a:p>
            <a:r>
              <a:rPr lang="en-US" sz="2800" b="1" dirty="0">
                <a:latin typeface="Chalkboard"/>
                <a:cs typeface="Chalkboard"/>
              </a:rPr>
              <a:t>{ </a:t>
            </a:r>
            <a:r>
              <a:rPr lang="en-US" sz="2800" b="1" dirty="0" err="1">
                <a:latin typeface="Chalkboard"/>
                <a:cs typeface="Chalkboard"/>
              </a:rPr>
              <a:t>x:int</a:t>
            </a:r>
            <a:r>
              <a:rPr lang="en-US" sz="2800" b="1" dirty="0">
                <a:latin typeface="Chalkboard"/>
                <a:cs typeface="Chalkboard"/>
              </a:rPr>
              <a:t> ref | !x = 1 }</a:t>
            </a:r>
          </a:p>
        </p:txBody>
      </p:sp>
      <p:sp>
        <p:nvSpPr>
          <p:cNvPr id="17" name="TextBox 16"/>
          <p:cNvSpPr txBox="1"/>
          <p:nvPr/>
        </p:nvSpPr>
        <p:spPr>
          <a:xfrm>
            <a:off x="2948032" y="2740586"/>
            <a:ext cx="5798126" cy="523220"/>
          </a:xfrm>
          <a:prstGeom prst="rect">
            <a:avLst/>
          </a:prstGeom>
          <a:noFill/>
        </p:spPr>
        <p:txBody>
          <a:bodyPr wrap="none" rtlCol="0">
            <a:spAutoFit/>
          </a:bodyPr>
          <a:lstStyle/>
          <a:p>
            <a:r>
              <a:rPr lang="en-US" sz="2800" b="1" dirty="0">
                <a:latin typeface="Chalkboard"/>
                <a:cs typeface="Chalkboard"/>
              </a:rPr>
              <a:t>{ true } </a:t>
            </a:r>
            <a:r>
              <a:rPr lang="en-US" sz="2800" b="1" dirty="0" err="1">
                <a:latin typeface="Chalkboard"/>
                <a:cs typeface="Chalkboard"/>
              </a:rPr>
              <a:t>x:int</a:t>
            </a:r>
            <a:r>
              <a:rPr lang="en-US" sz="2800" b="1" dirty="0">
                <a:latin typeface="Chalkboard"/>
                <a:cs typeface="Chalkboard"/>
              </a:rPr>
              <a:t> ref { x := 1; true }</a:t>
            </a:r>
          </a:p>
        </p:txBody>
      </p:sp>
      <p:sp>
        <p:nvSpPr>
          <p:cNvPr id="18" name="TextBox 17"/>
          <p:cNvSpPr txBox="1"/>
          <p:nvPr/>
        </p:nvSpPr>
        <p:spPr>
          <a:xfrm>
            <a:off x="2297807" y="1962494"/>
            <a:ext cx="748923" cy="769441"/>
          </a:xfrm>
          <a:prstGeom prst="rect">
            <a:avLst/>
          </a:prstGeom>
          <a:noFill/>
        </p:spPr>
        <p:txBody>
          <a:bodyPr wrap="none" rtlCol="0">
            <a:spAutoFit/>
          </a:bodyPr>
          <a:lstStyle/>
          <a:p>
            <a:r>
              <a:rPr lang="en-US" sz="4400" b="1" dirty="0">
                <a:solidFill>
                  <a:schemeClr val="accent2">
                    <a:lumMod val="75000"/>
                  </a:schemeClr>
                </a:solidFill>
                <a:latin typeface="Chalkboard"/>
                <a:cs typeface="Chalkboard"/>
              </a:rPr>
              <a:t>✘</a:t>
            </a:r>
          </a:p>
        </p:txBody>
      </p:sp>
      <p:sp>
        <p:nvSpPr>
          <p:cNvPr id="19" name="TextBox 18"/>
          <p:cNvSpPr txBox="1"/>
          <p:nvPr/>
        </p:nvSpPr>
        <p:spPr>
          <a:xfrm>
            <a:off x="2297806" y="2642764"/>
            <a:ext cx="748923" cy="769441"/>
          </a:xfrm>
          <a:prstGeom prst="rect">
            <a:avLst/>
          </a:prstGeom>
          <a:noFill/>
        </p:spPr>
        <p:txBody>
          <a:bodyPr wrap="none" rtlCol="0">
            <a:spAutoFit/>
          </a:bodyPr>
          <a:lstStyle/>
          <a:p>
            <a:r>
              <a:rPr lang="en-US" sz="4400" b="1">
                <a:solidFill>
                  <a:schemeClr val="accent2">
                    <a:lumMod val="75000"/>
                  </a:schemeClr>
                </a:solidFill>
                <a:latin typeface="Chalkboard"/>
                <a:cs typeface="Chalkboard"/>
              </a:rPr>
              <a:t>✘</a:t>
            </a:r>
            <a:endParaRPr lang="en-US" sz="4400" b="1" dirty="0">
              <a:solidFill>
                <a:schemeClr val="accent2">
                  <a:lumMod val="75000"/>
                </a:schemeClr>
              </a:solidFill>
              <a:latin typeface="Chalkboard"/>
              <a:cs typeface="Chalkboard"/>
            </a:endParaRPr>
          </a:p>
        </p:txBody>
      </p:sp>
      <p:sp>
        <p:nvSpPr>
          <p:cNvPr id="20" name="TextBox 19"/>
          <p:cNvSpPr txBox="1"/>
          <p:nvPr/>
        </p:nvSpPr>
        <p:spPr>
          <a:xfrm>
            <a:off x="3046724" y="4650863"/>
            <a:ext cx="6350456" cy="523220"/>
          </a:xfrm>
          <a:prstGeom prst="rect">
            <a:avLst/>
          </a:prstGeom>
          <a:noFill/>
        </p:spPr>
        <p:txBody>
          <a:bodyPr wrap="none" rtlCol="0">
            <a:spAutoFit/>
          </a:bodyPr>
          <a:lstStyle/>
          <a:p>
            <a:r>
              <a:rPr lang="en-US" sz="2800" b="1" dirty="0">
                <a:latin typeface="Chalkboard"/>
                <a:cs typeface="Chalkboard"/>
              </a:rPr>
              <a:t>{ </a:t>
            </a:r>
            <a:r>
              <a:rPr lang="en-US" sz="2800" b="1" dirty="0" err="1">
                <a:latin typeface="Chalkboard"/>
                <a:cs typeface="Chalkboard"/>
              </a:rPr>
              <a:t>x:str</a:t>
            </a:r>
            <a:r>
              <a:rPr lang="en-US" sz="2800" b="1" dirty="0">
                <a:latin typeface="Chalkboard"/>
                <a:cs typeface="Chalkboard"/>
              </a:rPr>
              <a:t> | </a:t>
            </a:r>
            <a:r>
              <a:rPr lang="en-US" sz="2800" b="1" dirty="0" err="1">
                <a:latin typeface="Chalkboard"/>
                <a:cs typeface="Chalkboard"/>
              </a:rPr>
              <a:t>re.match</a:t>
            </a:r>
            <a:r>
              <a:rPr lang="en-US" sz="2800" b="1" dirty="0">
                <a:latin typeface="Chalkboard"/>
                <a:cs typeface="Chalkboard"/>
              </a:rPr>
              <a:t> “~</a:t>
            </a:r>
            <a:r>
              <a:rPr lang="en-US" sz="2800" b="1" dirty="0" err="1">
                <a:latin typeface="Chalkboard"/>
                <a:cs typeface="Chalkboard"/>
              </a:rPr>
              <a:t>http|ssh|ftp</a:t>
            </a:r>
            <a:r>
              <a:rPr lang="en-US" sz="2800" b="1" dirty="0">
                <a:latin typeface="Chalkboard"/>
                <a:cs typeface="Chalkboard"/>
              </a:rPr>
              <a:t>” s }</a:t>
            </a:r>
          </a:p>
        </p:txBody>
      </p:sp>
      <p:sp>
        <p:nvSpPr>
          <p:cNvPr id="21" name="TextBox 20"/>
          <p:cNvSpPr txBox="1"/>
          <p:nvPr/>
        </p:nvSpPr>
        <p:spPr>
          <a:xfrm>
            <a:off x="3046724" y="5431576"/>
            <a:ext cx="6885988" cy="461665"/>
          </a:xfrm>
          <a:prstGeom prst="rect">
            <a:avLst/>
          </a:prstGeom>
          <a:noFill/>
        </p:spPr>
        <p:txBody>
          <a:bodyPr wrap="none" rtlCol="0">
            <a:spAutoFit/>
          </a:bodyPr>
          <a:lstStyle/>
          <a:p>
            <a:r>
              <a:rPr lang="en-US" sz="2400" b="1" dirty="0">
                <a:latin typeface="Chalkboard"/>
                <a:cs typeface="Chalkboard"/>
              </a:rPr>
              <a:t>{ true } </a:t>
            </a:r>
            <a:r>
              <a:rPr lang="en-US" sz="2400" b="1" dirty="0" err="1">
                <a:latin typeface="Chalkboard"/>
                <a:cs typeface="Chalkboard"/>
              </a:rPr>
              <a:t>x:int</a:t>
            </a:r>
            <a:r>
              <a:rPr lang="en-US" sz="2400" b="1" dirty="0">
                <a:latin typeface="Chalkboard"/>
                <a:cs typeface="Chalkboard"/>
              </a:rPr>
              <a:t> ref { y = ref 1; y := 2; !x = !y }</a:t>
            </a:r>
          </a:p>
        </p:txBody>
      </p:sp>
      <p:sp>
        <p:nvSpPr>
          <p:cNvPr id="23" name="TextBox 22"/>
          <p:cNvSpPr txBox="1"/>
          <p:nvPr/>
        </p:nvSpPr>
        <p:spPr>
          <a:xfrm>
            <a:off x="2297806" y="4584553"/>
            <a:ext cx="748923" cy="769441"/>
          </a:xfrm>
          <a:prstGeom prst="rect">
            <a:avLst/>
          </a:prstGeom>
          <a:noFill/>
        </p:spPr>
        <p:txBody>
          <a:bodyPr wrap="none" rtlCol="0">
            <a:spAutoFit/>
          </a:bodyPr>
          <a:lstStyle/>
          <a:p>
            <a:r>
              <a:rPr lang="en-US" sz="4400" b="1">
                <a:solidFill>
                  <a:schemeClr val="accent3">
                    <a:lumMod val="75000"/>
                  </a:schemeClr>
                </a:solidFill>
                <a:latin typeface="Chalkboard"/>
                <a:cs typeface="Chalkboard"/>
              </a:rPr>
              <a:t>✔</a:t>
            </a:r>
            <a:endParaRPr lang="en-US" sz="4400" b="1" dirty="0">
              <a:solidFill>
                <a:schemeClr val="accent3">
                  <a:lumMod val="75000"/>
                </a:schemeClr>
              </a:solidFill>
              <a:latin typeface="Chalkboard"/>
              <a:cs typeface="Chalkboard"/>
            </a:endParaRPr>
          </a:p>
        </p:txBody>
      </p:sp>
      <p:sp>
        <p:nvSpPr>
          <p:cNvPr id="24" name="TextBox 23"/>
          <p:cNvSpPr txBox="1"/>
          <p:nvPr/>
        </p:nvSpPr>
        <p:spPr>
          <a:xfrm>
            <a:off x="2297805" y="5278653"/>
            <a:ext cx="748923" cy="769441"/>
          </a:xfrm>
          <a:prstGeom prst="rect">
            <a:avLst/>
          </a:prstGeom>
          <a:noFill/>
        </p:spPr>
        <p:txBody>
          <a:bodyPr wrap="none" rtlCol="0">
            <a:spAutoFit/>
          </a:bodyPr>
          <a:lstStyle/>
          <a:p>
            <a:r>
              <a:rPr lang="en-US" sz="4400" b="1">
                <a:solidFill>
                  <a:schemeClr val="accent3">
                    <a:lumMod val="75000"/>
                  </a:schemeClr>
                </a:solidFill>
                <a:latin typeface="Chalkboard"/>
                <a:cs typeface="Chalkboard"/>
              </a:rPr>
              <a:t>✔</a:t>
            </a:r>
            <a:endParaRPr lang="en-US" sz="4400" b="1" dirty="0">
              <a:solidFill>
                <a:schemeClr val="accent3">
                  <a:lumMod val="75000"/>
                </a:schemeClr>
              </a:solidFill>
              <a:latin typeface="Chalkboard"/>
              <a:cs typeface="Chalkboard"/>
            </a:endParaRPr>
          </a:p>
        </p:txBody>
      </p:sp>
      <p:sp>
        <p:nvSpPr>
          <p:cNvPr id="22" name="TextBox 21"/>
          <p:cNvSpPr txBox="1"/>
          <p:nvPr/>
        </p:nvSpPr>
        <p:spPr>
          <a:xfrm>
            <a:off x="2297805" y="3895496"/>
            <a:ext cx="7455799" cy="523220"/>
          </a:xfrm>
          <a:prstGeom prst="rect">
            <a:avLst/>
          </a:prstGeom>
          <a:solidFill>
            <a:schemeClr val="bg1"/>
          </a:solidFill>
        </p:spPr>
        <p:txBody>
          <a:bodyPr wrap="square" rtlCol="0">
            <a:spAutoFit/>
          </a:bodyPr>
          <a:lstStyle/>
          <a:p>
            <a:r>
              <a:rPr lang="en-US" sz="2800" dirty="0">
                <a:latin typeface="Chalkboard"/>
                <a:cs typeface="Chalkboard"/>
              </a:rPr>
              <a:t>Allow contracts using refs. allocated by them</a:t>
            </a:r>
          </a:p>
        </p:txBody>
      </p:sp>
      <p:sp>
        <p:nvSpPr>
          <p:cNvPr id="25" name="Oval Callout 24"/>
          <p:cNvSpPr/>
          <p:nvPr/>
        </p:nvSpPr>
        <p:spPr>
          <a:xfrm>
            <a:off x="7114495" y="3235524"/>
            <a:ext cx="3412911" cy="1169069"/>
          </a:xfrm>
          <a:prstGeom prst="wedgeEllipseCallout">
            <a:avLst>
              <a:gd name="adj1" fmla="val -38097"/>
              <a:gd name="adj2" fmla="val 67893"/>
            </a:avLst>
          </a:prstGeom>
          <a:solidFill>
            <a:schemeClr val="bg1"/>
          </a:solidFill>
          <a:ln w="76200" cmpd="sng">
            <a:solidFill>
              <a:schemeClr val="accent3">
                <a:lumMod val="7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27" name="TextBox 26"/>
          <p:cNvSpPr txBox="1"/>
          <p:nvPr/>
        </p:nvSpPr>
        <p:spPr>
          <a:xfrm>
            <a:off x="7327443" y="3586748"/>
            <a:ext cx="3089549" cy="461665"/>
          </a:xfrm>
          <a:prstGeom prst="rect">
            <a:avLst/>
          </a:prstGeom>
          <a:noFill/>
        </p:spPr>
        <p:txBody>
          <a:bodyPr wrap="square" rtlCol="0">
            <a:spAutoFit/>
          </a:bodyPr>
          <a:lstStyle/>
          <a:p>
            <a:pPr algn="ctr"/>
            <a:r>
              <a:rPr lang="en-US" sz="2400" dirty="0">
                <a:solidFill>
                  <a:schemeClr val="accent3">
                    <a:lumMod val="50000"/>
                  </a:schemeClr>
                </a:solidFill>
                <a:latin typeface="Chalkboard"/>
                <a:cs typeface="Chalkboard"/>
              </a:rPr>
              <a:t>Observationally pure</a:t>
            </a:r>
            <a:endParaRPr lang="en-US" sz="2400" dirty="0">
              <a:solidFill>
                <a:schemeClr val="accent3">
                  <a:lumMod val="50000"/>
                </a:schemeClr>
              </a:solidFill>
              <a:latin typeface="Chalkboard"/>
              <a:cs typeface="Chalkboard"/>
            </a:endParaRPr>
          </a:p>
        </p:txBody>
      </p:sp>
    </p:spTree>
    <p:extLst>
      <p:ext uri="{BB962C8B-B14F-4D97-AF65-F5344CB8AC3E}">
        <p14:creationId xmlns:p14="http://schemas.microsoft.com/office/powerpoint/2010/main" val="102607622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Allow/disallow contracts</a:t>
            </a:r>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63</a:t>
            </a:fld>
            <a:endParaRPr kumimoji="1" lang="ja-JP" altLang="en-US"/>
          </a:p>
        </p:txBody>
      </p:sp>
      <p:sp>
        <p:nvSpPr>
          <p:cNvPr id="12" name="Rounded Rectangle 11"/>
          <p:cNvSpPr/>
          <p:nvPr/>
        </p:nvSpPr>
        <p:spPr>
          <a:xfrm>
            <a:off x="1981200" y="1630017"/>
            <a:ext cx="8229600" cy="2014330"/>
          </a:xfrm>
          <a:prstGeom prst="roundRect">
            <a:avLst/>
          </a:prstGeom>
          <a:solidFill>
            <a:schemeClr val="bg1"/>
          </a:solidFill>
          <a:ln w="76200" cmpd="sng">
            <a:solidFill>
              <a:schemeClr val="accent2">
                <a:lumMod val="7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13" name="TextBox 12"/>
          <p:cNvSpPr txBox="1"/>
          <p:nvPr/>
        </p:nvSpPr>
        <p:spPr>
          <a:xfrm>
            <a:off x="2218293" y="1350759"/>
            <a:ext cx="7686261" cy="523220"/>
          </a:xfrm>
          <a:prstGeom prst="rect">
            <a:avLst/>
          </a:prstGeom>
          <a:solidFill>
            <a:schemeClr val="bg1"/>
          </a:solidFill>
        </p:spPr>
        <p:txBody>
          <a:bodyPr wrap="square" rtlCol="0">
            <a:spAutoFit/>
          </a:bodyPr>
          <a:lstStyle/>
          <a:p>
            <a:pPr algn="ctr"/>
            <a:r>
              <a:rPr lang="en-US" sz="2800" dirty="0">
                <a:latin typeface="Chalkboard"/>
                <a:cs typeface="Chalkboard"/>
              </a:rPr>
              <a:t>Disallow contracts </a:t>
            </a:r>
            <a:r>
              <a:rPr lang="en-US" sz="2800">
                <a:latin typeface="Chalkboard"/>
                <a:cs typeface="Chalkboard"/>
              </a:rPr>
              <a:t>abusing program references</a:t>
            </a:r>
            <a:endParaRPr lang="en-US" sz="2800" dirty="0">
              <a:latin typeface="Chalkboard"/>
              <a:cs typeface="Chalkboard"/>
            </a:endParaRPr>
          </a:p>
        </p:txBody>
      </p:sp>
      <p:sp>
        <p:nvSpPr>
          <p:cNvPr id="14" name="Rounded Rectangle 13"/>
          <p:cNvSpPr/>
          <p:nvPr/>
        </p:nvSpPr>
        <p:spPr>
          <a:xfrm>
            <a:off x="1981200" y="4177972"/>
            <a:ext cx="8229600" cy="2071734"/>
          </a:xfrm>
          <a:prstGeom prst="roundRect">
            <a:avLst/>
          </a:prstGeom>
          <a:solidFill>
            <a:schemeClr val="bg1"/>
          </a:solidFill>
          <a:ln w="76200" cmpd="sng">
            <a:solidFill>
              <a:schemeClr val="accent3">
                <a:lumMod val="7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16" name="TextBox 15"/>
          <p:cNvSpPr txBox="1"/>
          <p:nvPr/>
        </p:nvSpPr>
        <p:spPr>
          <a:xfrm>
            <a:off x="2948032" y="2096117"/>
            <a:ext cx="3555204" cy="523220"/>
          </a:xfrm>
          <a:prstGeom prst="rect">
            <a:avLst/>
          </a:prstGeom>
          <a:noFill/>
        </p:spPr>
        <p:txBody>
          <a:bodyPr wrap="none" rtlCol="0">
            <a:spAutoFit/>
          </a:bodyPr>
          <a:lstStyle/>
          <a:p>
            <a:r>
              <a:rPr lang="en-US" sz="2800" b="1" dirty="0">
                <a:latin typeface="Chalkboard"/>
                <a:cs typeface="Chalkboard"/>
              </a:rPr>
              <a:t>{ </a:t>
            </a:r>
            <a:r>
              <a:rPr lang="en-US" sz="2800" b="1" dirty="0" err="1">
                <a:latin typeface="Chalkboard"/>
                <a:cs typeface="Chalkboard"/>
              </a:rPr>
              <a:t>x:int</a:t>
            </a:r>
            <a:r>
              <a:rPr lang="en-US" sz="2800" b="1" dirty="0">
                <a:latin typeface="Chalkboard"/>
                <a:cs typeface="Chalkboard"/>
              </a:rPr>
              <a:t> ref | !x = 1 }</a:t>
            </a:r>
          </a:p>
        </p:txBody>
      </p:sp>
      <p:sp>
        <p:nvSpPr>
          <p:cNvPr id="17" name="TextBox 16"/>
          <p:cNvSpPr txBox="1"/>
          <p:nvPr/>
        </p:nvSpPr>
        <p:spPr>
          <a:xfrm>
            <a:off x="2948032" y="2740586"/>
            <a:ext cx="5798126" cy="523220"/>
          </a:xfrm>
          <a:prstGeom prst="rect">
            <a:avLst/>
          </a:prstGeom>
          <a:noFill/>
        </p:spPr>
        <p:txBody>
          <a:bodyPr wrap="none" rtlCol="0">
            <a:spAutoFit/>
          </a:bodyPr>
          <a:lstStyle/>
          <a:p>
            <a:r>
              <a:rPr lang="en-US" sz="2800" b="1" dirty="0">
                <a:latin typeface="Chalkboard"/>
                <a:cs typeface="Chalkboard"/>
              </a:rPr>
              <a:t>{ true } </a:t>
            </a:r>
            <a:r>
              <a:rPr lang="en-US" sz="2800" b="1" dirty="0" err="1">
                <a:latin typeface="Chalkboard"/>
                <a:cs typeface="Chalkboard"/>
              </a:rPr>
              <a:t>x:int</a:t>
            </a:r>
            <a:r>
              <a:rPr lang="en-US" sz="2800" b="1" dirty="0">
                <a:latin typeface="Chalkboard"/>
                <a:cs typeface="Chalkboard"/>
              </a:rPr>
              <a:t> ref { x := 1; true }</a:t>
            </a:r>
          </a:p>
        </p:txBody>
      </p:sp>
      <p:sp>
        <p:nvSpPr>
          <p:cNvPr id="18" name="TextBox 17"/>
          <p:cNvSpPr txBox="1"/>
          <p:nvPr/>
        </p:nvSpPr>
        <p:spPr>
          <a:xfrm>
            <a:off x="2297807" y="1962494"/>
            <a:ext cx="748923" cy="769441"/>
          </a:xfrm>
          <a:prstGeom prst="rect">
            <a:avLst/>
          </a:prstGeom>
          <a:noFill/>
        </p:spPr>
        <p:txBody>
          <a:bodyPr wrap="none" rtlCol="0">
            <a:spAutoFit/>
          </a:bodyPr>
          <a:lstStyle/>
          <a:p>
            <a:r>
              <a:rPr lang="en-US" sz="4400" b="1" dirty="0">
                <a:solidFill>
                  <a:schemeClr val="accent2">
                    <a:lumMod val="75000"/>
                  </a:schemeClr>
                </a:solidFill>
                <a:latin typeface="Chalkboard"/>
                <a:cs typeface="Chalkboard"/>
              </a:rPr>
              <a:t>✘</a:t>
            </a:r>
          </a:p>
        </p:txBody>
      </p:sp>
      <p:sp>
        <p:nvSpPr>
          <p:cNvPr id="19" name="TextBox 18"/>
          <p:cNvSpPr txBox="1"/>
          <p:nvPr/>
        </p:nvSpPr>
        <p:spPr>
          <a:xfrm>
            <a:off x="2297806" y="2642764"/>
            <a:ext cx="748923" cy="769441"/>
          </a:xfrm>
          <a:prstGeom prst="rect">
            <a:avLst/>
          </a:prstGeom>
          <a:noFill/>
        </p:spPr>
        <p:txBody>
          <a:bodyPr wrap="none" rtlCol="0">
            <a:spAutoFit/>
          </a:bodyPr>
          <a:lstStyle/>
          <a:p>
            <a:r>
              <a:rPr lang="en-US" sz="4400" b="1">
                <a:solidFill>
                  <a:schemeClr val="accent2">
                    <a:lumMod val="75000"/>
                  </a:schemeClr>
                </a:solidFill>
                <a:latin typeface="Chalkboard"/>
                <a:cs typeface="Chalkboard"/>
              </a:rPr>
              <a:t>✘</a:t>
            </a:r>
            <a:endParaRPr lang="en-US" sz="4400" b="1" dirty="0">
              <a:solidFill>
                <a:schemeClr val="accent2">
                  <a:lumMod val="75000"/>
                </a:schemeClr>
              </a:solidFill>
              <a:latin typeface="Chalkboard"/>
              <a:cs typeface="Chalkboard"/>
            </a:endParaRPr>
          </a:p>
        </p:txBody>
      </p:sp>
      <p:sp>
        <p:nvSpPr>
          <p:cNvPr id="20" name="TextBox 19"/>
          <p:cNvSpPr txBox="1"/>
          <p:nvPr/>
        </p:nvSpPr>
        <p:spPr>
          <a:xfrm>
            <a:off x="3046724" y="4650863"/>
            <a:ext cx="6350456" cy="523220"/>
          </a:xfrm>
          <a:prstGeom prst="rect">
            <a:avLst/>
          </a:prstGeom>
          <a:noFill/>
        </p:spPr>
        <p:txBody>
          <a:bodyPr wrap="none" rtlCol="0">
            <a:spAutoFit/>
          </a:bodyPr>
          <a:lstStyle/>
          <a:p>
            <a:r>
              <a:rPr lang="en-US" sz="2800" b="1" dirty="0">
                <a:latin typeface="Chalkboard"/>
                <a:cs typeface="Chalkboard"/>
              </a:rPr>
              <a:t>{ </a:t>
            </a:r>
            <a:r>
              <a:rPr lang="en-US" sz="2800" b="1" dirty="0" err="1">
                <a:latin typeface="Chalkboard"/>
                <a:cs typeface="Chalkboard"/>
              </a:rPr>
              <a:t>x:str</a:t>
            </a:r>
            <a:r>
              <a:rPr lang="en-US" sz="2800" b="1" dirty="0">
                <a:latin typeface="Chalkboard"/>
                <a:cs typeface="Chalkboard"/>
              </a:rPr>
              <a:t> | </a:t>
            </a:r>
            <a:r>
              <a:rPr lang="en-US" sz="2800" b="1" dirty="0" err="1">
                <a:latin typeface="Chalkboard"/>
                <a:cs typeface="Chalkboard"/>
              </a:rPr>
              <a:t>re.match</a:t>
            </a:r>
            <a:r>
              <a:rPr lang="en-US" sz="2800" b="1" dirty="0">
                <a:latin typeface="Chalkboard"/>
                <a:cs typeface="Chalkboard"/>
              </a:rPr>
              <a:t> “~</a:t>
            </a:r>
            <a:r>
              <a:rPr lang="en-US" sz="2800" b="1" dirty="0" err="1">
                <a:latin typeface="Chalkboard"/>
                <a:cs typeface="Chalkboard"/>
              </a:rPr>
              <a:t>http|ssh|ftp</a:t>
            </a:r>
            <a:r>
              <a:rPr lang="en-US" sz="2800" b="1" dirty="0">
                <a:latin typeface="Chalkboard"/>
                <a:cs typeface="Chalkboard"/>
              </a:rPr>
              <a:t>” s }</a:t>
            </a:r>
          </a:p>
        </p:txBody>
      </p:sp>
      <p:sp>
        <p:nvSpPr>
          <p:cNvPr id="21" name="TextBox 20"/>
          <p:cNvSpPr txBox="1"/>
          <p:nvPr/>
        </p:nvSpPr>
        <p:spPr>
          <a:xfrm>
            <a:off x="3046724" y="5431576"/>
            <a:ext cx="6885988" cy="461665"/>
          </a:xfrm>
          <a:prstGeom prst="rect">
            <a:avLst/>
          </a:prstGeom>
          <a:noFill/>
        </p:spPr>
        <p:txBody>
          <a:bodyPr wrap="none" rtlCol="0">
            <a:spAutoFit/>
          </a:bodyPr>
          <a:lstStyle/>
          <a:p>
            <a:r>
              <a:rPr lang="en-US" sz="2400" b="1" dirty="0">
                <a:latin typeface="Chalkboard"/>
                <a:cs typeface="Chalkboard"/>
              </a:rPr>
              <a:t>{ true } </a:t>
            </a:r>
            <a:r>
              <a:rPr lang="en-US" sz="2400" b="1" dirty="0" err="1">
                <a:latin typeface="Chalkboard"/>
                <a:cs typeface="Chalkboard"/>
              </a:rPr>
              <a:t>x:int</a:t>
            </a:r>
            <a:r>
              <a:rPr lang="en-US" sz="2400" b="1" dirty="0">
                <a:latin typeface="Chalkboard"/>
                <a:cs typeface="Chalkboard"/>
              </a:rPr>
              <a:t> ref { y = ref 1; y := 2; !x = !y }</a:t>
            </a:r>
          </a:p>
        </p:txBody>
      </p:sp>
      <p:sp>
        <p:nvSpPr>
          <p:cNvPr id="23" name="TextBox 22"/>
          <p:cNvSpPr txBox="1"/>
          <p:nvPr/>
        </p:nvSpPr>
        <p:spPr>
          <a:xfrm>
            <a:off x="2297806" y="4584553"/>
            <a:ext cx="748923" cy="769441"/>
          </a:xfrm>
          <a:prstGeom prst="rect">
            <a:avLst/>
          </a:prstGeom>
          <a:noFill/>
        </p:spPr>
        <p:txBody>
          <a:bodyPr wrap="none" rtlCol="0">
            <a:spAutoFit/>
          </a:bodyPr>
          <a:lstStyle/>
          <a:p>
            <a:r>
              <a:rPr lang="en-US" sz="4400" b="1">
                <a:solidFill>
                  <a:schemeClr val="accent3">
                    <a:lumMod val="75000"/>
                  </a:schemeClr>
                </a:solidFill>
                <a:latin typeface="Chalkboard"/>
                <a:cs typeface="Chalkboard"/>
              </a:rPr>
              <a:t>✔</a:t>
            </a:r>
            <a:endParaRPr lang="en-US" sz="4400" b="1" dirty="0">
              <a:solidFill>
                <a:schemeClr val="accent3">
                  <a:lumMod val="75000"/>
                </a:schemeClr>
              </a:solidFill>
              <a:latin typeface="Chalkboard"/>
              <a:cs typeface="Chalkboard"/>
            </a:endParaRPr>
          </a:p>
        </p:txBody>
      </p:sp>
      <p:sp>
        <p:nvSpPr>
          <p:cNvPr id="24" name="TextBox 23"/>
          <p:cNvSpPr txBox="1"/>
          <p:nvPr/>
        </p:nvSpPr>
        <p:spPr>
          <a:xfrm>
            <a:off x="2297805" y="5278653"/>
            <a:ext cx="748923" cy="769441"/>
          </a:xfrm>
          <a:prstGeom prst="rect">
            <a:avLst/>
          </a:prstGeom>
          <a:noFill/>
        </p:spPr>
        <p:txBody>
          <a:bodyPr wrap="none" rtlCol="0">
            <a:spAutoFit/>
          </a:bodyPr>
          <a:lstStyle/>
          <a:p>
            <a:r>
              <a:rPr lang="en-US" sz="4400" b="1">
                <a:solidFill>
                  <a:schemeClr val="accent3">
                    <a:lumMod val="75000"/>
                  </a:schemeClr>
                </a:solidFill>
                <a:latin typeface="Chalkboard"/>
                <a:cs typeface="Chalkboard"/>
              </a:rPr>
              <a:t>✔</a:t>
            </a:r>
            <a:endParaRPr lang="en-US" sz="4400" b="1" dirty="0">
              <a:solidFill>
                <a:schemeClr val="accent3">
                  <a:lumMod val="75000"/>
                </a:schemeClr>
              </a:solidFill>
              <a:latin typeface="Chalkboard"/>
              <a:cs typeface="Chalkboard"/>
            </a:endParaRPr>
          </a:p>
        </p:txBody>
      </p:sp>
      <p:sp>
        <p:nvSpPr>
          <p:cNvPr id="26" name="TextBox 25"/>
          <p:cNvSpPr txBox="1"/>
          <p:nvPr/>
        </p:nvSpPr>
        <p:spPr>
          <a:xfrm>
            <a:off x="2297805" y="3895496"/>
            <a:ext cx="7455799" cy="523220"/>
          </a:xfrm>
          <a:prstGeom prst="rect">
            <a:avLst/>
          </a:prstGeom>
          <a:solidFill>
            <a:schemeClr val="bg1"/>
          </a:solidFill>
        </p:spPr>
        <p:txBody>
          <a:bodyPr wrap="square" rtlCol="0">
            <a:spAutoFit/>
          </a:bodyPr>
          <a:lstStyle/>
          <a:p>
            <a:r>
              <a:rPr lang="en-US" sz="2800" dirty="0">
                <a:latin typeface="Chalkboard"/>
                <a:cs typeface="Chalkboard"/>
              </a:rPr>
              <a:t>Allow contracts using refs. allocated by them</a:t>
            </a:r>
          </a:p>
        </p:txBody>
      </p:sp>
      <p:sp>
        <p:nvSpPr>
          <p:cNvPr id="25" name="Oval Callout 24"/>
          <p:cNvSpPr/>
          <p:nvPr/>
        </p:nvSpPr>
        <p:spPr>
          <a:xfrm>
            <a:off x="7114495" y="3235524"/>
            <a:ext cx="3412911" cy="1169069"/>
          </a:xfrm>
          <a:prstGeom prst="wedgeEllipseCallout">
            <a:avLst>
              <a:gd name="adj1" fmla="val -19459"/>
              <a:gd name="adj2" fmla="val 132506"/>
            </a:avLst>
          </a:prstGeom>
          <a:solidFill>
            <a:schemeClr val="bg1"/>
          </a:solidFill>
          <a:ln w="76200" cmpd="sng">
            <a:solidFill>
              <a:schemeClr val="accent3">
                <a:lumMod val="7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27" name="TextBox 26"/>
          <p:cNvSpPr txBox="1"/>
          <p:nvPr/>
        </p:nvSpPr>
        <p:spPr>
          <a:xfrm>
            <a:off x="7223167" y="3387737"/>
            <a:ext cx="3089549" cy="830997"/>
          </a:xfrm>
          <a:prstGeom prst="rect">
            <a:avLst/>
          </a:prstGeom>
          <a:noFill/>
        </p:spPr>
        <p:txBody>
          <a:bodyPr wrap="square" rtlCol="0">
            <a:spAutoFit/>
          </a:bodyPr>
          <a:lstStyle/>
          <a:p>
            <a:pPr algn="ctr"/>
            <a:r>
              <a:rPr lang="en-US" sz="2400" dirty="0">
                <a:solidFill>
                  <a:schemeClr val="accent3">
                    <a:lumMod val="50000"/>
                  </a:schemeClr>
                </a:solidFill>
                <a:latin typeface="Chalkboard"/>
                <a:cs typeface="Chalkboard"/>
              </a:rPr>
              <a:t>Observationally read-only</a:t>
            </a:r>
            <a:endParaRPr lang="en-US" sz="2400" dirty="0">
              <a:solidFill>
                <a:schemeClr val="accent3">
                  <a:lumMod val="50000"/>
                </a:schemeClr>
              </a:solidFill>
              <a:latin typeface="Chalkboard"/>
              <a:cs typeface="Chalkboard"/>
            </a:endParaRPr>
          </a:p>
        </p:txBody>
      </p:sp>
    </p:spTree>
    <p:extLst>
      <p:ext uri="{BB962C8B-B14F-4D97-AF65-F5344CB8AC3E}">
        <p14:creationId xmlns:p14="http://schemas.microsoft.com/office/powerpoint/2010/main" val="13337083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Allow/disallow contracts</a:t>
            </a:r>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64</a:t>
            </a:fld>
            <a:endParaRPr kumimoji="1" lang="ja-JP" altLang="en-US"/>
          </a:p>
        </p:txBody>
      </p:sp>
      <p:sp>
        <p:nvSpPr>
          <p:cNvPr id="12" name="Rounded Rectangle 11"/>
          <p:cNvSpPr/>
          <p:nvPr/>
        </p:nvSpPr>
        <p:spPr>
          <a:xfrm>
            <a:off x="1981200" y="1630017"/>
            <a:ext cx="8229600" cy="2014330"/>
          </a:xfrm>
          <a:prstGeom prst="roundRect">
            <a:avLst/>
          </a:prstGeom>
          <a:solidFill>
            <a:schemeClr val="bg1"/>
          </a:solidFill>
          <a:ln w="76200" cmpd="sng">
            <a:solidFill>
              <a:schemeClr val="accent2">
                <a:lumMod val="7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13" name="TextBox 12"/>
          <p:cNvSpPr txBox="1"/>
          <p:nvPr/>
        </p:nvSpPr>
        <p:spPr>
          <a:xfrm>
            <a:off x="2218293" y="1350759"/>
            <a:ext cx="7686261" cy="523220"/>
          </a:xfrm>
          <a:prstGeom prst="rect">
            <a:avLst/>
          </a:prstGeom>
          <a:solidFill>
            <a:schemeClr val="bg1"/>
          </a:solidFill>
        </p:spPr>
        <p:txBody>
          <a:bodyPr wrap="square" rtlCol="0">
            <a:spAutoFit/>
          </a:bodyPr>
          <a:lstStyle/>
          <a:p>
            <a:pPr algn="ctr"/>
            <a:r>
              <a:rPr lang="en-US" sz="2800" dirty="0">
                <a:latin typeface="Chalkboard"/>
                <a:cs typeface="Chalkboard"/>
              </a:rPr>
              <a:t>Disallow contracts </a:t>
            </a:r>
            <a:r>
              <a:rPr lang="en-US" sz="2800">
                <a:latin typeface="Chalkboard"/>
                <a:cs typeface="Chalkboard"/>
              </a:rPr>
              <a:t>abusing program references</a:t>
            </a:r>
            <a:endParaRPr lang="en-US" sz="2800" dirty="0">
              <a:latin typeface="Chalkboard"/>
              <a:cs typeface="Chalkboard"/>
            </a:endParaRPr>
          </a:p>
        </p:txBody>
      </p:sp>
      <p:sp>
        <p:nvSpPr>
          <p:cNvPr id="14" name="Rounded Rectangle 13"/>
          <p:cNvSpPr/>
          <p:nvPr/>
        </p:nvSpPr>
        <p:spPr>
          <a:xfrm>
            <a:off x="1981200" y="4177972"/>
            <a:ext cx="8229600" cy="2071734"/>
          </a:xfrm>
          <a:prstGeom prst="roundRect">
            <a:avLst/>
          </a:prstGeom>
          <a:solidFill>
            <a:schemeClr val="bg1"/>
          </a:solidFill>
          <a:ln w="76200" cmpd="sng">
            <a:solidFill>
              <a:schemeClr val="accent3">
                <a:lumMod val="7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16" name="TextBox 15"/>
          <p:cNvSpPr txBox="1"/>
          <p:nvPr/>
        </p:nvSpPr>
        <p:spPr>
          <a:xfrm>
            <a:off x="2948032" y="2096117"/>
            <a:ext cx="3555204" cy="523220"/>
          </a:xfrm>
          <a:prstGeom prst="rect">
            <a:avLst/>
          </a:prstGeom>
          <a:noFill/>
        </p:spPr>
        <p:txBody>
          <a:bodyPr wrap="none" rtlCol="0">
            <a:spAutoFit/>
          </a:bodyPr>
          <a:lstStyle/>
          <a:p>
            <a:r>
              <a:rPr lang="en-US" sz="2800" b="1" dirty="0">
                <a:latin typeface="Chalkboard"/>
                <a:cs typeface="Chalkboard"/>
              </a:rPr>
              <a:t>{ </a:t>
            </a:r>
            <a:r>
              <a:rPr lang="en-US" sz="2800" b="1" dirty="0" err="1">
                <a:latin typeface="Chalkboard"/>
                <a:cs typeface="Chalkboard"/>
              </a:rPr>
              <a:t>x:int</a:t>
            </a:r>
            <a:r>
              <a:rPr lang="en-US" sz="2800" b="1" dirty="0">
                <a:latin typeface="Chalkboard"/>
                <a:cs typeface="Chalkboard"/>
              </a:rPr>
              <a:t> ref | !x = 1 }</a:t>
            </a:r>
          </a:p>
        </p:txBody>
      </p:sp>
      <p:sp>
        <p:nvSpPr>
          <p:cNvPr id="17" name="TextBox 16"/>
          <p:cNvSpPr txBox="1"/>
          <p:nvPr/>
        </p:nvSpPr>
        <p:spPr>
          <a:xfrm>
            <a:off x="2948032" y="2740586"/>
            <a:ext cx="5798126" cy="523220"/>
          </a:xfrm>
          <a:prstGeom prst="rect">
            <a:avLst/>
          </a:prstGeom>
          <a:noFill/>
        </p:spPr>
        <p:txBody>
          <a:bodyPr wrap="none" rtlCol="0">
            <a:spAutoFit/>
          </a:bodyPr>
          <a:lstStyle/>
          <a:p>
            <a:r>
              <a:rPr lang="en-US" sz="2800" b="1" dirty="0">
                <a:latin typeface="Chalkboard"/>
                <a:cs typeface="Chalkboard"/>
              </a:rPr>
              <a:t>{ true } </a:t>
            </a:r>
            <a:r>
              <a:rPr lang="en-US" sz="2800" b="1" dirty="0" err="1">
                <a:latin typeface="Chalkboard"/>
                <a:cs typeface="Chalkboard"/>
              </a:rPr>
              <a:t>x:int</a:t>
            </a:r>
            <a:r>
              <a:rPr lang="en-US" sz="2800" b="1" dirty="0">
                <a:latin typeface="Chalkboard"/>
                <a:cs typeface="Chalkboard"/>
              </a:rPr>
              <a:t> ref { x := 1; true }</a:t>
            </a:r>
          </a:p>
        </p:txBody>
      </p:sp>
      <p:sp>
        <p:nvSpPr>
          <p:cNvPr id="18" name="TextBox 17"/>
          <p:cNvSpPr txBox="1"/>
          <p:nvPr/>
        </p:nvSpPr>
        <p:spPr>
          <a:xfrm>
            <a:off x="2297807" y="1962494"/>
            <a:ext cx="748923" cy="769441"/>
          </a:xfrm>
          <a:prstGeom prst="rect">
            <a:avLst/>
          </a:prstGeom>
          <a:noFill/>
        </p:spPr>
        <p:txBody>
          <a:bodyPr wrap="none" rtlCol="0">
            <a:spAutoFit/>
          </a:bodyPr>
          <a:lstStyle/>
          <a:p>
            <a:r>
              <a:rPr lang="en-US" sz="4400" b="1" dirty="0">
                <a:solidFill>
                  <a:schemeClr val="accent2">
                    <a:lumMod val="75000"/>
                  </a:schemeClr>
                </a:solidFill>
                <a:latin typeface="Chalkboard"/>
                <a:cs typeface="Chalkboard"/>
              </a:rPr>
              <a:t>✘</a:t>
            </a:r>
          </a:p>
        </p:txBody>
      </p:sp>
      <p:sp>
        <p:nvSpPr>
          <p:cNvPr id="19" name="TextBox 18"/>
          <p:cNvSpPr txBox="1"/>
          <p:nvPr/>
        </p:nvSpPr>
        <p:spPr>
          <a:xfrm>
            <a:off x="2297806" y="2642764"/>
            <a:ext cx="748923" cy="769441"/>
          </a:xfrm>
          <a:prstGeom prst="rect">
            <a:avLst/>
          </a:prstGeom>
          <a:noFill/>
        </p:spPr>
        <p:txBody>
          <a:bodyPr wrap="none" rtlCol="0">
            <a:spAutoFit/>
          </a:bodyPr>
          <a:lstStyle/>
          <a:p>
            <a:r>
              <a:rPr lang="en-US" sz="4400" b="1">
                <a:solidFill>
                  <a:schemeClr val="accent2">
                    <a:lumMod val="75000"/>
                  </a:schemeClr>
                </a:solidFill>
                <a:latin typeface="Chalkboard"/>
                <a:cs typeface="Chalkboard"/>
              </a:rPr>
              <a:t>✘</a:t>
            </a:r>
            <a:endParaRPr lang="en-US" sz="4400" b="1" dirty="0">
              <a:solidFill>
                <a:schemeClr val="accent2">
                  <a:lumMod val="75000"/>
                </a:schemeClr>
              </a:solidFill>
              <a:latin typeface="Chalkboard"/>
              <a:cs typeface="Chalkboard"/>
            </a:endParaRPr>
          </a:p>
        </p:txBody>
      </p:sp>
      <p:sp>
        <p:nvSpPr>
          <p:cNvPr id="20" name="TextBox 19"/>
          <p:cNvSpPr txBox="1"/>
          <p:nvPr/>
        </p:nvSpPr>
        <p:spPr>
          <a:xfrm>
            <a:off x="3046724" y="4650863"/>
            <a:ext cx="6350456" cy="523220"/>
          </a:xfrm>
          <a:prstGeom prst="rect">
            <a:avLst/>
          </a:prstGeom>
          <a:noFill/>
        </p:spPr>
        <p:txBody>
          <a:bodyPr wrap="none" rtlCol="0">
            <a:spAutoFit/>
          </a:bodyPr>
          <a:lstStyle/>
          <a:p>
            <a:r>
              <a:rPr lang="en-US" sz="2800" b="1" dirty="0">
                <a:latin typeface="Chalkboard"/>
                <a:cs typeface="Chalkboard"/>
              </a:rPr>
              <a:t>{ </a:t>
            </a:r>
            <a:r>
              <a:rPr lang="en-US" sz="2800" b="1" dirty="0" err="1">
                <a:latin typeface="Chalkboard"/>
                <a:cs typeface="Chalkboard"/>
              </a:rPr>
              <a:t>x:str</a:t>
            </a:r>
            <a:r>
              <a:rPr lang="en-US" sz="2800" b="1" dirty="0">
                <a:latin typeface="Chalkboard"/>
                <a:cs typeface="Chalkboard"/>
              </a:rPr>
              <a:t> | </a:t>
            </a:r>
            <a:r>
              <a:rPr lang="en-US" sz="2800" b="1" dirty="0" err="1">
                <a:latin typeface="Chalkboard"/>
                <a:cs typeface="Chalkboard"/>
              </a:rPr>
              <a:t>re.match</a:t>
            </a:r>
            <a:r>
              <a:rPr lang="en-US" sz="2800" b="1" dirty="0">
                <a:latin typeface="Chalkboard"/>
                <a:cs typeface="Chalkboard"/>
              </a:rPr>
              <a:t> “~</a:t>
            </a:r>
            <a:r>
              <a:rPr lang="en-US" sz="2800" b="1" dirty="0" err="1">
                <a:latin typeface="Chalkboard"/>
                <a:cs typeface="Chalkboard"/>
              </a:rPr>
              <a:t>http|ssh|ftp</a:t>
            </a:r>
            <a:r>
              <a:rPr lang="en-US" sz="2800" b="1" dirty="0">
                <a:latin typeface="Chalkboard"/>
                <a:cs typeface="Chalkboard"/>
              </a:rPr>
              <a:t>” s }</a:t>
            </a:r>
          </a:p>
        </p:txBody>
      </p:sp>
      <p:sp>
        <p:nvSpPr>
          <p:cNvPr id="21" name="TextBox 20"/>
          <p:cNvSpPr txBox="1"/>
          <p:nvPr/>
        </p:nvSpPr>
        <p:spPr>
          <a:xfrm>
            <a:off x="3046724" y="5431576"/>
            <a:ext cx="6885988" cy="461665"/>
          </a:xfrm>
          <a:prstGeom prst="rect">
            <a:avLst/>
          </a:prstGeom>
          <a:noFill/>
        </p:spPr>
        <p:txBody>
          <a:bodyPr wrap="none" rtlCol="0">
            <a:spAutoFit/>
          </a:bodyPr>
          <a:lstStyle/>
          <a:p>
            <a:r>
              <a:rPr lang="en-US" sz="2400" b="1" dirty="0">
                <a:latin typeface="Chalkboard"/>
                <a:cs typeface="Chalkboard"/>
              </a:rPr>
              <a:t>{ true } </a:t>
            </a:r>
            <a:r>
              <a:rPr lang="en-US" sz="2400" b="1" dirty="0" err="1">
                <a:latin typeface="Chalkboard"/>
                <a:cs typeface="Chalkboard"/>
              </a:rPr>
              <a:t>x:int</a:t>
            </a:r>
            <a:r>
              <a:rPr lang="en-US" sz="2400" b="1" dirty="0">
                <a:latin typeface="Chalkboard"/>
                <a:cs typeface="Chalkboard"/>
              </a:rPr>
              <a:t> ref { y = ref 1; y := 2; !x = !y }</a:t>
            </a:r>
          </a:p>
        </p:txBody>
      </p:sp>
      <p:sp>
        <p:nvSpPr>
          <p:cNvPr id="23" name="TextBox 22"/>
          <p:cNvSpPr txBox="1"/>
          <p:nvPr/>
        </p:nvSpPr>
        <p:spPr>
          <a:xfrm>
            <a:off x="2297806" y="4584553"/>
            <a:ext cx="748923" cy="769441"/>
          </a:xfrm>
          <a:prstGeom prst="rect">
            <a:avLst/>
          </a:prstGeom>
          <a:noFill/>
        </p:spPr>
        <p:txBody>
          <a:bodyPr wrap="none" rtlCol="0">
            <a:spAutoFit/>
          </a:bodyPr>
          <a:lstStyle/>
          <a:p>
            <a:r>
              <a:rPr lang="en-US" sz="4400" b="1">
                <a:solidFill>
                  <a:schemeClr val="accent3">
                    <a:lumMod val="75000"/>
                  </a:schemeClr>
                </a:solidFill>
                <a:latin typeface="Chalkboard"/>
                <a:cs typeface="Chalkboard"/>
              </a:rPr>
              <a:t>✔</a:t>
            </a:r>
            <a:endParaRPr lang="en-US" sz="4400" b="1" dirty="0">
              <a:solidFill>
                <a:schemeClr val="accent3">
                  <a:lumMod val="75000"/>
                </a:schemeClr>
              </a:solidFill>
              <a:latin typeface="Chalkboard"/>
              <a:cs typeface="Chalkboard"/>
            </a:endParaRPr>
          </a:p>
        </p:txBody>
      </p:sp>
      <p:sp>
        <p:nvSpPr>
          <p:cNvPr id="24" name="TextBox 23"/>
          <p:cNvSpPr txBox="1"/>
          <p:nvPr/>
        </p:nvSpPr>
        <p:spPr>
          <a:xfrm>
            <a:off x="2297805" y="5278653"/>
            <a:ext cx="748923" cy="769441"/>
          </a:xfrm>
          <a:prstGeom prst="rect">
            <a:avLst/>
          </a:prstGeom>
          <a:noFill/>
        </p:spPr>
        <p:txBody>
          <a:bodyPr wrap="none" rtlCol="0">
            <a:spAutoFit/>
          </a:bodyPr>
          <a:lstStyle/>
          <a:p>
            <a:r>
              <a:rPr lang="en-US" sz="4400" b="1">
                <a:solidFill>
                  <a:schemeClr val="accent3">
                    <a:lumMod val="75000"/>
                  </a:schemeClr>
                </a:solidFill>
                <a:latin typeface="Chalkboard"/>
                <a:cs typeface="Chalkboard"/>
              </a:rPr>
              <a:t>✔</a:t>
            </a:r>
            <a:endParaRPr lang="en-US" sz="4400" b="1" dirty="0">
              <a:solidFill>
                <a:schemeClr val="accent3">
                  <a:lumMod val="75000"/>
                </a:schemeClr>
              </a:solidFill>
              <a:latin typeface="Chalkboard"/>
              <a:cs typeface="Chalkboard"/>
            </a:endParaRPr>
          </a:p>
        </p:txBody>
      </p:sp>
      <p:sp>
        <p:nvSpPr>
          <p:cNvPr id="26" name="TextBox 25"/>
          <p:cNvSpPr txBox="1"/>
          <p:nvPr/>
        </p:nvSpPr>
        <p:spPr>
          <a:xfrm>
            <a:off x="2297805" y="3895496"/>
            <a:ext cx="7455799" cy="523220"/>
          </a:xfrm>
          <a:prstGeom prst="rect">
            <a:avLst/>
          </a:prstGeom>
          <a:solidFill>
            <a:schemeClr val="bg1"/>
          </a:solidFill>
        </p:spPr>
        <p:txBody>
          <a:bodyPr wrap="square" rtlCol="0">
            <a:spAutoFit/>
          </a:bodyPr>
          <a:lstStyle/>
          <a:p>
            <a:r>
              <a:rPr lang="en-US" sz="2800" dirty="0">
                <a:latin typeface="Chalkboard"/>
                <a:cs typeface="Chalkboard"/>
              </a:rPr>
              <a:t>Allow contracts using refs. allocated by them</a:t>
            </a:r>
          </a:p>
        </p:txBody>
      </p:sp>
      <p:grpSp>
        <p:nvGrpSpPr>
          <p:cNvPr id="8" name="Group 7"/>
          <p:cNvGrpSpPr/>
          <p:nvPr/>
        </p:nvGrpSpPr>
        <p:grpSpPr>
          <a:xfrm>
            <a:off x="3134039" y="2609934"/>
            <a:ext cx="6361042" cy="2455764"/>
            <a:chOff x="1610039" y="2609934"/>
            <a:chExt cx="6361042" cy="2455764"/>
          </a:xfrm>
        </p:grpSpPr>
        <p:sp>
          <p:nvSpPr>
            <p:cNvPr id="3" name="Oval 2"/>
            <p:cNvSpPr/>
            <p:nvPr/>
          </p:nvSpPr>
          <p:spPr>
            <a:xfrm>
              <a:off x="1610039" y="2609934"/>
              <a:ext cx="6361042" cy="2455764"/>
            </a:xfrm>
            <a:prstGeom prst="ellipse">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42875" algn="ctr">
                <a:tabLst>
                  <a:tab pos="660400" algn="l"/>
                </a:tabLst>
              </a:pPr>
              <a:endParaRPr lang="en-US" sz="2800" b="1" dirty="0">
                <a:solidFill>
                  <a:schemeClr val="tx1"/>
                </a:solidFill>
                <a:latin typeface="Chalkboard"/>
                <a:cs typeface="Chalkboard"/>
              </a:endParaRPr>
            </a:p>
          </p:txBody>
        </p:sp>
        <p:sp>
          <p:nvSpPr>
            <p:cNvPr id="7" name="Rectangle 6"/>
            <p:cNvSpPr/>
            <p:nvPr/>
          </p:nvSpPr>
          <p:spPr>
            <a:xfrm>
              <a:off x="1952038" y="2885633"/>
              <a:ext cx="5537360" cy="1815882"/>
            </a:xfrm>
            <a:prstGeom prst="rect">
              <a:avLst/>
            </a:prstGeom>
          </p:spPr>
          <p:txBody>
            <a:bodyPr wrap="square">
              <a:spAutoFit/>
            </a:bodyPr>
            <a:lstStyle/>
            <a:p>
              <a:pPr marL="142875" algn="ctr">
                <a:tabLst>
                  <a:tab pos="660400" algn="l"/>
                </a:tabLst>
              </a:pPr>
              <a:r>
                <a:rPr lang="en-US" sz="3200" b="1" dirty="0">
                  <a:latin typeface="Chalkboard"/>
                  <a:cs typeface="Chalkboard"/>
                </a:rPr>
                <a:t>R</a:t>
              </a:r>
              <a:r>
                <a:rPr lang="en-US" sz="3200" b="1" dirty="0">
                  <a:latin typeface="Chalkboard"/>
                  <a:cs typeface="Chalkboard"/>
                </a:rPr>
                <a:t>egion-based </a:t>
              </a:r>
              <a:r>
                <a:rPr lang="en-US" sz="3200" b="1" dirty="0">
                  <a:latin typeface="Chalkboard"/>
                  <a:cs typeface="Chalkboard"/>
                </a:rPr>
                <a:t>effect </a:t>
              </a:r>
              <a:r>
                <a:rPr lang="en-US" sz="3200" b="1" dirty="0">
                  <a:latin typeface="Chalkboard"/>
                  <a:cs typeface="Chalkboard"/>
                </a:rPr>
                <a:t>system for contracts</a:t>
              </a:r>
            </a:p>
            <a:p>
              <a:pPr marL="142875" algn="ctr">
                <a:tabLst>
                  <a:tab pos="660400" algn="l"/>
                </a:tabLst>
              </a:pPr>
              <a:r>
                <a:rPr lang="en-US" sz="2400" dirty="0">
                  <a:latin typeface="Chalkboard"/>
                  <a:cs typeface="Chalkboard"/>
                </a:rPr>
                <a:t>(inspired by [T&amp;T, POPL’94])</a:t>
              </a:r>
            </a:p>
            <a:p>
              <a:pPr marL="142875" algn="ctr">
                <a:tabLst>
                  <a:tab pos="660400" algn="l"/>
                </a:tabLst>
              </a:pPr>
              <a:r>
                <a:rPr lang="en-US" sz="2400" dirty="0">
                  <a:latin typeface="Chalkboard"/>
                  <a:cs typeface="Chalkboard"/>
                </a:rPr>
                <a:t>See the paper for the details</a:t>
              </a:r>
            </a:p>
          </p:txBody>
        </p:sp>
      </p:grpSp>
    </p:spTree>
    <p:extLst>
      <p:ext uri="{BB962C8B-B14F-4D97-AF65-F5344CB8AC3E}">
        <p14:creationId xmlns:p14="http://schemas.microsoft.com/office/powerpoint/2010/main" val="126242787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 system</a:t>
            </a:r>
            <a:endParaRPr lang="en-US" dirty="0"/>
          </a:p>
        </p:txBody>
      </p:sp>
      <p:sp>
        <p:nvSpPr>
          <p:cNvPr id="3" name="Content Placeholder 2"/>
          <p:cNvSpPr>
            <a:spLocks noGrp="1"/>
          </p:cNvSpPr>
          <p:nvPr>
            <p:ph idx="1"/>
          </p:nvPr>
        </p:nvSpPr>
        <p:spPr>
          <a:xfrm>
            <a:off x="1748127" y="1319488"/>
            <a:ext cx="8668865" cy="4902023"/>
          </a:xfrm>
        </p:spPr>
        <p:txBody>
          <a:bodyPr/>
          <a:lstStyle/>
          <a:p>
            <a:r>
              <a:rPr lang="en-US" dirty="0" smtClean="0"/>
              <a:t>Extend Hoare types to contain effect info.</a:t>
            </a:r>
          </a:p>
          <a:p>
            <a:endParaRPr lang="en-US" dirty="0"/>
          </a:p>
          <a:p>
            <a:endParaRPr lang="en-US" sz="2400" dirty="0"/>
          </a:p>
          <a:p>
            <a:r>
              <a:rPr lang="en-US" dirty="0" smtClean="0"/>
              <a:t>State-</a:t>
            </a:r>
            <a:r>
              <a:rPr lang="en-US" dirty="0" err="1" smtClean="0"/>
              <a:t>independ</a:t>
            </a:r>
            <a:r>
              <a:rPr lang="en-US" dirty="0" smtClean="0"/>
              <a:t>. </a:t>
            </a:r>
            <a:r>
              <a:rPr lang="en-US" dirty="0"/>
              <a:t>c</a:t>
            </a:r>
            <a:r>
              <a:rPr lang="en-US" dirty="0" smtClean="0"/>
              <a:t>ontracts allow no effects</a:t>
            </a:r>
          </a:p>
          <a:p>
            <a:endParaRPr lang="en-US" dirty="0"/>
          </a:p>
          <a:p>
            <a:endParaRPr lang="en-US" dirty="0" smtClean="0"/>
          </a:p>
          <a:p>
            <a:r>
              <a:rPr lang="en-US" dirty="0" smtClean="0"/>
              <a:t>State-depend. </a:t>
            </a:r>
            <a:r>
              <a:rPr lang="en-US" dirty="0"/>
              <a:t>c</a:t>
            </a:r>
            <a:r>
              <a:rPr lang="en-US" dirty="0" smtClean="0"/>
              <a:t>ontracts allow only read</a:t>
            </a:r>
            <a:endParaRPr lang="en-US" dirty="0"/>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65</a:t>
            </a:fld>
            <a:endParaRPr kumimoji="1" lang="ja-JP" altLang="en-US"/>
          </a:p>
        </p:txBody>
      </p:sp>
      <p:sp>
        <p:nvSpPr>
          <p:cNvPr id="7" name="TextBox 6"/>
          <p:cNvSpPr txBox="1"/>
          <p:nvPr/>
        </p:nvSpPr>
        <p:spPr>
          <a:xfrm>
            <a:off x="3048000" y="2112448"/>
            <a:ext cx="4069832" cy="707886"/>
          </a:xfrm>
          <a:prstGeom prst="rect">
            <a:avLst/>
          </a:prstGeom>
          <a:noFill/>
        </p:spPr>
        <p:txBody>
          <a:bodyPr wrap="none" rtlCol="0">
            <a:spAutoFit/>
          </a:bodyPr>
          <a:lstStyle/>
          <a:p>
            <a:r>
              <a:rPr lang="en-US" sz="4000" b="1" dirty="0">
                <a:latin typeface="Chalkboard"/>
                <a:cs typeface="Chalkboard"/>
              </a:rPr>
              <a:t>{e</a:t>
            </a:r>
            <a:r>
              <a:rPr lang="en-US" sz="4000" b="1" baseline="-25000" dirty="0">
                <a:latin typeface="Chalkboard"/>
                <a:cs typeface="Chalkboard"/>
              </a:rPr>
              <a:t>1</a:t>
            </a:r>
            <a:r>
              <a:rPr lang="en-US" sz="4000" b="1" dirty="0">
                <a:latin typeface="Chalkboard"/>
                <a:cs typeface="Chalkboard"/>
              </a:rPr>
              <a:t>} </a:t>
            </a:r>
            <a:r>
              <a:rPr lang="en-US" sz="4000" b="1" dirty="0" err="1">
                <a:latin typeface="Chalkboard"/>
                <a:cs typeface="Chalkboard"/>
              </a:rPr>
              <a:t>x:T</a:t>
            </a:r>
            <a:r>
              <a:rPr lang="en-US" sz="4000" b="1" dirty="0">
                <a:latin typeface="Chalkboard"/>
                <a:cs typeface="Chalkboard"/>
              </a:rPr>
              <a:t> {e</a:t>
            </a:r>
            <a:r>
              <a:rPr lang="en-US" sz="4000" b="1" baseline="-25000" dirty="0">
                <a:latin typeface="Chalkboard"/>
                <a:cs typeface="Chalkboard"/>
              </a:rPr>
              <a:t>2</a:t>
            </a:r>
            <a:r>
              <a:rPr lang="en-US" sz="4000" b="1" dirty="0">
                <a:latin typeface="Chalkboard"/>
                <a:cs typeface="Chalkboard"/>
              </a:rPr>
              <a:t>}</a:t>
            </a:r>
            <a:r>
              <a:rPr lang="en-US" sz="4000" b="1" i="1" baseline="30000" dirty="0">
                <a:latin typeface="Chalkboard"/>
                <a:cs typeface="Chalkboard"/>
              </a:rPr>
              <a:t>&lt;R,W&gt;</a:t>
            </a:r>
            <a:endParaRPr lang="en-US" sz="4000" b="1" i="1" dirty="0">
              <a:latin typeface="Chalkboard"/>
              <a:cs typeface="Chalkboard"/>
            </a:endParaRPr>
          </a:p>
        </p:txBody>
      </p:sp>
      <p:sp>
        <p:nvSpPr>
          <p:cNvPr id="11" name="Oval Callout 10"/>
          <p:cNvSpPr/>
          <p:nvPr/>
        </p:nvSpPr>
        <p:spPr>
          <a:xfrm>
            <a:off x="7543805" y="1740729"/>
            <a:ext cx="2873187" cy="1223347"/>
          </a:xfrm>
          <a:prstGeom prst="wedgeEllipseCallout">
            <a:avLst>
              <a:gd name="adj1" fmla="val -63493"/>
              <a:gd name="adj2" fmla="val 2951"/>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12" name="TextBox 11"/>
          <p:cNvSpPr txBox="1"/>
          <p:nvPr/>
        </p:nvSpPr>
        <p:spPr>
          <a:xfrm>
            <a:off x="7850052" y="1924148"/>
            <a:ext cx="2236253" cy="830997"/>
          </a:xfrm>
          <a:prstGeom prst="rect">
            <a:avLst/>
          </a:prstGeom>
          <a:noFill/>
        </p:spPr>
        <p:txBody>
          <a:bodyPr wrap="none" rtlCol="0">
            <a:spAutoFit/>
          </a:bodyPr>
          <a:lstStyle/>
          <a:p>
            <a:r>
              <a:rPr lang="en-US" sz="2400" b="1" dirty="0">
                <a:latin typeface="Chalkboard"/>
                <a:cs typeface="Chalkboard"/>
              </a:rPr>
              <a:t>R</a:t>
            </a:r>
            <a:r>
              <a:rPr lang="en-US" sz="2400">
                <a:latin typeface="Chalkboard"/>
                <a:cs typeface="Chalkboard"/>
              </a:rPr>
              <a:t>: allow read</a:t>
            </a:r>
            <a:r>
              <a:rPr lang="en-US" sz="2400" dirty="0">
                <a:latin typeface="Chalkboard"/>
                <a:cs typeface="Chalkboard"/>
              </a:rPr>
              <a:t/>
            </a:r>
            <a:br>
              <a:rPr lang="en-US" sz="2400" dirty="0">
                <a:latin typeface="Chalkboard"/>
                <a:cs typeface="Chalkboard"/>
              </a:rPr>
            </a:br>
            <a:r>
              <a:rPr lang="en-US" sz="2400" b="1" dirty="0">
                <a:latin typeface="Chalkboard"/>
                <a:cs typeface="Chalkboard"/>
              </a:rPr>
              <a:t>W</a:t>
            </a:r>
            <a:r>
              <a:rPr lang="en-US" sz="2400">
                <a:latin typeface="Chalkboard"/>
                <a:cs typeface="Chalkboard"/>
              </a:rPr>
              <a:t>: allow write</a:t>
            </a:r>
            <a:endParaRPr lang="en-US" sz="2400" dirty="0">
              <a:latin typeface="Chalkboard"/>
              <a:cs typeface="Chalkboard"/>
            </a:endParaRPr>
          </a:p>
        </p:txBody>
      </p:sp>
      <p:sp>
        <p:nvSpPr>
          <p:cNvPr id="13" name="Rectangle 12"/>
          <p:cNvSpPr/>
          <p:nvPr/>
        </p:nvSpPr>
        <p:spPr>
          <a:xfrm>
            <a:off x="4321696" y="4109144"/>
            <a:ext cx="3548608" cy="461665"/>
          </a:xfrm>
          <a:prstGeom prst="rect">
            <a:avLst/>
          </a:prstGeom>
        </p:spPr>
        <p:txBody>
          <a:bodyPr wrap="square">
            <a:spAutoFit/>
          </a:bodyPr>
          <a:lstStyle/>
          <a:p>
            <a:pPr algn="ctr"/>
            <a:r>
              <a:rPr lang="en-US" sz="2400" b="1" dirty="0">
                <a:latin typeface="Chalkboard"/>
                <a:cs typeface="Chalkboard"/>
              </a:rPr>
              <a:t>{ </a:t>
            </a:r>
            <a:r>
              <a:rPr lang="en-US" sz="2400" b="1" dirty="0" err="1">
                <a:latin typeface="Chalkboard"/>
                <a:cs typeface="Chalkboard"/>
              </a:rPr>
              <a:t>x:T</a:t>
            </a:r>
            <a:r>
              <a:rPr lang="en-US" sz="2400" b="1" dirty="0">
                <a:latin typeface="Chalkboard"/>
                <a:cs typeface="Chalkboard"/>
              </a:rPr>
              <a:t> | e } well formed</a:t>
            </a:r>
            <a:endParaRPr lang="en-US" altLang="ja-JP" sz="2400" b="1" dirty="0">
              <a:latin typeface="Chalkboard" charset="0"/>
              <a:ea typeface="Chalkboard" charset="0"/>
              <a:cs typeface="Chalkboard" charset="0"/>
            </a:endParaRPr>
          </a:p>
        </p:txBody>
      </p:sp>
      <p:cxnSp>
        <p:nvCxnSpPr>
          <p:cNvPr id="14" name="Straight Connector 13"/>
          <p:cNvCxnSpPr/>
          <p:nvPr/>
        </p:nvCxnSpPr>
        <p:spPr>
          <a:xfrm flipV="1">
            <a:off x="2145591" y="4074964"/>
            <a:ext cx="7793543" cy="28654"/>
          </a:xfrm>
          <a:prstGeom prst="line">
            <a:avLst/>
          </a:prstGeom>
          <a:ln w="38100" cap="flat">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15" name="Rectangle 14"/>
              <p:cNvSpPr/>
              <p:nvPr/>
            </p:nvSpPr>
            <p:spPr>
              <a:xfrm>
                <a:off x="2040641" y="3547039"/>
                <a:ext cx="8110330" cy="523220"/>
              </a:xfrm>
              <a:prstGeom prst="rect">
                <a:avLst/>
              </a:prstGeom>
            </p:spPr>
            <p:txBody>
              <a:bodyPr wrap="square">
                <a:spAutoFit/>
              </a:bodyPr>
              <a:lstStyle/>
              <a:p>
                <a:pPr algn="ctr"/>
                <a:r>
                  <a:rPr lang="en-US" altLang="ja-JP" sz="2400" b="1" dirty="0">
                    <a:latin typeface="Chalkboard" charset="0"/>
                    <a:ea typeface="Chalkboard" charset="0"/>
                    <a:cs typeface="Chalkboard" charset="0"/>
                  </a:rPr>
                  <a:t>T well formed  </a:t>
                </a:r>
                <a:r>
                  <a:rPr lang="en-US" altLang="ja-JP" sz="2400" b="1" dirty="0" err="1">
                    <a:latin typeface="Chalkboard" charset="0"/>
                    <a:ea typeface="Chalkboard" charset="0"/>
                    <a:cs typeface="Chalkboard" charset="0"/>
                  </a:rPr>
                  <a:t>x:T</a:t>
                </a:r>
                <a:r>
                  <a:rPr lang="en-US" altLang="ja-JP" sz="2400" b="1" dirty="0">
                    <a:latin typeface="Chalkboard" charset="0"/>
                    <a:ea typeface="Chalkboard" charset="0"/>
                    <a:cs typeface="Chalkboard" charset="0"/>
                  </a:rPr>
                  <a:t> </a:t>
                </a:r>
                <a14:m>
                  <m:oMath xmlns:m="http://schemas.openxmlformats.org/officeDocument/2006/math">
                    <m:r>
                      <a:rPr lang="en-US" altLang="ja-JP" sz="2400" b="1" i="1">
                        <a:latin typeface="Cambria Math" charset="0"/>
                        <a:ea typeface="Cambria Math" charset="0"/>
                        <a:cs typeface="Cambria Math" charset="0"/>
                      </a:rPr>
                      <m:t>⊢</m:t>
                    </m:r>
                  </m:oMath>
                </a14:m>
                <a:r>
                  <a:rPr lang="en-US" altLang="ja-JP" sz="2400" b="1" dirty="0">
                    <a:latin typeface="Chalkboard" charset="0"/>
                    <a:ea typeface="Chalkboard" charset="0"/>
                    <a:cs typeface="Chalkboard" charset="0"/>
                  </a:rPr>
                  <a:t> e : {true}Bool{true</a:t>
                </a:r>
                <a:r>
                  <a:rPr lang="en-US" altLang="ja-JP" sz="2800" b="1" dirty="0">
                    <a:latin typeface="Chalkboard" charset="0"/>
                    <a:ea typeface="Chalkboard" charset="0"/>
                    <a:cs typeface="Chalkboard" charset="0"/>
                  </a:rPr>
                  <a:t>}</a:t>
                </a:r>
                <a:r>
                  <a:rPr lang="en-US" altLang="ja-JP" sz="2800" b="1" baseline="30000" dirty="0">
                    <a:solidFill>
                      <a:schemeClr val="accent2">
                        <a:lumMod val="75000"/>
                      </a:schemeClr>
                    </a:solidFill>
                    <a:latin typeface="Chalkboard" charset="0"/>
                    <a:ea typeface="Chalkboard" charset="0"/>
                    <a:cs typeface="Chalkboard" charset="0"/>
                  </a:rPr>
                  <a:t>&lt;</a:t>
                </a:r>
                <a:r>
                  <a:rPr lang="en-US" altLang="ja-JP" sz="2800" b="1" baseline="30000" dirty="0" err="1">
                    <a:solidFill>
                      <a:schemeClr val="accent2">
                        <a:lumMod val="75000"/>
                      </a:schemeClr>
                    </a:solidFill>
                    <a:latin typeface="Chalkboard" charset="0"/>
                    <a:ea typeface="Chalkboard" charset="0"/>
                    <a:cs typeface="Chalkboard" charset="0"/>
                  </a:rPr>
                  <a:t>None,None</a:t>
                </a:r>
                <a:r>
                  <a:rPr lang="en-US" altLang="ja-JP" sz="2800" b="1" baseline="30000" dirty="0">
                    <a:solidFill>
                      <a:schemeClr val="accent2">
                        <a:lumMod val="75000"/>
                      </a:schemeClr>
                    </a:solidFill>
                    <a:latin typeface="Chalkboard" charset="0"/>
                    <a:ea typeface="Chalkboard" charset="0"/>
                    <a:cs typeface="Chalkboard" charset="0"/>
                  </a:rPr>
                  <a:t>&gt;</a:t>
                </a:r>
                <a:endParaRPr lang="en-US" altLang="ja-JP" sz="2800" b="1" dirty="0">
                  <a:solidFill>
                    <a:schemeClr val="accent2">
                      <a:lumMod val="75000"/>
                    </a:schemeClr>
                  </a:solidFill>
                  <a:latin typeface="Chalkboard" charset="0"/>
                  <a:ea typeface="Chalkboard" charset="0"/>
                  <a:cs typeface="Chalkboard" charset="0"/>
                </a:endParaRPr>
              </a:p>
            </p:txBody>
          </p:sp>
        </mc:Choice>
        <mc:Fallback xmlns="">
          <p:sp>
            <p:nvSpPr>
              <p:cNvPr id="15" name="Rectangle 14"/>
              <p:cNvSpPr>
                <a:spLocks noRot="1" noChangeAspect="1" noMove="1" noResize="1" noEditPoints="1" noAdjustHandles="1" noChangeArrowheads="1" noChangeShapeType="1" noTextEdit="1"/>
              </p:cNvSpPr>
              <p:nvPr/>
            </p:nvSpPr>
            <p:spPr>
              <a:xfrm>
                <a:off x="516641" y="3547039"/>
                <a:ext cx="8110330" cy="523220"/>
              </a:xfrm>
              <a:prstGeom prst="rect">
                <a:avLst/>
              </a:prstGeom>
              <a:blipFill rotWithShape="0">
                <a:blip r:embed="rId2"/>
                <a:stretch>
                  <a:fillRect t="-13953" b="-30233"/>
                </a:stretch>
              </a:blipFill>
            </p:spPr>
            <p:txBody>
              <a:bodyPr/>
              <a:lstStyle/>
              <a:p>
                <a:r>
                  <a:rPr lang="en-US">
                    <a:noFill/>
                  </a:rPr>
                  <a:t> </a:t>
                </a:r>
              </a:p>
            </p:txBody>
          </p:sp>
        </mc:Fallback>
      </mc:AlternateContent>
      <p:sp>
        <p:nvSpPr>
          <p:cNvPr id="17" name="Rectangle 16"/>
          <p:cNvSpPr/>
          <p:nvPr/>
        </p:nvSpPr>
        <p:spPr>
          <a:xfrm>
            <a:off x="3841048" y="5930901"/>
            <a:ext cx="4509516" cy="461665"/>
          </a:xfrm>
          <a:prstGeom prst="rect">
            <a:avLst/>
          </a:prstGeom>
        </p:spPr>
        <p:txBody>
          <a:bodyPr wrap="square">
            <a:spAutoFit/>
          </a:bodyPr>
          <a:lstStyle/>
          <a:p>
            <a:pPr algn="ctr"/>
            <a:r>
              <a:rPr lang="en-US" sz="2400" b="1" dirty="0">
                <a:latin typeface="Chalkboard"/>
                <a:cs typeface="Chalkboard"/>
              </a:rPr>
              <a:t>{e</a:t>
            </a:r>
            <a:r>
              <a:rPr lang="en-US" sz="2400" b="1" baseline="-25000" dirty="0">
                <a:latin typeface="Chalkboard"/>
                <a:cs typeface="Chalkboard"/>
              </a:rPr>
              <a:t>1</a:t>
            </a:r>
            <a:r>
              <a:rPr lang="en-US" sz="2400" b="1" dirty="0">
                <a:latin typeface="Chalkboard"/>
                <a:cs typeface="Chalkboard"/>
              </a:rPr>
              <a:t>} </a:t>
            </a:r>
            <a:r>
              <a:rPr lang="en-US" sz="2400" b="1" dirty="0" err="1">
                <a:latin typeface="Chalkboard"/>
                <a:cs typeface="Chalkboard"/>
              </a:rPr>
              <a:t>x:T</a:t>
            </a:r>
            <a:r>
              <a:rPr lang="en-US" sz="2400" b="1" dirty="0">
                <a:latin typeface="Chalkboard"/>
                <a:cs typeface="Chalkboard"/>
              </a:rPr>
              <a:t> {e</a:t>
            </a:r>
            <a:r>
              <a:rPr lang="en-US" sz="2400" b="1" baseline="-25000" dirty="0">
                <a:latin typeface="Chalkboard"/>
                <a:cs typeface="Chalkboard"/>
              </a:rPr>
              <a:t>2</a:t>
            </a:r>
            <a:r>
              <a:rPr lang="en-US" sz="2400" b="1" dirty="0">
                <a:latin typeface="Chalkboard"/>
                <a:cs typeface="Chalkboard"/>
              </a:rPr>
              <a:t>}</a:t>
            </a:r>
            <a:r>
              <a:rPr lang="en-US" sz="2800" b="1" baseline="30000" dirty="0">
                <a:latin typeface="Chalkboard"/>
                <a:cs typeface="Chalkboard"/>
              </a:rPr>
              <a:t>&lt;R,W&gt;</a:t>
            </a:r>
            <a:r>
              <a:rPr lang="en-US" sz="2400" b="1" dirty="0">
                <a:latin typeface="Chalkboard"/>
                <a:cs typeface="Chalkboard"/>
              </a:rPr>
              <a:t> well formed</a:t>
            </a:r>
            <a:endParaRPr lang="en-US" altLang="ja-JP" sz="2400" b="1" dirty="0">
              <a:latin typeface="Chalkboard" charset="0"/>
              <a:ea typeface="Chalkboard" charset="0"/>
              <a:cs typeface="Chalkboard" charset="0"/>
            </a:endParaRPr>
          </a:p>
        </p:txBody>
      </p:sp>
      <p:cxnSp>
        <p:nvCxnSpPr>
          <p:cNvPr id="18" name="Straight Connector 17"/>
          <p:cNvCxnSpPr/>
          <p:nvPr/>
        </p:nvCxnSpPr>
        <p:spPr>
          <a:xfrm flipV="1">
            <a:off x="2127075" y="5871042"/>
            <a:ext cx="7793543" cy="28654"/>
          </a:xfrm>
          <a:prstGeom prst="line">
            <a:avLst/>
          </a:prstGeom>
          <a:ln w="38100" cap="flat">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19" name="Rectangle 18"/>
              <p:cNvSpPr/>
              <p:nvPr/>
            </p:nvSpPr>
            <p:spPr>
              <a:xfrm>
                <a:off x="2022125" y="5343117"/>
                <a:ext cx="8110330" cy="523220"/>
              </a:xfrm>
              <a:prstGeom prst="rect">
                <a:avLst/>
              </a:prstGeom>
            </p:spPr>
            <p:txBody>
              <a:bodyPr wrap="square">
                <a:spAutoFit/>
              </a:bodyPr>
              <a:lstStyle/>
              <a:p>
                <a:pPr algn="ctr"/>
                <a:r>
                  <a:rPr lang="en-US" altLang="ja-JP" sz="2400" b="1" dirty="0">
                    <a:latin typeface="Chalkboard" charset="0"/>
                    <a:ea typeface="Chalkboard" charset="0"/>
                    <a:cs typeface="Chalkboard" charset="0"/>
                  </a:rPr>
                  <a:t>T well formed  </a:t>
                </a:r>
                <a:r>
                  <a:rPr lang="en-US" altLang="ja-JP" sz="2400" b="1" dirty="0" err="1">
                    <a:latin typeface="Chalkboard" charset="0"/>
                    <a:ea typeface="Chalkboard" charset="0"/>
                    <a:cs typeface="Chalkboard" charset="0"/>
                  </a:rPr>
                  <a:t>x:T</a:t>
                </a:r>
                <a:r>
                  <a:rPr lang="en-US" altLang="ja-JP" sz="2400" b="1" dirty="0">
                    <a:latin typeface="Chalkboard" charset="0"/>
                    <a:ea typeface="Chalkboard" charset="0"/>
                    <a:cs typeface="Chalkboard" charset="0"/>
                  </a:rPr>
                  <a:t> </a:t>
                </a:r>
                <a14:m>
                  <m:oMath xmlns:m="http://schemas.openxmlformats.org/officeDocument/2006/math">
                    <m:r>
                      <a:rPr lang="en-US" altLang="ja-JP" sz="2400" b="1" i="1">
                        <a:latin typeface="Cambria Math" charset="0"/>
                        <a:ea typeface="Cambria Math" charset="0"/>
                        <a:cs typeface="Cambria Math" charset="0"/>
                      </a:rPr>
                      <m:t>⊢</m:t>
                    </m:r>
                  </m:oMath>
                </a14:m>
                <a:r>
                  <a:rPr lang="en-US" altLang="ja-JP" sz="2400" b="1" dirty="0">
                    <a:latin typeface="Chalkboard" charset="0"/>
                    <a:ea typeface="Chalkboard" charset="0"/>
                    <a:cs typeface="Chalkboard" charset="0"/>
                  </a:rPr>
                  <a:t> e : {true}Bool{true</a:t>
                </a:r>
                <a:r>
                  <a:rPr lang="en-US" altLang="ja-JP" sz="2800" b="1" dirty="0">
                    <a:latin typeface="Chalkboard" charset="0"/>
                    <a:ea typeface="Chalkboard" charset="0"/>
                    <a:cs typeface="Chalkboard" charset="0"/>
                  </a:rPr>
                  <a:t>}</a:t>
                </a:r>
                <a:r>
                  <a:rPr lang="en-US" altLang="ja-JP" sz="2800" b="1" baseline="30000" dirty="0">
                    <a:latin typeface="Chalkboard" charset="0"/>
                    <a:ea typeface="Chalkboard" charset="0"/>
                    <a:cs typeface="Chalkboard" charset="0"/>
                  </a:rPr>
                  <a:t>&lt;None,&gt;</a:t>
                </a:r>
                <a:endParaRPr lang="en-US" altLang="ja-JP" sz="2800" b="1" dirty="0">
                  <a:latin typeface="Chalkboard" charset="0"/>
                  <a:ea typeface="Chalkboard" charset="0"/>
                  <a:cs typeface="Chalkboard" charset="0"/>
                </a:endParaRPr>
              </a:p>
            </p:txBody>
          </p:sp>
        </mc:Choice>
        <mc:Fallback xmlns="">
          <p:sp>
            <p:nvSpPr>
              <p:cNvPr id="19" name="Rectangle 18"/>
              <p:cNvSpPr>
                <a:spLocks noRot="1" noChangeAspect="1" noMove="1" noResize="1" noEditPoints="1" noAdjustHandles="1" noChangeArrowheads="1" noChangeShapeType="1" noTextEdit="1"/>
              </p:cNvSpPr>
              <p:nvPr/>
            </p:nvSpPr>
            <p:spPr>
              <a:xfrm>
                <a:off x="498125" y="5343117"/>
                <a:ext cx="8110330" cy="523220"/>
              </a:xfrm>
              <a:prstGeom prst="rect">
                <a:avLst/>
              </a:prstGeom>
              <a:blipFill rotWithShape="0">
                <a:blip r:embed="rId3"/>
                <a:stretch>
                  <a:fillRect t="-12791" b="-30233"/>
                </a:stretch>
              </a:blipFill>
            </p:spPr>
            <p:txBody>
              <a:bodyPr/>
              <a:lstStyle/>
              <a:p>
                <a:r>
                  <a:rPr lang="en-US">
                    <a:noFill/>
                  </a:rPr>
                  <a:t> </a:t>
                </a:r>
              </a:p>
            </p:txBody>
          </p:sp>
        </mc:Fallback>
      </mc:AlternateContent>
    </p:spTree>
    <p:extLst>
      <p:ext uri="{BB962C8B-B14F-4D97-AF65-F5344CB8AC3E}">
        <p14:creationId xmlns:p14="http://schemas.microsoft.com/office/powerpoint/2010/main" val="115527916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Soundness of our calculus</a:t>
            </a:r>
            <a:endParaRPr lang="en-US" dirty="0"/>
          </a:p>
        </p:txBody>
      </p:sp>
      <p:sp>
        <p:nvSpPr>
          <p:cNvPr id="3" name="Content Placeholder 2"/>
          <p:cNvSpPr>
            <a:spLocks noGrp="1"/>
          </p:cNvSpPr>
          <p:nvPr>
            <p:ph idx="1"/>
          </p:nvPr>
        </p:nvSpPr>
        <p:spPr/>
        <p:txBody>
          <a:bodyPr/>
          <a:lstStyle/>
          <a:p>
            <a:r>
              <a:rPr lang="en-US" dirty="0" smtClean="0"/>
              <a:t>Under any state satisfying </a:t>
            </a:r>
            <a:r>
              <a:rPr lang="en-US" b="1" dirty="0" smtClean="0"/>
              <a:t>e</a:t>
            </a:r>
            <a:r>
              <a:rPr lang="en-US" b="1" baseline="-25000" dirty="0" smtClean="0"/>
              <a:t>1</a:t>
            </a:r>
            <a:r>
              <a:rPr lang="en-US" dirty="0" smtClean="0"/>
              <a:t>, </a:t>
            </a:r>
            <a:br>
              <a:rPr lang="en-US" dirty="0" smtClean="0"/>
            </a:br>
            <a:r>
              <a:rPr lang="en-US" dirty="0" smtClean="0"/>
              <a:t>term </a:t>
            </a:r>
            <a:r>
              <a:rPr lang="en-US" b="1" dirty="0"/>
              <a:t>e</a:t>
            </a:r>
            <a:r>
              <a:rPr lang="en-US" dirty="0"/>
              <a:t> of type </a:t>
            </a:r>
            <a:r>
              <a:rPr lang="en-US" b="1" dirty="0" smtClean="0"/>
              <a:t>{e</a:t>
            </a:r>
            <a:r>
              <a:rPr lang="en-US" b="1" baseline="-25000" dirty="0" smtClean="0"/>
              <a:t>1</a:t>
            </a:r>
            <a:r>
              <a:rPr lang="en-US" b="1" dirty="0" smtClean="0"/>
              <a:t>} </a:t>
            </a:r>
            <a:r>
              <a:rPr lang="en-US" b="1" dirty="0" err="1"/>
              <a:t>x</a:t>
            </a:r>
            <a:r>
              <a:rPr lang="en-US" b="1" dirty="0" err="1" smtClean="0"/>
              <a:t>:T</a:t>
            </a:r>
            <a:r>
              <a:rPr lang="en-US" dirty="0" smtClean="0"/>
              <a:t> </a:t>
            </a:r>
            <a:r>
              <a:rPr lang="en-US" b="1" dirty="0" smtClean="0"/>
              <a:t>{e</a:t>
            </a:r>
            <a:r>
              <a:rPr lang="en-US" b="1" baseline="-25000" dirty="0" smtClean="0"/>
              <a:t>2</a:t>
            </a:r>
            <a:r>
              <a:rPr lang="en-US" b="1" dirty="0" smtClean="0"/>
              <a:t>}</a:t>
            </a:r>
            <a:endParaRPr lang="en-US" b="1" dirty="0"/>
          </a:p>
          <a:p>
            <a:pPr lvl="1"/>
            <a:r>
              <a:rPr lang="en-US" dirty="0"/>
              <a:t>evaluates to value</a:t>
            </a:r>
            <a:r>
              <a:rPr lang="en-US" dirty="0" smtClean="0"/>
              <a:t>;</a:t>
            </a:r>
            <a:endParaRPr lang="en-US" dirty="0"/>
          </a:p>
          <a:p>
            <a:pPr lvl="1"/>
            <a:r>
              <a:rPr lang="en-US" dirty="0"/>
              <a:t>invokes </a:t>
            </a:r>
            <a:r>
              <a:rPr lang="en-US" dirty="0" smtClean="0"/>
              <a:t>cast or assert error; or</a:t>
            </a:r>
          </a:p>
          <a:p>
            <a:pPr lvl="1"/>
            <a:r>
              <a:rPr lang="en-US" dirty="0" smtClean="0"/>
              <a:t>diverges</a:t>
            </a:r>
            <a:endParaRPr lang="en-US" dirty="0"/>
          </a:p>
          <a:p>
            <a:r>
              <a:rPr lang="en-US" dirty="0"/>
              <a:t>I</a:t>
            </a:r>
            <a:r>
              <a:rPr lang="en-US" dirty="0" smtClean="0"/>
              <a:t>f </a:t>
            </a:r>
            <a:r>
              <a:rPr lang="en-US" b="1" dirty="0" smtClean="0"/>
              <a:t>e</a:t>
            </a:r>
            <a:r>
              <a:rPr lang="en-US" dirty="0" smtClean="0"/>
              <a:t> </a:t>
            </a:r>
            <a:r>
              <a:rPr lang="en-US" dirty="0"/>
              <a:t>evaluates to value </a:t>
            </a:r>
            <a:r>
              <a:rPr lang="en-US" b="1" dirty="0"/>
              <a:t>v</a:t>
            </a:r>
            <a:r>
              <a:rPr lang="en-US" dirty="0"/>
              <a:t>, </a:t>
            </a:r>
            <a:r>
              <a:rPr lang="en-US" dirty="0" smtClean="0"/>
              <a:t>then:</a:t>
            </a:r>
          </a:p>
          <a:p>
            <a:pPr lvl="1"/>
            <a:r>
              <a:rPr lang="en-US" b="1" dirty="0" smtClean="0"/>
              <a:t>e</a:t>
            </a:r>
            <a:r>
              <a:rPr lang="en-US" b="1" baseline="-25000" dirty="0" smtClean="0"/>
              <a:t>2</a:t>
            </a:r>
            <a:r>
              <a:rPr lang="en-US" b="1" dirty="0" smtClean="0"/>
              <a:t>[v/x</a:t>
            </a:r>
            <a:r>
              <a:rPr lang="en-US" b="1" dirty="0"/>
              <a:t>] </a:t>
            </a:r>
            <a:r>
              <a:rPr lang="en-US" dirty="0"/>
              <a:t>evaluates to </a:t>
            </a:r>
            <a:r>
              <a:rPr lang="en-US" b="1" dirty="0" smtClean="0"/>
              <a:t>true </a:t>
            </a:r>
            <a:r>
              <a:rPr lang="en-US" dirty="0" smtClean="0"/>
              <a:t>under the result state</a:t>
            </a:r>
          </a:p>
          <a:p>
            <a:pPr lvl="1"/>
            <a:r>
              <a:rPr lang="en-US" dirty="0" smtClean="0"/>
              <a:t>If </a:t>
            </a:r>
            <a:r>
              <a:rPr lang="en-US" b="1" dirty="0" smtClean="0"/>
              <a:t>T</a:t>
            </a:r>
            <a:r>
              <a:rPr lang="en-US" dirty="0" smtClean="0"/>
              <a:t> = </a:t>
            </a:r>
            <a:r>
              <a:rPr lang="en-US" b="1" dirty="0" smtClean="0"/>
              <a:t>{</a:t>
            </a:r>
            <a:r>
              <a:rPr lang="en-US" b="1" dirty="0" err="1" smtClean="0"/>
              <a:t>y:T</a:t>
            </a:r>
            <a:r>
              <a:rPr lang="en-US" b="1" dirty="0" smtClean="0"/>
              <a:t>’|e’}</a:t>
            </a:r>
            <a:r>
              <a:rPr lang="en-US" dirty="0" smtClean="0"/>
              <a:t>, then </a:t>
            </a:r>
            <a:r>
              <a:rPr lang="en-US" b="1" dirty="0" smtClean="0"/>
              <a:t>e’[v/y] </a:t>
            </a:r>
            <a:r>
              <a:rPr lang="en-US" dirty="0" smtClean="0"/>
              <a:t>evaluates to </a:t>
            </a:r>
            <a:r>
              <a:rPr lang="en-US" b="1" dirty="0" smtClean="0"/>
              <a:t>true</a:t>
            </a:r>
            <a:endParaRPr lang="en-US" b="1" dirty="0"/>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66</a:t>
            </a:fld>
            <a:endParaRPr kumimoji="1" lang="ja-JP" altLang="en-US"/>
          </a:p>
        </p:txBody>
      </p:sp>
    </p:spTree>
    <p:extLst>
      <p:ext uri="{BB962C8B-B14F-4D97-AF65-F5344CB8AC3E}">
        <p14:creationId xmlns:p14="http://schemas.microsoft.com/office/powerpoint/2010/main" val="1251859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topics in the paper</a:t>
            </a:r>
            <a:endParaRPr lang="en-US" dirty="0"/>
          </a:p>
        </p:txBody>
      </p:sp>
      <p:sp>
        <p:nvSpPr>
          <p:cNvPr id="3" name="Content Placeholder 2"/>
          <p:cNvSpPr>
            <a:spLocks noGrp="1"/>
          </p:cNvSpPr>
          <p:nvPr>
            <p:ph idx="1"/>
          </p:nvPr>
        </p:nvSpPr>
        <p:spPr>
          <a:xfrm>
            <a:off x="1642106" y="1353178"/>
            <a:ext cx="8919878" cy="4868328"/>
          </a:xfrm>
        </p:spPr>
        <p:txBody>
          <a:bodyPr/>
          <a:lstStyle/>
          <a:p>
            <a:r>
              <a:rPr lang="en-US" dirty="0" smtClean="0"/>
              <a:t>Full definition of our calculus</a:t>
            </a:r>
          </a:p>
          <a:p>
            <a:pPr lvl="1"/>
            <a:r>
              <a:rPr lang="en-US" dirty="0" smtClean="0"/>
              <a:t>Syntax, semantics, and type-and-effect system</a:t>
            </a:r>
          </a:p>
          <a:p>
            <a:r>
              <a:rPr lang="en-US" dirty="0" smtClean="0"/>
              <a:t>Static verification of state-depend. </a:t>
            </a:r>
            <a:r>
              <a:rPr lang="en-US" dirty="0"/>
              <a:t>c</a:t>
            </a:r>
            <a:r>
              <a:rPr lang="en-US" dirty="0" smtClean="0"/>
              <a:t>ontracts</a:t>
            </a:r>
          </a:p>
          <a:p>
            <a:pPr lvl="1"/>
            <a:r>
              <a:rPr lang="en-US" dirty="0"/>
              <a:t>Show sufficient conditions when dynamic checks can be eliminated without changing program </a:t>
            </a:r>
            <a:r>
              <a:rPr lang="en-US" dirty="0" smtClean="0"/>
              <a:t>behavior</a:t>
            </a:r>
          </a:p>
          <a:p>
            <a:pPr lvl="1"/>
            <a:r>
              <a:rPr lang="en-US" dirty="0"/>
              <a:t>R</a:t>
            </a:r>
            <a:r>
              <a:rPr lang="en-US" dirty="0" smtClean="0"/>
              <a:t>egion-based local reasoning</a:t>
            </a:r>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67</a:t>
            </a:fld>
            <a:endParaRPr kumimoji="1" lang="ja-JP" altLang="en-US"/>
          </a:p>
        </p:txBody>
      </p:sp>
    </p:spTree>
    <p:extLst>
      <p:ext uri="{BB962C8B-B14F-4D97-AF65-F5344CB8AC3E}">
        <p14:creationId xmlns:p14="http://schemas.microsoft.com/office/powerpoint/2010/main" val="18653328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Summary of our calculus</a:t>
            </a:r>
            <a:endParaRPr lang="en-US" dirty="0"/>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68</a:t>
            </a:fld>
            <a:endParaRPr kumimoji="1" lang="ja-JP" altLang="en-US"/>
          </a:p>
        </p:txBody>
      </p:sp>
      <p:sp>
        <p:nvSpPr>
          <p:cNvPr id="8" name="TextBox 7"/>
          <p:cNvSpPr txBox="1"/>
          <p:nvPr/>
        </p:nvSpPr>
        <p:spPr>
          <a:xfrm>
            <a:off x="1748126" y="1353178"/>
            <a:ext cx="8668865" cy="3539430"/>
          </a:xfrm>
          <a:prstGeom prst="rect">
            <a:avLst/>
          </a:prstGeom>
          <a:noFill/>
        </p:spPr>
        <p:txBody>
          <a:bodyPr wrap="square" rtlCol="0">
            <a:spAutoFit/>
          </a:bodyPr>
          <a:lstStyle/>
          <a:p>
            <a:r>
              <a:rPr lang="en-US" sz="3200" dirty="0">
                <a:latin typeface="Chalkboard"/>
                <a:cs typeface="Chalkboard"/>
              </a:rPr>
              <a:t>Term</a:t>
            </a:r>
            <a:r>
              <a:rPr lang="en-US" sz="3200" b="1" dirty="0">
                <a:latin typeface="Chalkboard"/>
                <a:cs typeface="Chalkboard"/>
              </a:rPr>
              <a:t> e</a:t>
            </a:r>
            <a:r>
              <a:rPr lang="en-US" sz="3200" dirty="0">
                <a:latin typeface="Chalkboard"/>
                <a:cs typeface="Chalkboard"/>
              </a:rPr>
              <a:t> ::= </a:t>
            </a:r>
            <a:r>
              <a:rPr lang="en-US" altLang="ja-JP" sz="3200" b="1" dirty="0" err="1">
                <a:latin typeface="Chalkboard"/>
                <a:cs typeface="Chalkboard"/>
              </a:rPr>
              <a:t>λx.e</a:t>
            </a:r>
            <a:r>
              <a:rPr lang="en-US" altLang="ja-JP" sz="3200" dirty="0">
                <a:latin typeface="Chalkboard"/>
                <a:cs typeface="Chalkboard"/>
              </a:rPr>
              <a:t>  |  </a:t>
            </a:r>
            <a:r>
              <a:rPr lang="en-US" altLang="ja-JP" sz="3200" b="1" dirty="0">
                <a:latin typeface="Chalkboard"/>
                <a:cs typeface="Chalkboard"/>
              </a:rPr>
              <a:t>e</a:t>
            </a:r>
            <a:r>
              <a:rPr lang="en-US" altLang="ja-JP" sz="3200" b="1" baseline="-25000" dirty="0">
                <a:latin typeface="Chalkboard"/>
                <a:cs typeface="Chalkboard"/>
              </a:rPr>
              <a:t>1</a:t>
            </a:r>
            <a:r>
              <a:rPr lang="en-US" altLang="ja-JP" sz="3200" b="1" dirty="0">
                <a:latin typeface="Chalkboard"/>
                <a:cs typeface="Chalkboard"/>
              </a:rPr>
              <a:t> e</a:t>
            </a:r>
            <a:r>
              <a:rPr lang="en-US" altLang="ja-JP" sz="3200" b="1" baseline="-25000" dirty="0">
                <a:latin typeface="Chalkboard"/>
                <a:cs typeface="Chalkboard"/>
              </a:rPr>
              <a:t>2</a:t>
            </a:r>
            <a:r>
              <a:rPr lang="en-US" altLang="ja-JP" sz="3200" dirty="0">
                <a:latin typeface="Chalkboard"/>
                <a:cs typeface="Chalkboard"/>
              </a:rPr>
              <a:t>  | </a:t>
            </a:r>
            <a:r>
              <a:rPr lang="is-IS" altLang="ja-JP" sz="3200" dirty="0">
                <a:latin typeface="Chalkboard"/>
                <a:cs typeface="Chalkboard"/>
              </a:rPr>
              <a:t>... | </a:t>
            </a:r>
          </a:p>
          <a:p>
            <a:r>
              <a:rPr lang="is-IS" altLang="ja-JP" sz="3200" dirty="0">
                <a:solidFill>
                  <a:schemeClr val="accent2">
                    <a:lumMod val="75000"/>
                  </a:schemeClr>
                </a:solidFill>
                <a:latin typeface="Chalkboard"/>
                <a:cs typeface="Chalkboard"/>
              </a:rPr>
              <a:t> </a:t>
            </a:r>
            <a:r>
              <a:rPr lang="is-IS" altLang="ja-JP" sz="3200" dirty="0">
                <a:solidFill>
                  <a:schemeClr val="accent2">
                    <a:lumMod val="75000"/>
                  </a:schemeClr>
                </a:solidFill>
                <a:latin typeface="Chalkboard"/>
                <a:cs typeface="Chalkboard"/>
              </a:rPr>
              <a:t>            </a:t>
            </a:r>
            <a:r>
              <a:rPr lang="is-IS" altLang="ja-JP" sz="3200" b="1" dirty="0">
                <a:latin typeface="Chalkboard"/>
                <a:cs typeface="Chalkboard"/>
              </a:rPr>
              <a:t>ref</a:t>
            </a:r>
            <a:r>
              <a:rPr lang="is-IS" altLang="ja-JP" sz="3200" b="1" baseline="-25000" dirty="0">
                <a:latin typeface="Chalkboard"/>
                <a:cs typeface="Chalkboard"/>
              </a:rPr>
              <a:t>r</a:t>
            </a:r>
            <a:r>
              <a:rPr lang="is-IS" altLang="ja-JP" sz="3200" b="1" dirty="0">
                <a:latin typeface="Chalkboard"/>
                <a:cs typeface="Chalkboard"/>
              </a:rPr>
              <a:t> e </a:t>
            </a:r>
            <a:r>
              <a:rPr lang="is-IS" altLang="ja-JP" sz="3200" dirty="0">
                <a:latin typeface="Chalkboard"/>
                <a:cs typeface="Chalkboard"/>
              </a:rPr>
              <a:t>|  </a:t>
            </a:r>
            <a:r>
              <a:rPr lang="is-IS" altLang="ja-JP" sz="3200" b="1" dirty="0">
                <a:latin typeface="Chalkboard"/>
                <a:cs typeface="Chalkboard"/>
              </a:rPr>
              <a:t>!e  </a:t>
            </a:r>
            <a:r>
              <a:rPr lang="is-IS" altLang="ja-JP" sz="3200" dirty="0">
                <a:latin typeface="Chalkboard"/>
                <a:cs typeface="Chalkboard"/>
              </a:rPr>
              <a:t>| </a:t>
            </a:r>
            <a:r>
              <a:rPr lang="is-IS" altLang="ja-JP" sz="3200" b="1" dirty="0">
                <a:latin typeface="Chalkboard"/>
                <a:cs typeface="Chalkboard"/>
              </a:rPr>
              <a:t>e</a:t>
            </a:r>
            <a:r>
              <a:rPr lang="is-IS" altLang="ja-JP" sz="3200" b="1" baseline="-25000" dirty="0">
                <a:latin typeface="Chalkboard"/>
                <a:cs typeface="Chalkboard"/>
              </a:rPr>
              <a:t>1</a:t>
            </a:r>
            <a:r>
              <a:rPr lang="is-IS" altLang="ja-JP" sz="3200" b="1" dirty="0">
                <a:latin typeface="Chalkboard"/>
                <a:cs typeface="Chalkboard"/>
              </a:rPr>
              <a:t> := e</a:t>
            </a:r>
            <a:r>
              <a:rPr lang="is-IS" altLang="ja-JP" sz="3200" b="1" baseline="-25000" dirty="0">
                <a:latin typeface="Chalkboard"/>
                <a:cs typeface="Chalkboard"/>
              </a:rPr>
              <a:t>2</a:t>
            </a:r>
            <a:r>
              <a:rPr lang="is-IS" altLang="ja-JP" sz="3200" dirty="0">
                <a:latin typeface="Chalkboard"/>
                <a:cs typeface="Chalkboard"/>
              </a:rPr>
              <a:t> |</a:t>
            </a:r>
            <a:br>
              <a:rPr lang="is-IS" altLang="ja-JP" sz="3200" dirty="0">
                <a:latin typeface="Chalkboard"/>
                <a:cs typeface="Chalkboard"/>
              </a:rPr>
            </a:br>
            <a:r>
              <a:rPr lang="is-IS" altLang="ja-JP" sz="3200" b="1" dirty="0">
                <a:latin typeface="Chalkboard"/>
                <a:cs typeface="Chalkboard"/>
              </a:rPr>
              <a:t>            assert(e)</a:t>
            </a:r>
            <a:r>
              <a:rPr lang="is-IS" altLang="ja-JP" sz="3200" dirty="0">
                <a:latin typeface="Chalkboard"/>
                <a:cs typeface="Chalkboard"/>
              </a:rPr>
              <a:t> | </a:t>
            </a:r>
            <a:r>
              <a:rPr lang="en-US" altLang="ja-JP" sz="3200" b="1" dirty="0">
                <a:latin typeface="Chalkboard"/>
                <a:cs typeface="Chalkboard"/>
              </a:rPr>
              <a:t>let r in e</a:t>
            </a:r>
          </a:p>
          <a:p>
            <a:endParaRPr lang="en-US" altLang="ja-JP" sz="3200" b="1" dirty="0">
              <a:latin typeface="Chalkboard"/>
              <a:cs typeface="Chalkboard"/>
            </a:endParaRPr>
          </a:p>
          <a:p>
            <a:r>
              <a:rPr lang="en-US" altLang="ja-JP" sz="3200" dirty="0">
                <a:latin typeface="Chalkboard"/>
                <a:cs typeface="Chalkboard"/>
              </a:rPr>
              <a:t>Type</a:t>
            </a:r>
            <a:r>
              <a:rPr lang="en-US" altLang="ja-JP" sz="3200" b="1" dirty="0">
                <a:latin typeface="Chalkboard"/>
                <a:cs typeface="Chalkboard"/>
              </a:rPr>
              <a:t> T</a:t>
            </a:r>
            <a:r>
              <a:rPr lang="en-US" altLang="ja-JP" sz="3200" dirty="0">
                <a:latin typeface="Chalkboard"/>
                <a:cs typeface="Chalkboard"/>
              </a:rPr>
              <a:t> ::= </a:t>
            </a:r>
            <a:r>
              <a:rPr lang="en-US" altLang="ja-JP" sz="3200" b="1" dirty="0">
                <a:latin typeface="Chalkboard"/>
                <a:cs typeface="Chalkboard"/>
              </a:rPr>
              <a:t>Bool</a:t>
            </a:r>
            <a:r>
              <a:rPr lang="en-US" altLang="ja-JP" sz="3200" dirty="0">
                <a:latin typeface="Chalkboard"/>
                <a:cs typeface="Chalkboard"/>
              </a:rPr>
              <a:t> | </a:t>
            </a:r>
            <a:r>
              <a:rPr lang="en-US" altLang="ja-JP" sz="3200" b="1" dirty="0">
                <a:latin typeface="Chalkboard"/>
                <a:cs typeface="Chalkboard"/>
              </a:rPr>
              <a:t>{ </a:t>
            </a:r>
            <a:r>
              <a:rPr lang="en-US" altLang="ja-JP" sz="3200" b="1" dirty="0" err="1">
                <a:latin typeface="Chalkboard"/>
                <a:cs typeface="Chalkboard"/>
              </a:rPr>
              <a:t>x:T</a:t>
            </a:r>
            <a:r>
              <a:rPr lang="en-US" altLang="ja-JP" sz="3200" b="1" dirty="0">
                <a:latin typeface="Chalkboard"/>
                <a:cs typeface="Chalkboard"/>
              </a:rPr>
              <a:t> | e }</a:t>
            </a:r>
            <a:r>
              <a:rPr lang="en-US" altLang="ja-JP" sz="3200" dirty="0">
                <a:latin typeface="Chalkboard"/>
                <a:cs typeface="Chalkboard"/>
              </a:rPr>
              <a:t> | </a:t>
            </a:r>
            <a:r>
              <a:rPr lang="en-US" altLang="ja-JP" sz="3200" b="1" dirty="0">
                <a:latin typeface="Chalkboard"/>
                <a:cs typeface="Chalkboard"/>
              </a:rPr>
              <a:t>x:T</a:t>
            </a:r>
            <a:r>
              <a:rPr lang="en-US" altLang="ja-JP" sz="3200" b="1" baseline="-25000" dirty="0">
                <a:latin typeface="Chalkboard"/>
                <a:cs typeface="Chalkboard"/>
              </a:rPr>
              <a:t>1</a:t>
            </a:r>
            <a:r>
              <a:rPr lang="en-US" altLang="ja-JP" sz="3200" b="1" dirty="0">
                <a:latin typeface="Chalkboard"/>
                <a:cs typeface="Chalkboard"/>
              </a:rPr>
              <a:t>→T</a:t>
            </a:r>
            <a:r>
              <a:rPr lang="en-US" altLang="ja-JP" sz="3200" b="1" baseline="-25000" dirty="0">
                <a:latin typeface="Chalkboard"/>
                <a:cs typeface="Chalkboard"/>
              </a:rPr>
              <a:t>2</a:t>
            </a:r>
            <a:r>
              <a:rPr lang="en-US" altLang="ja-JP" sz="3200" dirty="0">
                <a:latin typeface="Chalkboard"/>
                <a:cs typeface="Chalkboard"/>
              </a:rPr>
              <a:t> |</a:t>
            </a:r>
            <a:r>
              <a:rPr lang="en-US" altLang="ja-JP" sz="3200" b="1" dirty="0">
                <a:latin typeface="Chalkboard"/>
                <a:cs typeface="Chalkboard"/>
              </a:rPr>
              <a:t/>
            </a:r>
            <a:br>
              <a:rPr lang="en-US" altLang="ja-JP" sz="3200" b="1" dirty="0">
                <a:latin typeface="Chalkboard"/>
                <a:cs typeface="Chalkboard"/>
              </a:rPr>
            </a:br>
            <a:r>
              <a:rPr lang="en-US" altLang="ja-JP" sz="3200" b="1" dirty="0">
                <a:latin typeface="Chalkboard"/>
                <a:cs typeface="Chalkboard"/>
              </a:rPr>
              <a:t>            {e</a:t>
            </a:r>
            <a:r>
              <a:rPr lang="en-US" altLang="ja-JP" sz="3200" b="1" baseline="-25000" dirty="0">
                <a:latin typeface="Chalkboard"/>
                <a:cs typeface="Chalkboard"/>
              </a:rPr>
              <a:t>1</a:t>
            </a:r>
            <a:r>
              <a:rPr lang="en-US" altLang="ja-JP" sz="3200" b="1" dirty="0">
                <a:latin typeface="Chalkboard"/>
                <a:cs typeface="Chalkboard"/>
              </a:rPr>
              <a:t>} </a:t>
            </a:r>
            <a:r>
              <a:rPr lang="en-US" altLang="ja-JP" sz="3200" b="1" dirty="0" err="1">
                <a:latin typeface="Chalkboard"/>
                <a:cs typeface="Chalkboard"/>
              </a:rPr>
              <a:t>x:T</a:t>
            </a:r>
            <a:r>
              <a:rPr lang="en-US" altLang="ja-JP" sz="3200" b="1" dirty="0">
                <a:latin typeface="Chalkboard"/>
                <a:cs typeface="Chalkboard"/>
              </a:rPr>
              <a:t> {e</a:t>
            </a:r>
            <a:r>
              <a:rPr lang="en-US" altLang="ja-JP" sz="3200" b="1" baseline="-25000" dirty="0">
                <a:latin typeface="Chalkboard"/>
                <a:cs typeface="Chalkboard"/>
              </a:rPr>
              <a:t>2</a:t>
            </a:r>
            <a:r>
              <a:rPr lang="en-US" altLang="ja-JP" sz="3200" b="1" dirty="0">
                <a:latin typeface="Chalkboard"/>
                <a:cs typeface="Chalkboard"/>
              </a:rPr>
              <a:t>}</a:t>
            </a:r>
            <a:r>
              <a:rPr lang="en-US" altLang="ja-JP" sz="3200" b="1" baseline="30000" dirty="0">
                <a:latin typeface="Chalkboard"/>
                <a:cs typeface="Chalkboard"/>
              </a:rPr>
              <a:t>&lt;R,W&gt;</a:t>
            </a:r>
            <a:endParaRPr lang="is-IS" altLang="ja-JP" sz="1000" baseline="30000" dirty="0">
              <a:latin typeface="Chalkboard"/>
              <a:cs typeface="Chalkboard"/>
            </a:endParaRPr>
          </a:p>
          <a:p>
            <a:endParaRPr lang="is-IS" altLang="ja-JP" sz="3200" b="1" dirty="0">
              <a:latin typeface="Chalkboard"/>
              <a:cs typeface="Chalkboard"/>
            </a:endParaRPr>
          </a:p>
        </p:txBody>
      </p:sp>
      <p:sp>
        <p:nvSpPr>
          <p:cNvPr id="9" name="Rectangle 8"/>
          <p:cNvSpPr/>
          <p:nvPr/>
        </p:nvSpPr>
        <p:spPr>
          <a:xfrm>
            <a:off x="1991004" y="5797421"/>
            <a:ext cx="3600000" cy="400110"/>
          </a:xfrm>
          <a:prstGeom prst="rect">
            <a:avLst/>
          </a:prstGeom>
        </p:spPr>
        <p:txBody>
          <a:bodyPr wrap="square">
            <a:spAutoFit/>
          </a:bodyPr>
          <a:lstStyle/>
          <a:p>
            <a:pPr algn="ctr"/>
            <a:r>
              <a:rPr lang="en-US" altLang="ja-JP" sz="2000" b="1" dirty="0">
                <a:latin typeface="Chalkboard" charset="0"/>
                <a:ea typeface="Chalkboard" charset="0"/>
                <a:cs typeface="Chalkboard" charset="0"/>
              </a:rPr>
              <a:t>e</a:t>
            </a:r>
            <a:r>
              <a:rPr lang="en-US" altLang="ja-JP" sz="2000" b="1" baseline="-25000" dirty="0">
                <a:latin typeface="Chalkboard" charset="0"/>
                <a:ea typeface="Chalkboard" charset="0"/>
                <a:cs typeface="Chalkboard" charset="0"/>
              </a:rPr>
              <a:t>1</a:t>
            </a:r>
            <a:r>
              <a:rPr lang="en-US" altLang="ja-JP" sz="2000" b="1" dirty="0">
                <a:latin typeface="Chalkboard" charset="0"/>
                <a:ea typeface="Chalkboard" charset="0"/>
                <a:cs typeface="Chalkboard" charset="0"/>
              </a:rPr>
              <a:t> := e</a:t>
            </a:r>
            <a:r>
              <a:rPr lang="en-US" altLang="ja-JP" sz="2000" b="1" baseline="-25000" dirty="0">
                <a:latin typeface="Chalkboard" charset="0"/>
                <a:ea typeface="Chalkboard" charset="0"/>
                <a:cs typeface="Chalkboard" charset="0"/>
              </a:rPr>
              <a:t>2</a:t>
            </a:r>
            <a:r>
              <a:rPr lang="en-US" altLang="ja-JP" sz="2000" b="1" dirty="0">
                <a:latin typeface="Chalkboard" charset="0"/>
                <a:ea typeface="Chalkboard" charset="0"/>
                <a:cs typeface="Chalkboard" charset="0"/>
              </a:rPr>
              <a:t> : {e}</a:t>
            </a:r>
            <a:r>
              <a:rPr lang="en-US" altLang="ja-JP" sz="2000" b="1" dirty="0" err="1">
                <a:latin typeface="Chalkboard" charset="0"/>
                <a:ea typeface="Chalkboard" charset="0"/>
                <a:cs typeface="Chalkboard" charset="0"/>
              </a:rPr>
              <a:t>x:unit</a:t>
            </a:r>
            <a:r>
              <a:rPr lang="en-US" altLang="ja-JP" sz="2000" b="1" dirty="0">
                <a:latin typeface="Chalkboard" charset="0"/>
                <a:ea typeface="Chalkboard" charset="0"/>
                <a:cs typeface="Chalkboard" charset="0"/>
              </a:rPr>
              <a:t>{</a:t>
            </a:r>
            <a:r>
              <a:rPr lang="en-US" altLang="ja-JP" sz="2000" b="1" dirty="0">
                <a:solidFill>
                  <a:schemeClr val="accent2">
                    <a:lumMod val="75000"/>
                  </a:schemeClr>
                </a:solidFill>
                <a:latin typeface="Chalkboard" charset="0"/>
                <a:ea typeface="Chalkboard" charset="0"/>
                <a:cs typeface="Chalkboard" charset="0"/>
              </a:rPr>
              <a:t>true</a:t>
            </a:r>
            <a:r>
              <a:rPr lang="en-US" altLang="ja-JP" sz="2000" b="1" dirty="0">
                <a:latin typeface="Chalkboard" charset="0"/>
                <a:ea typeface="Chalkboard" charset="0"/>
                <a:cs typeface="Chalkboard" charset="0"/>
              </a:rPr>
              <a:t>} </a:t>
            </a:r>
            <a:endParaRPr lang="en-US" altLang="ja-JP" sz="2000" b="1" dirty="0">
              <a:latin typeface="Chalkboard" charset="0"/>
              <a:ea typeface="Chalkboard" charset="0"/>
              <a:cs typeface="Chalkboard" charset="0"/>
            </a:endParaRPr>
          </a:p>
        </p:txBody>
      </p:sp>
      <p:cxnSp>
        <p:nvCxnSpPr>
          <p:cNvPr id="10" name="Straight Connector 9"/>
          <p:cNvCxnSpPr/>
          <p:nvPr/>
        </p:nvCxnSpPr>
        <p:spPr>
          <a:xfrm flipV="1">
            <a:off x="1991004" y="5775322"/>
            <a:ext cx="3600000" cy="0"/>
          </a:xfrm>
          <a:prstGeom prst="line">
            <a:avLst/>
          </a:prstGeom>
          <a:ln w="38100" cap="flat">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1" name="Rectangle 10"/>
          <p:cNvSpPr/>
          <p:nvPr/>
        </p:nvSpPr>
        <p:spPr>
          <a:xfrm>
            <a:off x="1991004" y="5375212"/>
            <a:ext cx="3963600" cy="400110"/>
          </a:xfrm>
          <a:prstGeom prst="rect">
            <a:avLst/>
          </a:prstGeom>
        </p:spPr>
        <p:txBody>
          <a:bodyPr wrap="square">
            <a:spAutoFit/>
          </a:bodyPr>
          <a:lstStyle/>
          <a:p>
            <a:pPr algn="ctr"/>
            <a:r>
              <a:rPr lang="en-US" altLang="ja-JP" sz="2000" b="1" dirty="0">
                <a:latin typeface="Chalkboard" charset="0"/>
                <a:ea typeface="Chalkboard" charset="0"/>
                <a:cs typeface="Chalkboard" charset="0"/>
              </a:rPr>
              <a:t>e</a:t>
            </a:r>
            <a:r>
              <a:rPr lang="en-US" altLang="ja-JP" sz="2000" b="1" baseline="-25000" dirty="0">
                <a:latin typeface="Chalkboard" charset="0"/>
                <a:ea typeface="Chalkboard" charset="0"/>
                <a:cs typeface="Chalkboard" charset="0"/>
              </a:rPr>
              <a:t>1</a:t>
            </a:r>
            <a:r>
              <a:rPr lang="en-US" altLang="ja-JP" sz="2000" b="1" dirty="0">
                <a:latin typeface="Chalkboard" charset="0"/>
                <a:ea typeface="Chalkboard" charset="0"/>
                <a:cs typeface="Chalkboard" charset="0"/>
              </a:rPr>
              <a:t> : ref T  e</a:t>
            </a:r>
            <a:r>
              <a:rPr lang="en-US" altLang="ja-JP" sz="2000" b="1" baseline="-25000" dirty="0">
                <a:latin typeface="Chalkboard" charset="0"/>
                <a:ea typeface="Chalkboard" charset="0"/>
                <a:cs typeface="Chalkboard" charset="0"/>
              </a:rPr>
              <a:t>2</a:t>
            </a:r>
            <a:r>
              <a:rPr lang="en-US" altLang="ja-JP" sz="2000" b="1" dirty="0">
                <a:latin typeface="Chalkboard" charset="0"/>
                <a:ea typeface="Chalkboard" charset="0"/>
                <a:cs typeface="Chalkboard" charset="0"/>
              </a:rPr>
              <a:t> : T</a:t>
            </a:r>
            <a:endParaRPr lang="en-US" altLang="ja-JP" sz="2000" b="1" dirty="0">
              <a:latin typeface="Chalkboard" charset="0"/>
              <a:ea typeface="Chalkboard" charset="0"/>
              <a:cs typeface="Chalkboard" charset="0"/>
            </a:endParaRPr>
          </a:p>
        </p:txBody>
      </p:sp>
      <p:sp>
        <p:nvSpPr>
          <p:cNvPr id="13" name="Rectangle 12"/>
          <p:cNvSpPr/>
          <p:nvPr/>
        </p:nvSpPr>
        <p:spPr>
          <a:xfrm>
            <a:off x="5842573" y="5774996"/>
            <a:ext cx="3610985" cy="400110"/>
          </a:xfrm>
          <a:prstGeom prst="rect">
            <a:avLst/>
          </a:prstGeom>
        </p:spPr>
        <p:txBody>
          <a:bodyPr wrap="square">
            <a:spAutoFit/>
          </a:bodyPr>
          <a:lstStyle/>
          <a:p>
            <a:pPr algn="ctr"/>
            <a:r>
              <a:rPr lang="en-US" altLang="ja-JP" sz="2000" b="1" dirty="0">
                <a:latin typeface="Chalkboard" charset="0"/>
                <a:ea typeface="Chalkboard" charset="0"/>
                <a:cs typeface="Chalkboard" charset="0"/>
              </a:rPr>
              <a:t>e</a:t>
            </a:r>
            <a:r>
              <a:rPr lang="en-US" altLang="ja-JP" sz="2000" b="1" baseline="-25000" dirty="0">
                <a:latin typeface="Chalkboard" charset="0"/>
                <a:ea typeface="Chalkboard" charset="0"/>
                <a:cs typeface="Chalkboard" charset="0"/>
              </a:rPr>
              <a:t>1</a:t>
            </a:r>
            <a:r>
              <a:rPr lang="en-US" altLang="ja-JP" sz="2000" b="1" dirty="0">
                <a:latin typeface="Chalkboard" charset="0"/>
                <a:ea typeface="Chalkboard" charset="0"/>
                <a:cs typeface="Chalkboard" charset="0"/>
              </a:rPr>
              <a:t>; e</a:t>
            </a:r>
            <a:r>
              <a:rPr lang="en-US" altLang="ja-JP" sz="2000" b="1" baseline="-25000" dirty="0">
                <a:latin typeface="Chalkboard" charset="0"/>
                <a:ea typeface="Chalkboard" charset="0"/>
                <a:cs typeface="Chalkboard" charset="0"/>
              </a:rPr>
              <a:t>2</a:t>
            </a:r>
            <a:r>
              <a:rPr lang="en-US" altLang="ja-JP" sz="2000" b="1" dirty="0">
                <a:latin typeface="Chalkboard" charset="0"/>
                <a:ea typeface="Chalkboard" charset="0"/>
                <a:cs typeface="Chalkboard" charset="0"/>
              </a:rPr>
              <a:t> : {e</a:t>
            </a:r>
            <a:r>
              <a:rPr lang="en-US" altLang="ja-JP" sz="2000" b="1" baseline="-25000" dirty="0">
                <a:latin typeface="Chalkboard" charset="0"/>
                <a:ea typeface="Chalkboard" charset="0"/>
                <a:cs typeface="Chalkboard" charset="0"/>
              </a:rPr>
              <a:t>1</a:t>
            </a:r>
            <a:r>
              <a:rPr lang="en-US" altLang="ja-JP" sz="2000" b="1" dirty="0">
                <a:latin typeface="Chalkboard" charset="0"/>
                <a:ea typeface="Chalkboard" charset="0"/>
                <a:cs typeface="Chalkboard" charset="0"/>
              </a:rPr>
              <a:t>’}</a:t>
            </a:r>
            <a:r>
              <a:rPr lang="en-US" altLang="ja-JP" sz="2000" b="1" dirty="0" err="1">
                <a:latin typeface="Chalkboard" charset="0"/>
                <a:ea typeface="Chalkboard" charset="0"/>
                <a:cs typeface="Chalkboard" charset="0"/>
              </a:rPr>
              <a:t>x:T</a:t>
            </a:r>
            <a:r>
              <a:rPr lang="en-US" altLang="ja-JP" sz="2000" b="1" dirty="0">
                <a:latin typeface="Chalkboard" charset="0"/>
                <a:ea typeface="Chalkboard" charset="0"/>
                <a:cs typeface="Chalkboard" charset="0"/>
              </a:rPr>
              <a:t>{</a:t>
            </a:r>
            <a:r>
              <a:rPr lang="en-US" altLang="ja-JP" sz="2000" b="1" dirty="0">
                <a:solidFill>
                  <a:schemeClr val="accent2">
                    <a:lumMod val="75000"/>
                  </a:schemeClr>
                </a:solidFill>
                <a:latin typeface="Chalkboard" charset="0"/>
                <a:ea typeface="Chalkboard" charset="0"/>
                <a:cs typeface="Chalkboard" charset="0"/>
              </a:rPr>
              <a:t>e</a:t>
            </a:r>
            <a:r>
              <a:rPr lang="en-US" altLang="ja-JP" sz="2000" b="1" baseline="-25000" dirty="0">
                <a:solidFill>
                  <a:schemeClr val="accent2">
                    <a:lumMod val="75000"/>
                  </a:schemeClr>
                </a:solidFill>
                <a:latin typeface="Chalkboard" charset="0"/>
                <a:ea typeface="Chalkboard" charset="0"/>
                <a:cs typeface="Chalkboard" charset="0"/>
              </a:rPr>
              <a:t>3</a:t>
            </a:r>
            <a:r>
              <a:rPr lang="en-US" altLang="ja-JP" sz="2000" b="1" dirty="0">
                <a:solidFill>
                  <a:schemeClr val="accent2">
                    <a:lumMod val="75000"/>
                  </a:schemeClr>
                </a:solidFill>
                <a:latin typeface="Chalkboard" charset="0"/>
                <a:ea typeface="Chalkboard" charset="0"/>
                <a:cs typeface="Chalkboard" charset="0"/>
              </a:rPr>
              <a:t>’</a:t>
            </a:r>
            <a:r>
              <a:rPr lang="en-US" altLang="ja-JP" sz="2000" b="1" dirty="0">
                <a:latin typeface="Chalkboard" charset="0"/>
                <a:ea typeface="Chalkboard" charset="0"/>
                <a:cs typeface="Chalkboard" charset="0"/>
              </a:rPr>
              <a:t>} </a:t>
            </a:r>
            <a:endParaRPr lang="en-US" altLang="ja-JP" sz="2000" b="1" dirty="0">
              <a:latin typeface="Chalkboard" charset="0"/>
              <a:ea typeface="Chalkboard" charset="0"/>
              <a:cs typeface="Chalkboard" charset="0"/>
            </a:endParaRPr>
          </a:p>
        </p:txBody>
      </p:sp>
      <p:cxnSp>
        <p:nvCxnSpPr>
          <p:cNvPr id="14" name="Straight Connector 13"/>
          <p:cNvCxnSpPr/>
          <p:nvPr/>
        </p:nvCxnSpPr>
        <p:spPr>
          <a:xfrm>
            <a:off x="5842573" y="5774996"/>
            <a:ext cx="3610985" cy="0"/>
          </a:xfrm>
          <a:prstGeom prst="line">
            <a:avLst/>
          </a:prstGeom>
          <a:ln w="38100" cap="flat">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15" name="Rectangle 14"/>
              <p:cNvSpPr/>
              <p:nvPr/>
            </p:nvSpPr>
            <p:spPr>
              <a:xfrm>
                <a:off x="5842573" y="5067110"/>
                <a:ext cx="3610985" cy="707886"/>
              </a:xfrm>
              <a:prstGeom prst="rect">
                <a:avLst/>
              </a:prstGeom>
            </p:spPr>
            <p:txBody>
              <a:bodyPr wrap="square">
                <a:spAutoFit/>
              </a:bodyPr>
              <a:lstStyle/>
              <a:p>
                <a:pPr algn="ctr"/>
                <a:r>
                  <a:rPr lang="en-US" altLang="ja-JP" sz="2000" b="1" dirty="0">
                    <a:latin typeface="Chalkboard" charset="0"/>
                    <a:ea typeface="Chalkboard" charset="0"/>
                    <a:cs typeface="Chalkboard" charset="0"/>
                  </a:rPr>
                  <a:t>e</a:t>
                </a:r>
                <a:r>
                  <a:rPr lang="en-US" altLang="ja-JP" sz="2000" b="1" baseline="-25000" dirty="0">
                    <a:latin typeface="Chalkboard" charset="0"/>
                    <a:ea typeface="Chalkboard" charset="0"/>
                    <a:cs typeface="Chalkboard" charset="0"/>
                  </a:rPr>
                  <a:t>1</a:t>
                </a:r>
                <a:r>
                  <a:rPr lang="en-US" altLang="ja-JP" sz="2000" b="1" dirty="0">
                    <a:latin typeface="Chalkboard" charset="0"/>
                    <a:ea typeface="Chalkboard" charset="0"/>
                    <a:cs typeface="Chalkboard" charset="0"/>
                  </a:rPr>
                  <a:t> : {e</a:t>
                </a:r>
                <a:r>
                  <a:rPr lang="en-US" altLang="ja-JP" sz="2000" b="1" baseline="-25000" dirty="0">
                    <a:latin typeface="Chalkboard" charset="0"/>
                    <a:ea typeface="Chalkboard" charset="0"/>
                    <a:cs typeface="Chalkboard" charset="0"/>
                  </a:rPr>
                  <a:t>1</a:t>
                </a:r>
                <a:r>
                  <a:rPr lang="en-US" altLang="ja-JP" sz="2000" b="1" dirty="0">
                    <a:latin typeface="Chalkboard" charset="0"/>
                    <a:ea typeface="Chalkboard" charset="0"/>
                    <a:cs typeface="Chalkboard" charset="0"/>
                  </a:rPr>
                  <a:t>’}</a:t>
                </a:r>
                <a:r>
                  <a:rPr lang="en-US" altLang="ja-JP" sz="2000" b="1" dirty="0" err="1">
                    <a:latin typeface="Chalkboard" charset="0"/>
                    <a:ea typeface="Chalkboard" charset="0"/>
                    <a:cs typeface="Chalkboard" charset="0"/>
                  </a:rPr>
                  <a:t>y:T</a:t>
                </a:r>
                <a:r>
                  <a:rPr lang="en-US" altLang="ja-JP" sz="2000" b="1" dirty="0">
                    <a:latin typeface="Chalkboard" charset="0"/>
                    <a:ea typeface="Chalkboard" charset="0"/>
                    <a:cs typeface="Chalkboard" charset="0"/>
                  </a:rPr>
                  <a:t>’{e</a:t>
                </a:r>
                <a:r>
                  <a:rPr lang="en-US" altLang="ja-JP" sz="2000" b="1" baseline="-25000" dirty="0">
                    <a:latin typeface="Chalkboard" charset="0"/>
                    <a:ea typeface="Chalkboard" charset="0"/>
                    <a:cs typeface="Chalkboard" charset="0"/>
                  </a:rPr>
                  <a:t>2</a:t>
                </a:r>
                <a:r>
                  <a:rPr lang="en-US" altLang="ja-JP" sz="2000" b="1" dirty="0">
                    <a:latin typeface="Chalkboard" charset="0"/>
                    <a:ea typeface="Chalkboard" charset="0"/>
                    <a:cs typeface="Chalkboard" charset="0"/>
                  </a:rPr>
                  <a:t>’}</a:t>
                </a:r>
                <a:br>
                  <a:rPr lang="en-US" altLang="ja-JP" sz="2000" b="1" dirty="0">
                    <a:latin typeface="Chalkboard" charset="0"/>
                    <a:ea typeface="Chalkboard" charset="0"/>
                    <a:cs typeface="Chalkboard" charset="0"/>
                  </a:rPr>
                </a:br>
                <a:r>
                  <a:rPr lang="en-US" altLang="ja-JP" sz="2000" b="1" dirty="0" err="1">
                    <a:latin typeface="Chalkboard" charset="0"/>
                    <a:ea typeface="Chalkboard" charset="0"/>
                    <a:cs typeface="Chalkboard" charset="0"/>
                  </a:rPr>
                  <a:t>y:T</a:t>
                </a:r>
                <a:r>
                  <a:rPr lang="en-US" altLang="ja-JP" sz="2000" b="1" dirty="0">
                    <a:latin typeface="Chalkboard" charset="0"/>
                    <a:ea typeface="Chalkboard" charset="0"/>
                    <a:cs typeface="Chalkboard" charset="0"/>
                  </a:rPr>
                  <a:t>’ </a:t>
                </a:r>
                <a14:m>
                  <m:oMath xmlns:m="http://schemas.openxmlformats.org/officeDocument/2006/math">
                    <m:r>
                      <a:rPr lang="en-US" altLang="ja-JP" sz="2000" b="1" i="1">
                        <a:latin typeface="Cambria Math" charset="0"/>
                        <a:ea typeface="Cambria Math" charset="0"/>
                        <a:cs typeface="Cambria Math" charset="0"/>
                      </a:rPr>
                      <m:t>⊢</m:t>
                    </m:r>
                  </m:oMath>
                </a14:m>
                <a:r>
                  <a:rPr lang="en-US" altLang="ja-JP" sz="2000" b="1" dirty="0">
                    <a:latin typeface="Chalkboard" charset="0"/>
                    <a:ea typeface="Chalkboard" charset="0"/>
                    <a:cs typeface="Chalkboard" charset="0"/>
                  </a:rPr>
                  <a:t> e</a:t>
                </a:r>
                <a:r>
                  <a:rPr lang="en-US" altLang="ja-JP" sz="2000" b="1" baseline="-25000" dirty="0">
                    <a:latin typeface="Chalkboard" charset="0"/>
                    <a:ea typeface="Chalkboard" charset="0"/>
                    <a:cs typeface="Chalkboard" charset="0"/>
                  </a:rPr>
                  <a:t>2</a:t>
                </a:r>
                <a:r>
                  <a:rPr lang="en-US" altLang="ja-JP" sz="2000" b="1" dirty="0">
                    <a:latin typeface="Chalkboard" charset="0"/>
                    <a:ea typeface="Chalkboard" charset="0"/>
                    <a:cs typeface="Chalkboard" charset="0"/>
                  </a:rPr>
                  <a:t> : {e</a:t>
                </a:r>
                <a:r>
                  <a:rPr lang="en-US" altLang="ja-JP" sz="2000" b="1" baseline="-25000" dirty="0">
                    <a:latin typeface="Chalkboard" charset="0"/>
                    <a:ea typeface="Chalkboard" charset="0"/>
                    <a:cs typeface="Chalkboard" charset="0"/>
                  </a:rPr>
                  <a:t>2</a:t>
                </a:r>
                <a:r>
                  <a:rPr lang="en-US" altLang="ja-JP" sz="2000" b="1" dirty="0">
                    <a:latin typeface="Chalkboard" charset="0"/>
                    <a:ea typeface="Chalkboard" charset="0"/>
                    <a:cs typeface="Chalkboard" charset="0"/>
                  </a:rPr>
                  <a:t>’}</a:t>
                </a:r>
                <a:r>
                  <a:rPr lang="en-US" altLang="ja-JP" sz="2000" b="1" dirty="0" err="1">
                    <a:latin typeface="Chalkboard" charset="0"/>
                    <a:ea typeface="Chalkboard" charset="0"/>
                    <a:cs typeface="Chalkboard" charset="0"/>
                  </a:rPr>
                  <a:t>x:T</a:t>
                </a:r>
                <a:r>
                  <a:rPr lang="en-US" altLang="ja-JP" sz="2000" b="1" dirty="0">
                    <a:latin typeface="Chalkboard" charset="0"/>
                    <a:ea typeface="Chalkboard" charset="0"/>
                    <a:cs typeface="Chalkboard" charset="0"/>
                  </a:rPr>
                  <a:t>{</a:t>
                </a:r>
                <a:r>
                  <a:rPr lang="en-US" altLang="ja-JP" sz="2000" b="1" dirty="0">
                    <a:solidFill>
                      <a:schemeClr val="accent2">
                        <a:lumMod val="75000"/>
                      </a:schemeClr>
                    </a:solidFill>
                    <a:latin typeface="Chalkboard" charset="0"/>
                    <a:ea typeface="Chalkboard" charset="0"/>
                    <a:cs typeface="Chalkboard" charset="0"/>
                  </a:rPr>
                  <a:t>e</a:t>
                </a:r>
                <a:r>
                  <a:rPr lang="en-US" altLang="ja-JP" sz="2000" b="1" baseline="-25000" dirty="0">
                    <a:solidFill>
                      <a:schemeClr val="accent2">
                        <a:lumMod val="75000"/>
                      </a:schemeClr>
                    </a:solidFill>
                    <a:latin typeface="Chalkboard" charset="0"/>
                    <a:ea typeface="Chalkboard" charset="0"/>
                    <a:cs typeface="Chalkboard" charset="0"/>
                  </a:rPr>
                  <a:t>3</a:t>
                </a:r>
                <a:r>
                  <a:rPr lang="en-US" altLang="ja-JP" sz="2000" b="1" dirty="0">
                    <a:solidFill>
                      <a:schemeClr val="accent2">
                        <a:lumMod val="75000"/>
                      </a:schemeClr>
                    </a:solidFill>
                    <a:latin typeface="Chalkboard" charset="0"/>
                    <a:ea typeface="Chalkboard" charset="0"/>
                    <a:cs typeface="Chalkboard" charset="0"/>
                  </a:rPr>
                  <a:t>’</a:t>
                </a:r>
                <a:r>
                  <a:rPr lang="en-US" altLang="ja-JP" sz="2000" b="1" dirty="0">
                    <a:latin typeface="Chalkboard" charset="0"/>
                    <a:ea typeface="Chalkboard" charset="0"/>
                    <a:cs typeface="Chalkboard" charset="0"/>
                  </a:rPr>
                  <a:t>}</a:t>
                </a:r>
                <a:endParaRPr lang="en-US" altLang="ja-JP" sz="2000" b="1" dirty="0">
                  <a:latin typeface="Chalkboard" charset="0"/>
                  <a:ea typeface="Chalkboard" charset="0"/>
                  <a:cs typeface="Chalkboard" charset="0"/>
                </a:endParaRPr>
              </a:p>
            </p:txBody>
          </p:sp>
        </mc:Choice>
        <mc:Fallback xmlns="">
          <p:sp>
            <p:nvSpPr>
              <p:cNvPr id="15" name="Rectangle 14"/>
              <p:cNvSpPr>
                <a:spLocks noRot="1" noChangeAspect="1" noMove="1" noResize="1" noEditPoints="1" noAdjustHandles="1" noChangeArrowheads="1" noChangeShapeType="1" noTextEdit="1"/>
              </p:cNvSpPr>
              <p:nvPr/>
            </p:nvSpPr>
            <p:spPr>
              <a:xfrm>
                <a:off x="4318568" y="5067110"/>
                <a:ext cx="3610985" cy="707886"/>
              </a:xfrm>
              <a:prstGeom prst="rect">
                <a:avLst/>
              </a:prstGeom>
              <a:blipFill rotWithShape="0">
                <a:blip r:embed="rId2"/>
                <a:stretch>
                  <a:fillRect t="-4310" b="-14655"/>
                </a:stretch>
              </a:blipFill>
            </p:spPr>
            <p:txBody>
              <a:bodyPr/>
              <a:lstStyle/>
              <a:p>
                <a:r>
                  <a:rPr lang="en-US">
                    <a:noFill/>
                  </a:rPr>
                  <a:t> </a:t>
                </a:r>
              </a:p>
            </p:txBody>
          </p:sp>
        </mc:Fallback>
      </mc:AlternateContent>
      <p:sp>
        <p:nvSpPr>
          <p:cNvPr id="19" name="TextBox 18"/>
          <p:cNvSpPr txBox="1"/>
          <p:nvPr/>
        </p:nvSpPr>
        <p:spPr>
          <a:xfrm>
            <a:off x="1748121" y="4650415"/>
            <a:ext cx="2449068" cy="584775"/>
          </a:xfrm>
          <a:prstGeom prst="rect">
            <a:avLst/>
          </a:prstGeom>
          <a:noFill/>
        </p:spPr>
        <p:txBody>
          <a:bodyPr wrap="none" rtlCol="0">
            <a:spAutoFit/>
          </a:bodyPr>
          <a:lstStyle/>
          <a:p>
            <a:r>
              <a:rPr lang="en-US" sz="3200">
                <a:latin typeface="Chalkboard"/>
                <a:cs typeface="Chalkboard"/>
              </a:rPr>
              <a:t>Type system</a:t>
            </a:r>
            <a:endParaRPr lang="en-US" sz="3200" dirty="0">
              <a:latin typeface="Chalkboard"/>
              <a:cs typeface="Chalkboard"/>
            </a:endParaRPr>
          </a:p>
        </p:txBody>
      </p:sp>
      <p:sp>
        <p:nvSpPr>
          <p:cNvPr id="20" name="TextBox 19"/>
          <p:cNvSpPr txBox="1"/>
          <p:nvPr/>
        </p:nvSpPr>
        <p:spPr>
          <a:xfrm>
            <a:off x="9705117" y="5375217"/>
            <a:ext cx="494046" cy="584775"/>
          </a:xfrm>
          <a:prstGeom prst="rect">
            <a:avLst/>
          </a:prstGeom>
          <a:noFill/>
        </p:spPr>
        <p:txBody>
          <a:bodyPr wrap="none" rtlCol="0">
            <a:spAutoFit/>
          </a:bodyPr>
          <a:lstStyle/>
          <a:p>
            <a:r>
              <a:rPr lang="is-IS" sz="3200">
                <a:latin typeface="Chalkboard"/>
                <a:cs typeface="Chalkboard"/>
              </a:rPr>
              <a:t>…</a:t>
            </a:r>
            <a:endParaRPr lang="en-US" sz="3200" dirty="0">
              <a:latin typeface="Chalkboard"/>
              <a:cs typeface="Chalkboard"/>
            </a:endParaRPr>
          </a:p>
        </p:txBody>
      </p:sp>
    </p:spTree>
    <p:extLst>
      <p:ext uri="{BB962C8B-B14F-4D97-AF65-F5344CB8AC3E}">
        <p14:creationId xmlns:p14="http://schemas.microsoft.com/office/powerpoint/2010/main" val="729605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work</a:t>
            </a:r>
            <a:endParaRPr lang="en-US" dirty="0"/>
          </a:p>
        </p:txBody>
      </p:sp>
      <p:sp>
        <p:nvSpPr>
          <p:cNvPr id="3" name="Content Placeholder 2"/>
          <p:cNvSpPr>
            <a:spLocks noGrp="1"/>
          </p:cNvSpPr>
          <p:nvPr>
            <p:ph idx="1"/>
          </p:nvPr>
        </p:nvSpPr>
        <p:spPr>
          <a:xfrm>
            <a:off x="298833" y="1353178"/>
            <a:ext cx="11558487" cy="2861635"/>
          </a:xfrm>
        </p:spPr>
        <p:txBody>
          <a:bodyPr/>
          <a:lstStyle/>
          <a:p>
            <a:pPr marL="0" indent="0">
              <a:buNone/>
            </a:pPr>
            <a:r>
              <a:rPr lang="en-US" b="1" i="1" dirty="0"/>
              <a:t>Goal</a:t>
            </a:r>
            <a:r>
              <a:rPr lang="en-US" dirty="0"/>
              <a:t>: Hybrid verification for </a:t>
            </a:r>
            <a:r>
              <a:rPr lang="en-US" b="1" dirty="0" smtClean="0"/>
              <a:t>stateful programs</a:t>
            </a:r>
            <a:endParaRPr lang="en-US" b="1" dirty="0"/>
          </a:p>
          <a:p>
            <a:endParaRPr lang="en-US" dirty="0"/>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7</a:t>
            </a:fld>
            <a:endParaRPr kumimoji="1" lang="ja-JP" altLang="en-US"/>
          </a:p>
        </p:txBody>
      </p:sp>
      <p:grpSp>
        <p:nvGrpSpPr>
          <p:cNvPr id="7" name="Group 6"/>
          <p:cNvGrpSpPr/>
          <p:nvPr/>
        </p:nvGrpSpPr>
        <p:grpSpPr>
          <a:xfrm>
            <a:off x="4465109" y="217538"/>
            <a:ext cx="4853610" cy="808291"/>
            <a:chOff x="5828477" y="2254814"/>
            <a:chExt cx="3273076" cy="808291"/>
          </a:xfrm>
        </p:grpSpPr>
        <p:sp>
          <p:nvSpPr>
            <p:cNvPr id="8" name="Oval Callout 7"/>
            <p:cNvSpPr/>
            <p:nvPr/>
          </p:nvSpPr>
          <p:spPr>
            <a:xfrm>
              <a:off x="5828477" y="2254814"/>
              <a:ext cx="3273076" cy="808291"/>
            </a:xfrm>
            <a:prstGeom prst="wedgeEllipseCallout">
              <a:avLst>
                <a:gd name="adj1" fmla="val -9796"/>
                <a:gd name="adj2" fmla="val 92882"/>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00063" indent="-357188" algn="ctr">
                <a:buFont typeface="Arial" charset="0"/>
                <a:buChar char="•"/>
                <a:tabLst>
                  <a:tab pos="660400" algn="l"/>
                </a:tabLst>
              </a:pPr>
              <a:endParaRPr lang="en-US" sz="2800">
                <a:solidFill>
                  <a:schemeClr val="tx1"/>
                </a:solidFill>
                <a:latin typeface="Chalkboard"/>
                <a:cs typeface="Chalkboard"/>
              </a:endParaRPr>
            </a:p>
          </p:txBody>
        </p:sp>
        <p:sp>
          <p:nvSpPr>
            <p:cNvPr id="9" name="Rectangle 8"/>
            <p:cNvSpPr/>
            <p:nvPr/>
          </p:nvSpPr>
          <p:spPr>
            <a:xfrm>
              <a:off x="6009316" y="2405056"/>
              <a:ext cx="2907916" cy="461665"/>
            </a:xfrm>
            <a:prstGeom prst="rect">
              <a:avLst/>
            </a:prstGeom>
          </p:spPr>
          <p:txBody>
            <a:bodyPr wrap="square">
              <a:spAutoFit/>
            </a:bodyPr>
            <a:lstStyle/>
            <a:p>
              <a:pPr algn="ctr"/>
              <a:r>
                <a:rPr lang="en-US" sz="2400" dirty="0">
                  <a:latin typeface="Chalkboard" charset="0"/>
                  <a:ea typeface="Chalkboard" charset="0"/>
                  <a:cs typeface="Chalkboard" charset="0"/>
                </a:rPr>
                <a:t>with imperative features</a:t>
              </a:r>
              <a:endParaRPr lang="en-US" sz="2400" dirty="0">
                <a:latin typeface="Chalkboard" charset="0"/>
                <a:ea typeface="Chalkboard" charset="0"/>
                <a:cs typeface="Chalkboard" charset="0"/>
              </a:endParaRPr>
            </a:p>
          </p:txBody>
        </p:sp>
      </p:grpSp>
      <p:sp>
        <p:nvSpPr>
          <p:cNvPr id="10" name="Content Placeholder 2"/>
          <p:cNvSpPr txBox="1">
            <a:spLocks/>
          </p:cNvSpPr>
          <p:nvPr/>
        </p:nvSpPr>
        <p:spPr>
          <a:xfrm>
            <a:off x="784605" y="2147569"/>
            <a:ext cx="8668865" cy="4060754"/>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kumimoji="1" sz="3200" kern="1200">
                <a:solidFill>
                  <a:schemeClr val="tx1"/>
                </a:solidFill>
                <a:latin typeface="Chalkboard"/>
                <a:ea typeface="+mn-ea"/>
                <a:cs typeface="Chalkboard"/>
              </a:defRPr>
            </a:lvl1pPr>
            <a:lvl2pPr marL="742950" indent="-285750" algn="l" defTabSz="457200" rtl="0" eaLnBrk="1" latinLnBrk="0" hangingPunct="1">
              <a:spcBef>
                <a:spcPct val="20000"/>
              </a:spcBef>
              <a:buFont typeface="Arial"/>
              <a:buChar char="–"/>
              <a:defRPr kumimoji="1" sz="2800" kern="1200">
                <a:solidFill>
                  <a:schemeClr val="tx1"/>
                </a:solidFill>
                <a:latin typeface="Chalkboard"/>
                <a:ea typeface="+mn-ea"/>
                <a:cs typeface="Chalkboard"/>
              </a:defRPr>
            </a:lvl2pPr>
            <a:lvl3pPr marL="1143000" indent="-228600" algn="l" defTabSz="457200" rtl="0" eaLnBrk="1" latinLnBrk="0" hangingPunct="1">
              <a:spcBef>
                <a:spcPct val="20000"/>
              </a:spcBef>
              <a:buFont typeface="Arial"/>
              <a:buChar char="•"/>
              <a:defRPr kumimoji="1" sz="2800" kern="1200">
                <a:solidFill>
                  <a:schemeClr val="tx1"/>
                </a:solidFill>
                <a:latin typeface="Chalkboard"/>
                <a:ea typeface="+mn-ea"/>
                <a:cs typeface="Chalkboard"/>
              </a:defRPr>
            </a:lvl3pPr>
            <a:lvl4pPr marL="1600200" indent="-228600" algn="l" defTabSz="457200" rtl="0" eaLnBrk="1" latinLnBrk="0" hangingPunct="1">
              <a:spcBef>
                <a:spcPct val="20000"/>
              </a:spcBef>
              <a:buFont typeface="Arial"/>
              <a:buChar char="–"/>
              <a:defRPr kumimoji="1" sz="2800" kern="1200">
                <a:solidFill>
                  <a:schemeClr val="tx1"/>
                </a:solidFill>
                <a:latin typeface="Chalkboard"/>
                <a:ea typeface="+mn-ea"/>
                <a:cs typeface="Chalkboard"/>
              </a:defRPr>
            </a:lvl4pPr>
            <a:lvl5pPr marL="2057400" indent="-228600" algn="l" defTabSz="457200" rtl="0" eaLnBrk="1" latinLnBrk="0" hangingPunct="1">
              <a:spcBef>
                <a:spcPct val="20000"/>
              </a:spcBef>
              <a:buFont typeface="Arial"/>
              <a:buChar char="»"/>
              <a:defRPr kumimoji="1" sz="2800" kern="1200">
                <a:solidFill>
                  <a:schemeClr val="tx1"/>
                </a:solidFill>
                <a:latin typeface="Chalkboard"/>
                <a:ea typeface="+mn-ea"/>
                <a:cs typeface="Chalkboard"/>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defTabSz="914400">
              <a:spcBef>
                <a:spcPts val="0"/>
              </a:spcBef>
              <a:buNone/>
            </a:pPr>
            <a:r>
              <a:rPr lang="en-US" sz="2800" dirty="0"/>
              <a:t>Example: </a:t>
            </a:r>
            <a:r>
              <a:rPr lang="en-US" sz="2800" b="1" dirty="0"/>
              <a:t>imperative</a:t>
            </a:r>
            <a:r>
              <a:rPr lang="en-US" sz="2800" dirty="0">
                <a:solidFill>
                  <a:schemeClr val="accent2">
                    <a:lumMod val="75000"/>
                  </a:schemeClr>
                </a:solidFill>
              </a:rPr>
              <a:t> </a:t>
            </a:r>
            <a:r>
              <a:rPr lang="en-US" sz="2800" dirty="0"/>
              <a:t>Set</a:t>
            </a:r>
          </a:p>
          <a:p>
            <a:pPr marL="0" indent="0" defTabSz="914400">
              <a:spcBef>
                <a:spcPts val="0"/>
              </a:spcBef>
              <a:buNone/>
            </a:pPr>
            <a:endParaRPr lang="en-US" sz="1000" b="1" dirty="0"/>
          </a:p>
          <a:p>
            <a:pPr marL="0" indent="0" defTabSz="914400">
              <a:spcBef>
                <a:spcPts val="0"/>
              </a:spcBef>
              <a:buNone/>
            </a:pPr>
            <a:r>
              <a:rPr lang="en-US" sz="2800" b="1" dirty="0"/>
              <a:t>type set </a:t>
            </a:r>
            <a:r>
              <a:rPr lang="is-IS" sz="2800" b="1" dirty="0"/>
              <a:t>…</a:t>
            </a:r>
            <a:endParaRPr lang="en-US" sz="2800" b="1" dirty="0"/>
          </a:p>
          <a:p>
            <a:pPr marL="0" indent="0" defTabSz="914400">
              <a:spcBef>
                <a:spcPts val="0"/>
              </a:spcBef>
              <a:buNone/>
            </a:pPr>
            <a:r>
              <a:rPr lang="en-US" sz="2800" b="1" dirty="0" err="1"/>
              <a:t>val</a:t>
            </a:r>
            <a:r>
              <a:rPr lang="en-US" sz="2800" b="1" dirty="0"/>
              <a:t> create : unit </a:t>
            </a:r>
            <a:r>
              <a:rPr lang="en-US" altLang="ja-JP" sz="2800" b="1" dirty="0"/>
              <a:t>→ </a:t>
            </a:r>
            <a:r>
              <a:rPr lang="en-US" altLang="ja-JP" sz="2800" b="1" dirty="0" smtClean="0"/>
              <a:t>set</a:t>
            </a:r>
          </a:p>
          <a:p>
            <a:pPr marL="0" indent="0" defTabSz="914400">
              <a:spcBef>
                <a:spcPts val="0"/>
              </a:spcBef>
              <a:buNone/>
            </a:pPr>
            <a:endParaRPr lang="en-US" altLang="ja-JP" sz="2800" b="1" dirty="0" smtClean="0"/>
          </a:p>
          <a:p>
            <a:pPr marL="0" indent="0" defTabSz="914400">
              <a:spcBef>
                <a:spcPts val="0"/>
              </a:spcBef>
              <a:buNone/>
            </a:pPr>
            <a:endParaRPr lang="en-US" altLang="ja-JP" sz="2800" b="1" dirty="0"/>
          </a:p>
          <a:p>
            <a:pPr marL="0" indent="0" defTabSz="914400">
              <a:spcBef>
                <a:spcPts val="0"/>
              </a:spcBef>
              <a:buNone/>
            </a:pPr>
            <a:endParaRPr lang="en-US" altLang="ja-JP" sz="1600" b="1" dirty="0"/>
          </a:p>
          <a:p>
            <a:pPr marL="0" indent="0" defTabSz="914400">
              <a:spcBef>
                <a:spcPts val="0"/>
              </a:spcBef>
              <a:buNone/>
            </a:pPr>
            <a:r>
              <a:rPr lang="en-US" altLang="ja-JP" sz="2800" b="1" dirty="0" err="1"/>
              <a:t>val</a:t>
            </a:r>
            <a:r>
              <a:rPr lang="en-US" altLang="ja-JP" sz="2800" b="1" dirty="0"/>
              <a:t> remove : set → </a:t>
            </a:r>
            <a:r>
              <a:rPr lang="en-US" altLang="ja-JP" sz="2800" b="1" dirty="0" err="1"/>
              <a:t>int</a:t>
            </a:r>
            <a:r>
              <a:rPr lang="en-US" altLang="ja-JP" sz="2800" b="1" dirty="0"/>
              <a:t> → unit</a:t>
            </a:r>
          </a:p>
        </p:txBody>
      </p:sp>
      <p:sp>
        <p:nvSpPr>
          <p:cNvPr id="11" name="Rounded Rectangular Callout 10"/>
          <p:cNvSpPr/>
          <p:nvPr/>
        </p:nvSpPr>
        <p:spPr>
          <a:xfrm>
            <a:off x="821718" y="3663704"/>
            <a:ext cx="5079020" cy="601505"/>
          </a:xfrm>
          <a:prstGeom prst="wedgeRoundRectCallout">
            <a:avLst>
              <a:gd name="adj1" fmla="val -32334"/>
              <a:gd name="adj2" fmla="val -29703"/>
              <a:gd name="adj3" fmla="val 16667"/>
            </a:avLst>
          </a:prstGeom>
          <a:solidFill>
            <a:schemeClr val="bg1"/>
          </a:solidFill>
          <a:ln w="381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42875" algn="ctr">
              <a:tabLst>
                <a:tab pos="660400" algn="l"/>
              </a:tabLst>
            </a:pPr>
            <a:r>
              <a:rPr lang="en-US" sz="2800" b="1" dirty="0" smtClean="0">
                <a:solidFill>
                  <a:schemeClr val="tx1"/>
                </a:solidFill>
                <a:latin typeface="Chalkboard"/>
                <a:cs typeface="Chalkboard"/>
              </a:rPr>
              <a:t>Spec</a:t>
            </a:r>
            <a:r>
              <a:rPr lang="en-US" sz="2800" b="1" smtClean="0">
                <a:solidFill>
                  <a:schemeClr val="tx1"/>
                </a:solidFill>
                <a:latin typeface="Chalkboard"/>
                <a:cs typeface="Chalkboard"/>
              </a:rPr>
              <a:t>: </a:t>
            </a:r>
            <a:r>
              <a:rPr lang="en-US" sz="2800" smtClean="0">
                <a:solidFill>
                  <a:schemeClr val="tx1"/>
                </a:solidFill>
                <a:latin typeface="Chalkboard"/>
                <a:cs typeface="Chalkboard"/>
              </a:rPr>
              <a:t>returns </a:t>
            </a:r>
            <a:r>
              <a:rPr lang="en-US" sz="2800" dirty="0" smtClean="0">
                <a:solidFill>
                  <a:schemeClr val="tx1"/>
                </a:solidFill>
                <a:latin typeface="Chalkboard"/>
                <a:cs typeface="Chalkboard"/>
              </a:rPr>
              <a:t>the empty set</a:t>
            </a:r>
            <a:endParaRPr lang="en-US" sz="2800" dirty="0">
              <a:solidFill>
                <a:schemeClr val="tx1"/>
              </a:solidFill>
              <a:latin typeface="Chalkboard"/>
              <a:cs typeface="Chalkboard"/>
            </a:endParaRPr>
          </a:p>
        </p:txBody>
      </p:sp>
      <p:sp>
        <p:nvSpPr>
          <p:cNvPr id="12" name="Rounded Rectangular Callout 11"/>
          <p:cNvSpPr/>
          <p:nvPr/>
        </p:nvSpPr>
        <p:spPr>
          <a:xfrm>
            <a:off x="821718" y="5169046"/>
            <a:ext cx="9637333" cy="1338899"/>
          </a:xfrm>
          <a:prstGeom prst="wedgeRoundRectCallout">
            <a:avLst>
              <a:gd name="adj1" fmla="val -34588"/>
              <a:gd name="adj2" fmla="val -35834"/>
              <a:gd name="adj3" fmla="val 16667"/>
            </a:avLst>
          </a:prstGeom>
          <a:solidFill>
            <a:schemeClr val="bg1"/>
          </a:solidFill>
          <a:ln w="381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42875">
              <a:tabLst>
                <a:tab pos="660400" algn="l"/>
              </a:tabLst>
            </a:pPr>
            <a:r>
              <a:rPr lang="en-US" sz="2800" b="1" dirty="0" smtClean="0">
                <a:solidFill>
                  <a:schemeClr val="tx1"/>
                </a:solidFill>
                <a:latin typeface="Chalkboard"/>
                <a:cs typeface="Chalkboard"/>
              </a:rPr>
              <a:t>Spec:</a:t>
            </a:r>
          </a:p>
          <a:p>
            <a:pPr marL="455613" indent="-314325">
              <a:buFont typeface="Arial" charset="0"/>
              <a:buChar char="•"/>
              <a:tabLst>
                <a:tab pos="660400" algn="l"/>
              </a:tabLst>
            </a:pPr>
            <a:r>
              <a:rPr lang="en-US" sz="2800" dirty="0" smtClean="0">
                <a:solidFill>
                  <a:schemeClr val="tx1"/>
                </a:solidFill>
                <a:latin typeface="Chalkboard"/>
                <a:cs typeface="Chalkboard"/>
              </a:rPr>
              <a:t>Called </a:t>
            </a:r>
            <a:r>
              <a:rPr lang="en-US" sz="2800" dirty="0">
                <a:solidFill>
                  <a:schemeClr val="tx1"/>
                </a:solidFill>
                <a:latin typeface="Chalkboard"/>
                <a:cs typeface="Chalkboard"/>
              </a:rPr>
              <a:t>in a state that given set contains given integer</a:t>
            </a:r>
          </a:p>
          <a:p>
            <a:pPr marL="455613" indent="-314325">
              <a:buFont typeface="Arial" charset="0"/>
              <a:buChar char="•"/>
              <a:tabLst>
                <a:tab pos="660400" algn="l"/>
              </a:tabLst>
            </a:pPr>
            <a:r>
              <a:rPr lang="en-US" sz="2800" dirty="0">
                <a:solidFill>
                  <a:schemeClr val="tx1"/>
                </a:solidFill>
                <a:latin typeface="Chalkboard"/>
                <a:cs typeface="Chalkboard"/>
              </a:rPr>
              <a:t>Ensures given integer is removed</a:t>
            </a:r>
            <a:endParaRPr lang="en-US" sz="2800" dirty="0">
              <a:solidFill>
                <a:schemeClr val="tx1"/>
              </a:solidFill>
              <a:latin typeface="Chalkboard"/>
              <a:cs typeface="Chalkboard"/>
            </a:endParaRPr>
          </a:p>
        </p:txBody>
      </p:sp>
    </p:spTree>
    <p:extLst>
      <p:ext uri="{BB962C8B-B14F-4D97-AF65-F5344CB8AC3E}">
        <p14:creationId xmlns:p14="http://schemas.microsoft.com/office/powerpoint/2010/main" val="556969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Approach</a:t>
            </a:r>
            <a:endParaRPr lang="en-US" dirty="0"/>
          </a:p>
        </p:txBody>
      </p:sp>
      <p:sp>
        <p:nvSpPr>
          <p:cNvPr id="3" name="Content Placeholder 2"/>
          <p:cNvSpPr>
            <a:spLocks noGrp="1"/>
          </p:cNvSpPr>
          <p:nvPr>
            <p:ph idx="1"/>
          </p:nvPr>
        </p:nvSpPr>
        <p:spPr>
          <a:xfrm>
            <a:off x="298833" y="1771650"/>
            <a:ext cx="11558487" cy="4449856"/>
          </a:xfrm>
        </p:spPr>
        <p:txBody>
          <a:bodyPr/>
          <a:lstStyle/>
          <a:p>
            <a:pPr marL="0" indent="0">
              <a:buNone/>
            </a:pPr>
            <a:r>
              <a:rPr lang="en-US" sz="2800" b="1" dirty="0"/>
              <a:t>Manifest contract calculus</a:t>
            </a:r>
            <a:r>
              <a:rPr lang="en-US" sz="2800" dirty="0"/>
              <a:t> </a:t>
            </a:r>
            <a:r>
              <a:rPr lang="en-US" sz="2200" dirty="0"/>
              <a:t>[F, POPL’06, G+, ESOP’10]</a:t>
            </a:r>
            <a:r>
              <a:rPr lang="en-US" sz="2800" dirty="0"/>
              <a:t> with </a:t>
            </a:r>
            <a:r>
              <a:rPr lang="en-US" sz="2800" b="1" dirty="0"/>
              <a:t>mutable states</a:t>
            </a:r>
          </a:p>
          <a:p>
            <a:pPr marL="0" indent="0">
              <a:buNone/>
            </a:pPr>
            <a:r>
              <a:rPr lang="en-US" sz="2000" b="1" dirty="0"/>
              <a:t> </a:t>
            </a:r>
            <a:r>
              <a:rPr lang="en-US" sz="2800" b="1" dirty="0"/>
              <a:t/>
            </a:r>
            <a:br>
              <a:rPr lang="en-US" sz="2800" b="1" dirty="0"/>
            </a:br>
            <a:r>
              <a:rPr lang="en-US" dirty="0"/>
              <a:t>Design a sound calculus by:</a:t>
            </a:r>
            <a:endParaRPr lang="en-US" b="1" dirty="0"/>
          </a:p>
          <a:p>
            <a:r>
              <a:rPr lang="en-US" sz="3000" dirty="0"/>
              <a:t>Extending type language with </a:t>
            </a:r>
            <a:r>
              <a:rPr lang="en-US" sz="3000" b="1" dirty="0"/>
              <a:t>Hoare </a:t>
            </a:r>
            <a:r>
              <a:rPr lang="en-US" sz="3000" b="1" dirty="0" smtClean="0"/>
              <a:t>types </a:t>
            </a:r>
            <a:r>
              <a:rPr lang="en-US" sz="2400" dirty="0" smtClean="0"/>
              <a:t>[N</a:t>
            </a:r>
            <a:r>
              <a:rPr lang="en-US" sz="2400" dirty="0"/>
              <a:t>+, ICFP’06]</a:t>
            </a:r>
            <a:r>
              <a:rPr lang="en-US" sz="3000" b="1" dirty="0"/>
              <a:t> </a:t>
            </a:r>
            <a:r>
              <a:rPr lang="en-US" sz="3000" b="1" dirty="0" smtClean="0"/>
              <a:t/>
            </a:r>
            <a:br>
              <a:rPr lang="en-US" sz="3000" b="1" dirty="0" smtClean="0"/>
            </a:br>
            <a:r>
              <a:rPr lang="en-US" sz="3000" dirty="0" smtClean="0"/>
              <a:t>for state-depend. </a:t>
            </a:r>
            <a:r>
              <a:rPr lang="en-US" sz="3000" dirty="0"/>
              <a:t>contracts</a:t>
            </a:r>
          </a:p>
          <a:p>
            <a:pPr lvl="1"/>
            <a:r>
              <a:rPr lang="en-US" sz="2600" dirty="0"/>
              <a:t>Type system tracks what state-depend. contracts may be invalidated</a:t>
            </a:r>
          </a:p>
          <a:p>
            <a:r>
              <a:rPr lang="en-US" sz="3000" dirty="0"/>
              <a:t>Distinguishing </a:t>
            </a:r>
            <a:r>
              <a:rPr lang="en-US" sz="3000" dirty="0" smtClean="0"/>
              <a:t>state-dependent/state-independent </a:t>
            </a:r>
            <a:r>
              <a:rPr lang="en-US" sz="3000" dirty="0"/>
              <a:t>contracts with effect </a:t>
            </a:r>
            <a:r>
              <a:rPr lang="en-US" sz="3000" dirty="0" smtClean="0"/>
              <a:t>system</a:t>
            </a:r>
            <a:endParaRPr lang="en-US" sz="3000" dirty="0"/>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8</a:t>
            </a:fld>
            <a:endParaRPr kumimoji="1" lang="ja-JP" altLang="en-US"/>
          </a:p>
        </p:txBody>
      </p:sp>
      <p:sp>
        <p:nvSpPr>
          <p:cNvPr id="9" name="Rounded Rectangular Callout 8"/>
          <p:cNvSpPr/>
          <p:nvPr/>
        </p:nvSpPr>
        <p:spPr>
          <a:xfrm>
            <a:off x="2995618" y="54852"/>
            <a:ext cx="7543801" cy="1472962"/>
          </a:xfrm>
          <a:prstGeom prst="wedgeRoundRectCallout">
            <a:avLst>
              <a:gd name="adj1" fmla="val -35365"/>
              <a:gd name="adj2" fmla="val 69863"/>
              <a:gd name="adj3" fmla="val 16667"/>
            </a:avLst>
          </a:prstGeom>
          <a:solidFill>
            <a:schemeClr val="bg1"/>
          </a:solidFill>
          <a:ln w="76200" cmpd="sng"/>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355600" indent="-300038">
              <a:buFont typeface="Arial" charset="0"/>
              <a:buChar char="•"/>
            </a:pPr>
            <a:r>
              <a:rPr lang="en-US" sz="2800" dirty="0">
                <a:solidFill>
                  <a:schemeClr val="tx1"/>
                </a:solidFill>
                <a:latin typeface="Chalkboard" charset="0"/>
                <a:ea typeface="Chalkboard" charset="0"/>
                <a:cs typeface="Chalkboard" charset="0"/>
              </a:rPr>
              <a:t>Lambda </a:t>
            </a:r>
            <a:r>
              <a:rPr lang="en-US" sz="2800" dirty="0">
                <a:solidFill>
                  <a:schemeClr val="tx1"/>
                </a:solidFill>
                <a:latin typeface="Chalkboard" charset="0"/>
                <a:ea typeface="Chalkboard" charset="0"/>
                <a:cs typeface="Chalkboard" charset="0"/>
              </a:rPr>
              <a:t>calculus where contracts </a:t>
            </a:r>
            <a:r>
              <a:rPr lang="en-US" sz="2800" dirty="0">
                <a:solidFill>
                  <a:schemeClr val="tx1"/>
                </a:solidFill>
                <a:latin typeface="Chalkboard" charset="0"/>
                <a:ea typeface="Chalkboard" charset="0"/>
                <a:cs typeface="Chalkboard" charset="0"/>
              </a:rPr>
              <a:t>are </a:t>
            </a:r>
            <a:r>
              <a:rPr lang="en-US" sz="2800" dirty="0">
                <a:solidFill>
                  <a:schemeClr val="tx1"/>
                </a:solidFill>
                <a:latin typeface="Chalkboard" charset="0"/>
                <a:ea typeface="Chalkboard" charset="0"/>
                <a:cs typeface="Chalkboard" charset="0"/>
              </a:rPr>
              <a:t>embedded into static </a:t>
            </a:r>
            <a:r>
              <a:rPr lang="en-US" sz="2800" dirty="0">
                <a:solidFill>
                  <a:schemeClr val="tx1"/>
                </a:solidFill>
                <a:latin typeface="Chalkboard" charset="0"/>
                <a:ea typeface="Chalkboard" charset="0"/>
                <a:cs typeface="Chalkboard" charset="0"/>
              </a:rPr>
              <a:t>types</a:t>
            </a:r>
          </a:p>
          <a:p>
            <a:pPr marL="355600" indent="-300038">
              <a:buFont typeface="Arial" charset="0"/>
              <a:buChar char="•"/>
            </a:pPr>
            <a:r>
              <a:rPr lang="en-US" sz="2800" dirty="0">
                <a:solidFill>
                  <a:schemeClr val="tx1"/>
                </a:solidFill>
                <a:latin typeface="Chalkboard" charset="0"/>
                <a:ea typeface="Chalkboard" charset="0"/>
                <a:cs typeface="Chalkboard" charset="0"/>
              </a:rPr>
              <a:t>Theoretical foundation of hybrid </a:t>
            </a:r>
            <a:r>
              <a:rPr lang="en-US" sz="2800" dirty="0">
                <a:solidFill>
                  <a:schemeClr val="tx1"/>
                </a:solidFill>
                <a:latin typeface="Chalkboard" charset="0"/>
                <a:ea typeface="Chalkboard" charset="0"/>
                <a:cs typeface="Chalkboard" charset="0"/>
              </a:rPr>
              <a:t>checking</a:t>
            </a:r>
            <a:endParaRPr lang="en-US" sz="2800" dirty="0">
              <a:solidFill>
                <a:schemeClr val="tx1"/>
              </a:solidFill>
              <a:latin typeface="Chalkboard" charset="0"/>
              <a:ea typeface="Chalkboard" charset="0"/>
              <a:cs typeface="Chalkboard" charset="0"/>
            </a:endParaRPr>
          </a:p>
        </p:txBody>
      </p:sp>
    </p:spTree>
    <p:extLst>
      <p:ext uri="{BB962C8B-B14F-4D97-AF65-F5344CB8AC3E}">
        <p14:creationId xmlns:p14="http://schemas.microsoft.com/office/powerpoint/2010/main" val="1360756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solidFill>
                  <a:schemeClr val="bg1">
                    <a:lumMod val="75000"/>
                  </a:schemeClr>
                </a:solidFill>
              </a:rPr>
              <a:t>Introduction</a:t>
            </a:r>
          </a:p>
          <a:p>
            <a:pPr marL="514350" indent="-514350">
              <a:buFont typeface="+mj-lt"/>
              <a:buAutoNum type="arabicPeriod"/>
            </a:pPr>
            <a:r>
              <a:rPr lang="en-US" dirty="0" smtClean="0"/>
              <a:t>Background: manifest contract calculus</a:t>
            </a:r>
          </a:p>
          <a:p>
            <a:pPr marL="514350" indent="-514350">
              <a:buFont typeface="+mj-lt"/>
              <a:buAutoNum type="arabicPeriod"/>
            </a:pPr>
            <a:r>
              <a:rPr lang="en-US" dirty="0" smtClean="0"/>
              <a:t>Challenge to extend with mutable states</a:t>
            </a:r>
          </a:p>
          <a:p>
            <a:pPr marL="514350" indent="-514350">
              <a:buFont typeface="+mj-lt"/>
              <a:buAutoNum type="arabicPeriod"/>
            </a:pPr>
            <a:r>
              <a:rPr lang="en-US" dirty="0" smtClean="0"/>
              <a:t>Our work</a:t>
            </a:r>
          </a:p>
        </p:txBody>
      </p:sp>
      <p:sp>
        <p:nvSpPr>
          <p:cNvPr id="4" name="Date Placeholder 3"/>
          <p:cNvSpPr>
            <a:spLocks noGrp="1"/>
          </p:cNvSpPr>
          <p:nvPr>
            <p:ph type="dt" sz="half" idx="10"/>
          </p:nvPr>
        </p:nvSpPr>
        <p:spPr/>
        <p:txBody>
          <a:bodyPr/>
          <a:lstStyle/>
          <a:p>
            <a:fld id="{A33DE968-8205-4B43-A355-F8B1B91782F9}" type="datetime1">
              <a:rPr kumimoji="1" lang="en-US" altLang="ja-JP" smtClean="0"/>
              <a:t>1/17/17</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POPL'17</a:t>
            </a:r>
            <a:endParaRPr kumimoji="1" lang="ja-JP" altLang="en-US"/>
          </a:p>
        </p:txBody>
      </p:sp>
      <p:sp>
        <p:nvSpPr>
          <p:cNvPr id="6" name="Slide Number Placeholder 5"/>
          <p:cNvSpPr>
            <a:spLocks noGrp="1"/>
          </p:cNvSpPr>
          <p:nvPr>
            <p:ph type="sldNum" sz="quarter" idx="12"/>
          </p:nvPr>
        </p:nvSpPr>
        <p:spPr/>
        <p:txBody>
          <a:bodyPr/>
          <a:lstStyle/>
          <a:p>
            <a:fld id="{09349E47-A5BC-7F4E-83AA-C534E58E3742}" type="slidenum">
              <a:rPr kumimoji="1" lang="ja-JP" altLang="en-US" smtClean="0"/>
              <a:t>9</a:t>
            </a:fld>
            <a:endParaRPr kumimoji="1" lang="ja-JP" altLang="en-US"/>
          </a:p>
        </p:txBody>
      </p:sp>
    </p:spTree>
    <p:extLst>
      <p:ext uri="{BB962C8B-B14F-4D97-AF65-F5344CB8AC3E}">
        <p14:creationId xmlns:p14="http://schemas.microsoft.com/office/powerpoint/2010/main" val="573673668"/>
      </p:ext>
    </p:extLst>
  </p:cSld>
  <p:clrMapOvr>
    <a:masterClrMapping/>
  </p:clrMapOvr>
  <p:timing>
    <p:tnLst>
      <p:par>
        <p:cTn id="1" dur="indefinite" restart="never" nodeType="tmRoot"/>
      </p:par>
    </p:tnLst>
  </p:timing>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76200" cmpd="sng"/>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marL="500063" indent="-357188" algn="ctr">
          <a:buFont typeface="Arial" charset="0"/>
          <a:buChar char="•"/>
          <a:tabLst>
            <a:tab pos="660400" algn="l"/>
          </a:tabLst>
          <a:defRPr sz="2800">
            <a:solidFill>
              <a:schemeClr val="tx1"/>
            </a:solidFill>
            <a:latin typeface="Chalkboard"/>
            <a:cs typeface="Chalkboard"/>
          </a:defRPr>
        </a:defPPr>
      </a:lstStyle>
      <a:style>
        <a:lnRef idx="1">
          <a:schemeClr val="accent1"/>
        </a:lnRef>
        <a:fillRef idx="3">
          <a:schemeClr val="accent1"/>
        </a:fillRef>
        <a:effectRef idx="2">
          <a:schemeClr val="accent1"/>
        </a:effectRef>
        <a:fontRef idx="minor">
          <a:schemeClr val="lt1"/>
        </a:fontRef>
      </a:style>
    </a:spDef>
    <a:lnDef>
      <a:spPr>
        <a:ln w="76200" cap="flat">
          <a:solidFill>
            <a:schemeClr val="accent1">
              <a:lumMod val="50000"/>
            </a:schemeClr>
          </a:solidFill>
          <a:prstDash val="solid"/>
          <a:round/>
          <a:tailEnd type="triangle" w="lg" len="med"/>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none" rtlCol="0">
        <a:spAutoFit/>
      </a:bodyPr>
      <a:lstStyle>
        <a:defPPr>
          <a:defRPr kumimoji="1" sz="3200" dirty="0" smtClean="0">
            <a:latin typeface="Chalkboard"/>
            <a:cs typeface="Chalkboard"/>
          </a:defRPr>
        </a:defPPr>
      </a:lstStyle>
    </a:txDef>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65989</TotalTime>
  <Words>4105</Words>
  <Application>Microsoft Macintosh PowerPoint</Application>
  <PresentationFormat>Widescreen</PresentationFormat>
  <Paragraphs>939</Paragraphs>
  <Slides>68</Slides>
  <Notes>22</Notes>
  <HiddenSlides>37</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68</vt:i4>
      </vt:variant>
    </vt:vector>
  </HeadingPairs>
  <TitlesOfParts>
    <vt:vector size="75" baseType="lpstr">
      <vt:lpstr>.AppleSystemUIFont</vt:lpstr>
      <vt:lpstr>Calibri</vt:lpstr>
      <vt:lpstr>Cambria Math</vt:lpstr>
      <vt:lpstr>Chalkboard</vt:lpstr>
      <vt:lpstr>ＭＳ Ｐゴシック</vt:lpstr>
      <vt:lpstr>Arial</vt:lpstr>
      <vt:lpstr>ホワイト</vt:lpstr>
      <vt:lpstr>Stateful Manifest Contracts</vt:lpstr>
      <vt:lpstr>Contract</vt:lpstr>
      <vt:lpstr>Example: functional Set of positives</vt:lpstr>
      <vt:lpstr>Static verification</vt:lpstr>
      <vt:lpstr>Dynamic verification</vt:lpstr>
      <vt:lpstr>Hybrid verification</vt:lpstr>
      <vt:lpstr>Our work</vt:lpstr>
      <vt:lpstr>Approach</vt:lpstr>
      <vt:lpstr>Outline</vt:lpstr>
      <vt:lpstr>Outline</vt:lpstr>
      <vt:lpstr>Manifest contract calculus</vt:lpstr>
      <vt:lpstr>Manifest contract calculus</vt:lpstr>
      <vt:lpstr>A naïve extension with mutable states</vt:lpstr>
      <vt:lpstr>Problematic example: imperative Set</vt:lpstr>
      <vt:lpstr>Explanation of the unsoundness</vt:lpstr>
      <vt:lpstr>Outline</vt:lpstr>
      <vt:lpstr>Hoare type</vt:lpstr>
      <vt:lpstr>Example: imperative Set with Hoare type</vt:lpstr>
      <vt:lpstr>Issues in Hoare types</vt:lpstr>
      <vt:lpstr>Issues in Hoare types</vt:lpstr>
      <vt:lpstr>Key typing rule: assignment</vt:lpstr>
      <vt:lpstr>Key typing rule: sequence</vt:lpstr>
      <vt:lpstr>Issues in Hoare type</vt:lpstr>
      <vt:lpstr>Dynamic check of state-dependent contracts</vt:lpstr>
      <vt:lpstr>Issues in Hoare type</vt:lpstr>
      <vt:lpstr>Restriction for soundness</vt:lpstr>
      <vt:lpstr>Solution: region-based effect system [T&amp;T, POPL’94]</vt:lpstr>
      <vt:lpstr>Type Soundness</vt:lpstr>
      <vt:lpstr>In the paper…</vt:lpstr>
      <vt:lpstr>Related work</vt:lpstr>
      <vt:lpstr>Conclusion</vt:lpstr>
      <vt:lpstr>Our work</vt:lpstr>
      <vt:lpstr>Contract verification</vt:lpstr>
      <vt:lpstr>Hybrid contract verification</vt:lpstr>
      <vt:lpstr>Comparison by example</vt:lpstr>
      <vt:lpstr>Our work</vt:lpstr>
      <vt:lpstr>Our goal</vt:lpstr>
      <vt:lpstr>Application example of  state-dependent contracts (1/2)</vt:lpstr>
      <vt:lpstr>Application example of  state-dependent contracts (2/2)</vt:lpstr>
      <vt:lpstr>Technical contribution (1/2)</vt:lpstr>
      <vt:lpstr>Technical contribution (2/2)</vt:lpstr>
      <vt:lpstr>Manifest contract calculus with mutable states?</vt:lpstr>
      <vt:lpstr>Flow-sensitive type system</vt:lpstr>
      <vt:lpstr>Manifest contract calculus</vt:lpstr>
      <vt:lpstr>Soundness of manifest calculi</vt:lpstr>
      <vt:lpstr>Problem of naïve extension</vt:lpstr>
      <vt:lpstr>Outline</vt:lpstr>
      <vt:lpstr>Two kinds of contracts</vt:lpstr>
      <vt:lpstr>Two kinds of contracts</vt:lpstr>
      <vt:lpstr>Computational Hoare type:  type with state-depend. contracts</vt:lpstr>
      <vt:lpstr>Computational Hoare type:  type with state-depend. contracts</vt:lpstr>
      <vt:lpstr>Another Example of Hoare type</vt:lpstr>
      <vt:lpstr>Example of Hoare type</vt:lpstr>
      <vt:lpstr>Flow-sensitive type system</vt:lpstr>
      <vt:lpstr>Flow-sensitive type system</vt:lpstr>
      <vt:lpstr>Flow-sensitive type system</vt:lpstr>
      <vt:lpstr>Manually inserted assertion</vt:lpstr>
      <vt:lpstr>Flow-sensitive type system</vt:lpstr>
      <vt:lpstr>Outline</vt:lpstr>
      <vt:lpstr>Want to allow/disallow contracts</vt:lpstr>
      <vt:lpstr>Allow/disallow contracts</vt:lpstr>
      <vt:lpstr>Allow/disallow contracts</vt:lpstr>
      <vt:lpstr>Allow/disallow contracts</vt:lpstr>
      <vt:lpstr>Allow/disallow contracts</vt:lpstr>
      <vt:lpstr>Effect system</vt:lpstr>
      <vt:lpstr>Soundness of our calculus</vt:lpstr>
      <vt:lpstr>Other topics in the paper</vt:lpstr>
      <vt:lpstr>Summary of our calculus</vt:lpstr>
    </vt:vector>
  </TitlesOfParts>
  <Company>Kyoto University Igarashi Lab.</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Taro Sekiyama</dc:creator>
  <cp:lastModifiedBy>TARO Sekiyama</cp:lastModifiedBy>
  <cp:revision>7342</cp:revision>
  <cp:lastPrinted>2016-01-25T05:41:03Z</cp:lastPrinted>
  <dcterms:created xsi:type="dcterms:W3CDTF">2015-11-12T19:39:19Z</dcterms:created>
  <dcterms:modified xsi:type="dcterms:W3CDTF">2017-01-19T14:27:50Z</dcterms:modified>
</cp:coreProperties>
</file>